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682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lang="en-US" spc="5" dirty="0">
              <a:latin typeface="Calibri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00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lang="en-US" spc="5" dirty="0">
              <a:latin typeface="Calibri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0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lang="en-US" spc="5" dirty="0">
              <a:latin typeface="Calibri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08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262626"/>
                </a:solidFill>
                <a:latin typeface="Lucida Sans"/>
                <a:cs typeface="Lucida San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7/8/2019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2679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lang="en-US" spc="5" dirty="0">
              <a:latin typeface="Calibri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63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lang="en-US" spc="5" dirty="0">
              <a:latin typeface="Calibri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7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lang="en-US" spc="5" dirty="0">
              <a:latin typeface="Calibri"/>
              <a:cs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627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lang="en-US" spc="5" dirty="0">
              <a:latin typeface="Calibri"/>
              <a:cs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51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lang="en-US" spc="5" dirty="0">
              <a:latin typeface="Calibri"/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6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lang="en-US" spc="5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3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lang="en-US" spc="5" dirty="0">
              <a:latin typeface="Calibri"/>
              <a:cs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8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lang="en-US" spc="5" dirty="0">
              <a:latin typeface="Calibri"/>
              <a:cs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358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5593402" y="0"/>
            <a:ext cx="6748703" cy="6858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7668" y="742122"/>
            <a:ext cx="12386365" cy="59767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39499"/>
            <a:ext cx="11353800" cy="951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135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endParaRPr lang="en-US" spc="5" dirty="0">
              <a:latin typeface="Calibri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249894" y="-32039"/>
            <a:ext cx="2121655" cy="7538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E39DBC-BF39-4AA8-A8D4-8190CF567658}"/>
              </a:ext>
            </a:extLst>
          </p:cNvPr>
          <p:cNvSpPr/>
          <p:nvPr/>
        </p:nvSpPr>
        <p:spPr>
          <a:xfrm>
            <a:off x="0" y="-32037"/>
            <a:ext cx="2019504" cy="753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FF0000"/>
                </a:solidFill>
              </a:rPr>
              <a:t>LOGO</a:t>
            </a:r>
          </a:p>
          <a:p>
            <a:r>
              <a:rPr lang="en-US" sz="1800" dirty="0">
                <a:solidFill>
                  <a:srgbClr val="FF0000"/>
                </a:solidFill>
              </a:rPr>
              <a:t>UNIV/POLTEK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57" y="-31599"/>
            <a:ext cx="959275" cy="7500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95958" y="6511127"/>
            <a:ext cx="2893951" cy="378419"/>
            <a:chOff x="4279782" y="5408838"/>
            <a:chExt cx="2170463" cy="37841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85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9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3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6.png"/><Relationship Id="rId7" Type="http://schemas.openxmlformats.org/officeDocument/2006/relationships/image" Target="../media/image1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6.png"/><Relationship Id="rId7" Type="http://schemas.openxmlformats.org/officeDocument/2006/relationships/image" Target="../media/image1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5.png"/><Relationship Id="rId4" Type="http://schemas.openxmlformats.org/officeDocument/2006/relationships/image" Target="../media/image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2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hyperlink" Target="http://www.aws.amazon.com/free" TargetMode="Externa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6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5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6.png"/><Relationship Id="rId7" Type="http://schemas.openxmlformats.org/officeDocument/2006/relationships/image" Target="../media/image10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914400" y="2174214"/>
            <a:ext cx="10363200" cy="1335749"/>
          </a:xfrm>
          <a:prstGeom prst="rect">
            <a:avLst/>
          </a:prstGeom>
        </p:spPr>
        <p:txBody>
          <a:bodyPr vert="horz" wrap="square" lIns="0" tIns="205231" rIns="0" bIns="0" rtlCol="0">
            <a:spAutoFit/>
          </a:bodyPr>
          <a:lstStyle/>
          <a:p>
            <a:pPr marR="5080">
              <a:lnSpc>
                <a:spcPts val="4420"/>
              </a:lnSpc>
            </a:pPr>
            <a:r>
              <a:rPr sz="4000" spc="30" dirty="0">
                <a:latin typeface="Tahoma"/>
                <a:cs typeface="Tahoma"/>
              </a:rPr>
              <a:t>AWS </a:t>
            </a:r>
            <a:r>
              <a:rPr sz="4000" spc="40" dirty="0">
                <a:latin typeface="Tahoma"/>
                <a:cs typeface="Tahoma"/>
              </a:rPr>
              <a:t>Cloud</a:t>
            </a:r>
            <a:r>
              <a:rPr sz="4000" spc="-465" dirty="0">
                <a:latin typeface="Tahoma"/>
                <a:cs typeface="Tahoma"/>
              </a:rPr>
              <a:t> </a:t>
            </a:r>
            <a:r>
              <a:rPr sz="4000" spc="10" dirty="0">
                <a:latin typeface="Tahoma"/>
                <a:cs typeface="Tahoma"/>
              </a:rPr>
              <a:t>Practitioner  </a:t>
            </a:r>
            <a:br>
              <a:rPr lang="en-US" sz="4000" spc="10" dirty="0">
                <a:latin typeface="Tahoma"/>
                <a:cs typeface="Tahoma"/>
              </a:rPr>
            </a:br>
            <a:r>
              <a:rPr sz="4000" spc="-25" dirty="0">
                <a:latin typeface="Tahoma"/>
                <a:cs typeface="Tahoma"/>
              </a:rPr>
              <a:t>Training</a:t>
            </a:r>
            <a:r>
              <a:rPr sz="4000" spc="-254" dirty="0">
                <a:latin typeface="Tahoma"/>
                <a:cs typeface="Tahoma"/>
              </a:rPr>
              <a:t> </a:t>
            </a:r>
            <a:r>
              <a:rPr sz="4000" dirty="0">
                <a:latin typeface="Tahoma"/>
                <a:cs typeface="Tahoma"/>
              </a:rPr>
              <a:t>Materials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42F7BD-E3CD-4738-AE43-FEA290FBB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33299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15" dirty="0"/>
              <a:t>Module</a:t>
            </a:r>
            <a:r>
              <a:rPr sz="4400" spc="-340" dirty="0"/>
              <a:t> </a:t>
            </a:r>
            <a:r>
              <a:rPr sz="4400" spc="-204" dirty="0"/>
              <a:t>5</a:t>
            </a:r>
            <a:endParaRPr sz="440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968624"/>
            <a:ext cx="228599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476624"/>
            <a:ext cx="228599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5296024"/>
            <a:ext cx="228599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17279" y="1246504"/>
            <a:ext cx="4536440" cy="485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3840" marR="5080" indent="-231140">
              <a:lnSpc>
                <a:spcPct val="129400"/>
              </a:lnSpc>
            </a:pPr>
            <a:r>
              <a:rPr sz="2550" spc="60" dirty="0">
                <a:latin typeface="Tahoma"/>
                <a:cs typeface="Tahoma"/>
              </a:rPr>
              <a:t>AWS </a:t>
            </a:r>
            <a:r>
              <a:rPr sz="2550" spc="25" dirty="0">
                <a:latin typeface="Tahoma"/>
                <a:cs typeface="Tahoma"/>
              </a:rPr>
              <a:t>Pricing </a:t>
            </a:r>
            <a:r>
              <a:rPr sz="2550" spc="35" dirty="0">
                <a:latin typeface="Tahoma"/>
                <a:cs typeface="Tahoma"/>
              </a:rPr>
              <a:t>and </a:t>
            </a:r>
            <a:r>
              <a:rPr sz="2550" spc="50" dirty="0">
                <a:latin typeface="Tahoma"/>
                <a:cs typeface="Tahoma"/>
              </a:rPr>
              <a:t>Support  </a:t>
            </a:r>
            <a:r>
              <a:rPr sz="2600" spc="-130" dirty="0">
                <a:latin typeface="Lucida Sans"/>
                <a:cs typeface="Lucida Sans"/>
              </a:rPr>
              <a:t>Fundamentals </a:t>
            </a:r>
            <a:r>
              <a:rPr sz="2600" spc="-85" dirty="0">
                <a:latin typeface="Lucida Sans"/>
                <a:cs typeface="Lucida Sans"/>
              </a:rPr>
              <a:t>of </a:t>
            </a:r>
            <a:r>
              <a:rPr sz="2600" dirty="0">
                <a:latin typeface="Lucida Sans"/>
                <a:cs typeface="Lucida Sans"/>
              </a:rPr>
              <a:t>AWS</a:t>
            </a:r>
            <a:r>
              <a:rPr sz="2600" spc="-275" dirty="0">
                <a:latin typeface="Lucida Sans"/>
                <a:cs typeface="Lucida Sans"/>
              </a:rPr>
              <a:t> </a:t>
            </a:r>
            <a:r>
              <a:rPr sz="2600" spc="-130" dirty="0">
                <a:latin typeface="Lucida Sans"/>
                <a:cs typeface="Lucida Sans"/>
              </a:rPr>
              <a:t>Pricing  Pricing </a:t>
            </a:r>
            <a:r>
              <a:rPr sz="2600" spc="-140" dirty="0">
                <a:latin typeface="Lucida Sans"/>
                <a:cs typeface="Lucida Sans"/>
              </a:rPr>
              <a:t>Details</a:t>
            </a:r>
            <a:r>
              <a:rPr sz="2600" spc="-229" dirty="0">
                <a:latin typeface="Lucida Sans"/>
                <a:cs typeface="Lucida Sans"/>
              </a:rPr>
              <a:t> </a:t>
            </a:r>
            <a:r>
              <a:rPr sz="2600" spc="-114" dirty="0">
                <a:latin typeface="Lucida Sans"/>
                <a:cs typeface="Lucida Sans"/>
              </a:rPr>
              <a:t>for</a:t>
            </a:r>
            <a:endParaRPr sz="26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975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-145" dirty="0">
                <a:latin typeface="Lucida Sans"/>
                <a:cs typeface="Lucida Sans"/>
              </a:rPr>
              <a:t>Amazon</a:t>
            </a:r>
            <a:r>
              <a:rPr sz="2200" spc="-235" dirty="0">
                <a:latin typeface="Lucida Sans"/>
                <a:cs typeface="Lucida Sans"/>
              </a:rPr>
              <a:t> </a:t>
            </a:r>
            <a:r>
              <a:rPr sz="2200" spc="-105" dirty="0">
                <a:latin typeface="Lucida Sans"/>
                <a:cs typeface="Lucida Sans"/>
              </a:rPr>
              <a:t>EC2</a:t>
            </a:r>
            <a:endParaRPr sz="2200" dirty="0">
              <a:latin typeface="Lucida Sans"/>
              <a:cs typeface="Lucida Sans"/>
            </a:endParaRPr>
          </a:p>
          <a:p>
            <a:pPr marL="469900" marR="2242820">
              <a:lnSpc>
                <a:spcPct val="138200"/>
              </a:lnSpc>
              <a:spcBef>
                <a:spcPts val="45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-145" dirty="0">
                <a:latin typeface="Lucida Sans"/>
                <a:cs typeface="Lucida Sans"/>
              </a:rPr>
              <a:t>Amazon </a:t>
            </a:r>
            <a:r>
              <a:rPr sz="2200" spc="-35" dirty="0">
                <a:latin typeface="Lucida Sans"/>
                <a:cs typeface="Lucida Sans"/>
              </a:rPr>
              <a:t>S3  </a:t>
            </a: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-145" dirty="0">
                <a:latin typeface="Lucida Sans"/>
                <a:cs typeface="Lucida Sans"/>
              </a:rPr>
              <a:t>Amazon </a:t>
            </a:r>
            <a:r>
              <a:rPr sz="2200" spc="30" dirty="0">
                <a:latin typeface="Lucida Sans"/>
                <a:cs typeface="Lucida Sans"/>
              </a:rPr>
              <a:t>EBS  </a:t>
            </a: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-145" dirty="0">
                <a:latin typeface="Lucida Sans"/>
                <a:cs typeface="Lucida Sans"/>
              </a:rPr>
              <a:t>Amazon</a:t>
            </a:r>
            <a:r>
              <a:rPr sz="2200" spc="-235" dirty="0">
                <a:latin typeface="Lucida Sans"/>
                <a:cs typeface="Lucida Sans"/>
              </a:rPr>
              <a:t> </a:t>
            </a:r>
            <a:r>
              <a:rPr sz="2200" spc="-80" dirty="0">
                <a:latin typeface="Lucida Sans"/>
                <a:cs typeface="Lucida Sans"/>
              </a:rPr>
              <a:t>RDS</a:t>
            </a:r>
            <a:endParaRPr sz="22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960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-145" dirty="0">
                <a:latin typeface="Lucida Sans"/>
                <a:cs typeface="Lucida Sans"/>
              </a:rPr>
              <a:t>Amazon</a:t>
            </a:r>
            <a:r>
              <a:rPr sz="2200" spc="-215" dirty="0">
                <a:latin typeface="Lucida Sans"/>
                <a:cs typeface="Lucida Sans"/>
              </a:rPr>
              <a:t> </a:t>
            </a:r>
            <a:r>
              <a:rPr sz="2200" spc="-114" dirty="0">
                <a:latin typeface="Lucida Sans"/>
                <a:cs typeface="Lucida Sans"/>
              </a:rPr>
              <a:t>CloudFront</a:t>
            </a:r>
            <a:endParaRPr sz="2200" dirty="0">
              <a:latin typeface="Lucida Sans"/>
              <a:cs typeface="Lucida Sans"/>
            </a:endParaRPr>
          </a:p>
          <a:p>
            <a:pPr marL="243840" marR="48260">
              <a:lnSpc>
                <a:spcPct val="127699"/>
              </a:lnSpc>
              <a:spcBef>
                <a:spcPts val="5"/>
              </a:spcBef>
            </a:pPr>
            <a:r>
              <a:rPr sz="2600" spc="-155" dirty="0">
                <a:latin typeface="Lucida Sans"/>
                <a:cs typeface="Lucida Sans"/>
              </a:rPr>
              <a:t>The </a:t>
            </a:r>
            <a:r>
              <a:rPr sz="2600" spc="-160" dirty="0">
                <a:latin typeface="Lucida Sans"/>
                <a:cs typeface="Lucida Sans"/>
              </a:rPr>
              <a:t>TCO </a:t>
            </a:r>
            <a:r>
              <a:rPr sz="2600" spc="-140" dirty="0">
                <a:latin typeface="Lucida Sans"/>
                <a:cs typeface="Lucida Sans"/>
              </a:rPr>
              <a:t>Calculator </a:t>
            </a:r>
            <a:r>
              <a:rPr sz="2600" spc="-100" dirty="0">
                <a:latin typeface="Lucida Sans"/>
                <a:cs typeface="Lucida Sans"/>
              </a:rPr>
              <a:t>Overview  </a:t>
            </a:r>
            <a:r>
              <a:rPr sz="2600" dirty="0">
                <a:latin typeface="Lucida Sans"/>
                <a:cs typeface="Lucida Sans"/>
              </a:rPr>
              <a:t>AWS </a:t>
            </a:r>
            <a:r>
              <a:rPr sz="2600" spc="-110" dirty="0">
                <a:latin typeface="Lucida Sans"/>
                <a:cs typeface="Lucida Sans"/>
              </a:rPr>
              <a:t>Support </a:t>
            </a:r>
            <a:r>
              <a:rPr sz="2600" spc="-105" dirty="0">
                <a:latin typeface="Lucida Sans"/>
                <a:cs typeface="Lucida Sans"/>
              </a:rPr>
              <a:t>Plans</a:t>
            </a:r>
            <a:r>
              <a:rPr sz="2600" spc="-405" dirty="0">
                <a:latin typeface="Lucida Sans"/>
                <a:cs typeface="Lucida Sans"/>
              </a:rPr>
              <a:t> </a:t>
            </a:r>
            <a:r>
              <a:rPr sz="2600" spc="-100" dirty="0">
                <a:latin typeface="Lucida Sans"/>
                <a:cs typeface="Lucida Sans"/>
              </a:rPr>
              <a:t>Overview</a:t>
            </a:r>
            <a:endParaRPr sz="2600" dirty="0">
              <a:latin typeface="Lucida Sans"/>
              <a:cs typeface="Lucida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979" y="5804024"/>
            <a:ext cx="228599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9875519" y="1463039"/>
            <a:ext cx="2078735" cy="2075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6409"/>
              </a:lnSpc>
            </a:pPr>
            <a:r>
              <a:rPr spc="295" dirty="0">
                <a:latin typeface="Calibri"/>
                <a:cs typeface="Calibri"/>
              </a:rPr>
              <a:t>Amazon </a:t>
            </a:r>
            <a:r>
              <a:rPr spc="160" dirty="0">
                <a:latin typeface="Calibri"/>
                <a:cs typeface="Calibri"/>
              </a:rPr>
              <a:t>Relational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spc="200" dirty="0">
                <a:latin typeface="Calibri"/>
                <a:cs typeface="Calibri"/>
              </a:rPr>
              <a:t>Database  </a:t>
            </a:r>
            <a:r>
              <a:rPr spc="155" dirty="0">
                <a:latin typeface="Calibri"/>
                <a:cs typeface="Calibri"/>
              </a:rPr>
              <a:t>Service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spc="175" dirty="0">
                <a:latin typeface="Calibri"/>
                <a:cs typeface="Calibri"/>
              </a:rPr>
              <a:t>(RDS)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857821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45" dirty="0"/>
              <a:t>Challenges </a:t>
            </a:r>
            <a:r>
              <a:rPr sz="4400" spc="-140" dirty="0"/>
              <a:t>of </a:t>
            </a:r>
            <a:r>
              <a:rPr sz="4400" spc="-190" dirty="0"/>
              <a:t>Relational</a:t>
            </a:r>
            <a:r>
              <a:rPr sz="4400" spc="-390" dirty="0"/>
              <a:t> </a:t>
            </a:r>
            <a:r>
              <a:rPr sz="4400" spc="-245" dirty="0"/>
              <a:t>Databases</a:t>
            </a:r>
            <a:endParaRPr sz="440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95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91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87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3683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29979" y="39906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66199" y="1241369"/>
            <a:ext cx="6443980" cy="3670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-110" dirty="0">
                <a:latin typeface="Lucida Sans"/>
                <a:cs typeface="Lucida Sans"/>
              </a:rPr>
              <a:t>Server </a:t>
            </a:r>
            <a:r>
              <a:rPr sz="2800" spc="-140" dirty="0">
                <a:latin typeface="Lucida Sans"/>
                <a:cs typeface="Lucida Sans"/>
              </a:rPr>
              <a:t>maintenance </a:t>
            </a:r>
            <a:r>
              <a:rPr sz="2800" spc="-150" dirty="0">
                <a:latin typeface="Lucida Sans"/>
                <a:cs typeface="Lucida Sans"/>
              </a:rPr>
              <a:t>and </a:t>
            </a:r>
            <a:r>
              <a:rPr sz="2800" spc="-140" dirty="0">
                <a:latin typeface="Lucida Sans"/>
                <a:cs typeface="Lucida Sans"/>
              </a:rPr>
              <a:t>energy </a:t>
            </a:r>
            <a:r>
              <a:rPr sz="2800" spc="-120" dirty="0">
                <a:latin typeface="Lucida Sans"/>
                <a:cs typeface="Lucida Sans"/>
              </a:rPr>
              <a:t>footprint  </a:t>
            </a:r>
            <a:r>
              <a:rPr sz="2800" spc="-85" dirty="0">
                <a:latin typeface="Lucida Sans"/>
                <a:cs typeface="Lucida Sans"/>
              </a:rPr>
              <a:t>Software </a:t>
            </a:r>
            <a:r>
              <a:rPr sz="2800" spc="-135" dirty="0">
                <a:latin typeface="Lucida Sans"/>
                <a:cs typeface="Lucida Sans"/>
              </a:rPr>
              <a:t>installation </a:t>
            </a:r>
            <a:r>
              <a:rPr sz="2800" spc="-150" dirty="0">
                <a:latin typeface="Lucida Sans"/>
                <a:cs typeface="Lucida Sans"/>
              </a:rPr>
              <a:t>and patches  </a:t>
            </a:r>
            <a:r>
              <a:rPr sz="2800" spc="-145" dirty="0">
                <a:latin typeface="Lucida Sans"/>
                <a:cs typeface="Lucida Sans"/>
              </a:rPr>
              <a:t>Database </a:t>
            </a:r>
            <a:r>
              <a:rPr sz="2800" spc="-195" dirty="0">
                <a:latin typeface="Lucida Sans"/>
                <a:cs typeface="Lucida Sans"/>
              </a:rPr>
              <a:t>backups </a:t>
            </a:r>
            <a:r>
              <a:rPr sz="2800" spc="-150" dirty="0">
                <a:latin typeface="Lucida Sans"/>
                <a:cs typeface="Lucida Sans"/>
              </a:rPr>
              <a:t>and </a:t>
            </a:r>
            <a:r>
              <a:rPr sz="2800" spc="-165" dirty="0">
                <a:latin typeface="Lucida Sans"/>
                <a:cs typeface="Lucida Sans"/>
              </a:rPr>
              <a:t>high </a:t>
            </a:r>
            <a:r>
              <a:rPr sz="2800" spc="-130" dirty="0">
                <a:latin typeface="Lucida Sans"/>
                <a:cs typeface="Lucida Sans"/>
              </a:rPr>
              <a:t>availability  </a:t>
            </a:r>
            <a:r>
              <a:rPr sz="2800" spc="-150" dirty="0">
                <a:latin typeface="Lucida Sans"/>
                <a:cs typeface="Lucida Sans"/>
              </a:rPr>
              <a:t>Limits </a:t>
            </a:r>
            <a:r>
              <a:rPr sz="2800" spc="-145" dirty="0">
                <a:latin typeface="Lucida Sans"/>
                <a:cs typeface="Lucida Sans"/>
              </a:rPr>
              <a:t>on</a:t>
            </a:r>
            <a:r>
              <a:rPr sz="2800" spc="-225" dirty="0">
                <a:latin typeface="Lucida Sans"/>
                <a:cs typeface="Lucida Sans"/>
              </a:rPr>
              <a:t> </a:t>
            </a:r>
            <a:r>
              <a:rPr sz="2800" spc="-145" dirty="0">
                <a:latin typeface="Lucida Sans"/>
                <a:cs typeface="Lucida Sans"/>
              </a:rPr>
              <a:t>scalability</a:t>
            </a:r>
            <a:endParaRPr sz="28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800" spc="-125" dirty="0">
                <a:latin typeface="Lucida Sans"/>
                <a:cs typeface="Lucida Sans"/>
              </a:rPr>
              <a:t>Data</a:t>
            </a:r>
            <a:r>
              <a:rPr sz="2800" spc="-250" dirty="0">
                <a:latin typeface="Lucida Sans"/>
                <a:cs typeface="Lucida Sans"/>
              </a:rPr>
              <a:t> </a:t>
            </a:r>
            <a:r>
              <a:rPr sz="2800" spc="-155" dirty="0">
                <a:latin typeface="Lucida Sans"/>
                <a:cs typeface="Lucida Sans"/>
              </a:rPr>
              <a:t>security</a:t>
            </a:r>
            <a:endParaRPr sz="28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15" dirty="0">
                <a:latin typeface="Lucida Sans"/>
                <a:cs typeface="Lucida Sans"/>
              </a:rPr>
              <a:t>OS </a:t>
            </a:r>
            <a:r>
              <a:rPr sz="2800" spc="-140" dirty="0">
                <a:latin typeface="Lucida Sans"/>
                <a:cs typeface="Lucida Sans"/>
              </a:rPr>
              <a:t>install </a:t>
            </a:r>
            <a:r>
              <a:rPr sz="2800" spc="-150" dirty="0">
                <a:latin typeface="Lucida Sans"/>
                <a:cs typeface="Lucida Sans"/>
              </a:rPr>
              <a:t>and</a:t>
            </a:r>
            <a:r>
              <a:rPr sz="2800" spc="-365" dirty="0">
                <a:latin typeface="Lucida Sans"/>
                <a:cs typeface="Lucida Sans"/>
              </a:rPr>
              <a:t> </a:t>
            </a:r>
            <a:r>
              <a:rPr sz="2800" spc="-150" dirty="0">
                <a:latin typeface="Lucida Sans"/>
                <a:cs typeface="Lucida Sans"/>
              </a:rPr>
              <a:t>patches</a:t>
            </a:r>
            <a:endParaRPr sz="2800" dirty="0">
              <a:latin typeface="Lucida Sans"/>
              <a:cs typeface="Lucida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9979" y="46002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320167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15" dirty="0">
                <a:latin typeface="Calibri"/>
                <a:cs typeface="Calibri"/>
              </a:rPr>
              <a:t>Amazon</a:t>
            </a:r>
            <a:r>
              <a:rPr sz="4400" spc="75" dirty="0">
                <a:latin typeface="Calibri"/>
                <a:cs typeface="Calibri"/>
              </a:rPr>
              <a:t> </a:t>
            </a:r>
            <a:r>
              <a:rPr sz="4400" spc="295" dirty="0">
                <a:latin typeface="Calibri"/>
                <a:cs typeface="Calibri"/>
              </a:rPr>
              <a:t>RDS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3332" y="1475232"/>
            <a:ext cx="10006330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59554" marR="5080" indent="-4047490">
              <a:lnSpc>
                <a:spcPts val="3000"/>
              </a:lnSpc>
            </a:pPr>
            <a:r>
              <a:rPr sz="2800" spc="85" dirty="0">
                <a:latin typeface="Calibri"/>
                <a:cs typeface="Calibri"/>
              </a:rPr>
              <a:t>Managed </a:t>
            </a:r>
            <a:r>
              <a:rPr sz="2800" spc="45" dirty="0">
                <a:latin typeface="Calibri"/>
                <a:cs typeface="Calibri"/>
              </a:rPr>
              <a:t>service </a:t>
            </a:r>
            <a:r>
              <a:rPr sz="2800" spc="85" dirty="0">
                <a:latin typeface="Calibri"/>
                <a:cs typeface="Calibri"/>
              </a:rPr>
              <a:t>that </a:t>
            </a:r>
            <a:r>
              <a:rPr sz="2800" spc="70" dirty="0">
                <a:latin typeface="Calibri"/>
                <a:cs typeface="Calibri"/>
              </a:rPr>
              <a:t>sets </a:t>
            </a:r>
            <a:r>
              <a:rPr sz="2800" spc="100" dirty="0">
                <a:latin typeface="Calibri"/>
                <a:cs typeface="Calibri"/>
              </a:rPr>
              <a:t>up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65" dirty="0">
                <a:latin typeface="Calibri"/>
                <a:cs typeface="Calibri"/>
              </a:rPr>
              <a:t>operates </a:t>
            </a:r>
            <a:r>
              <a:rPr sz="2800" spc="80" dirty="0">
                <a:latin typeface="Calibri"/>
                <a:cs typeface="Calibri"/>
              </a:rPr>
              <a:t>a </a:t>
            </a:r>
            <a:r>
              <a:rPr sz="2800" spc="55" dirty="0">
                <a:latin typeface="Calibri"/>
                <a:cs typeface="Calibri"/>
              </a:rPr>
              <a:t>relational </a:t>
            </a:r>
            <a:r>
              <a:rPr sz="2800" spc="85" dirty="0">
                <a:latin typeface="Calibri"/>
                <a:cs typeface="Calibri"/>
              </a:rPr>
              <a:t>database  </a:t>
            </a:r>
            <a:r>
              <a:rPr sz="2800" spc="50" dirty="0">
                <a:latin typeface="Calibri"/>
                <a:cs typeface="Calibri"/>
              </a:rPr>
              <a:t>in </a:t>
            </a:r>
            <a:r>
              <a:rPr sz="2800" spc="80" dirty="0">
                <a:latin typeface="Calibri"/>
                <a:cs typeface="Calibri"/>
              </a:rPr>
              <a:t>the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105" dirty="0">
                <a:latin typeface="Calibri"/>
                <a:cs typeface="Calibri"/>
              </a:rPr>
              <a:t>Cloud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96567" y="2615183"/>
            <a:ext cx="9137904" cy="35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2027583" y="4982817"/>
            <a:ext cx="901700" cy="278765"/>
          </a:xfrm>
          <a:custGeom>
            <a:avLst/>
            <a:gdLst/>
            <a:ahLst/>
            <a:cxnLst/>
            <a:rect l="l" t="t" r="r" b="b"/>
            <a:pathLst>
              <a:path w="901700" h="278764">
                <a:moveTo>
                  <a:pt x="0" y="0"/>
                </a:moveTo>
                <a:lnTo>
                  <a:pt x="901147" y="0"/>
                </a:lnTo>
                <a:lnTo>
                  <a:pt x="901147" y="278296"/>
                </a:lnTo>
                <a:lnTo>
                  <a:pt x="0" y="2782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2027583" y="4982817"/>
            <a:ext cx="901700" cy="278765"/>
          </a:xfrm>
          <a:custGeom>
            <a:avLst/>
            <a:gdLst/>
            <a:ahLst/>
            <a:cxnLst/>
            <a:rect l="l" t="t" r="r" b="b"/>
            <a:pathLst>
              <a:path w="901700" h="278764">
                <a:moveTo>
                  <a:pt x="0" y="0"/>
                </a:moveTo>
                <a:lnTo>
                  <a:pt x="901147" y="0"/>
                </a:lnTo>
                <a:lnTo>
                  <a:pt x="901147" y="278296"/>
                </a:lnTo>
                <a:lnTo>
                  <a:pt x="0" y="27829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595191" y="4943059"/>
            <a:ext cx="1779270" cy="278765"/>
          </a:xfrm>
          <a:custGeom>
            <a:avLst/>
            <a:gdLst/>
            <a:ahLst/>
            <a:cxnLst/>
            <a:rect l="l" t="t" r="r" b="b"/>
            <a:pathLst>
              <a:path w="1779270" h="278764">
                <a:moveTo>
                  <a:pt x="0" y="0"/>
                </a:moveTo>
                <a:lnTo>
                  <a:pt x="1779103" y="0"/>
                </a:lnTo>
                <a:lnTo>
                  <a:pt x="1779103" y="278296"/>
                </a:lnTo>
                <a:lnTo>
                  <a:pt x="0" y="2782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595191" y="4943059"/>
            <a:ext cx="1779270" cy="278765"/>
          </a:xfrm>
          <a:custGeom>
            <a:avLst/>
            <a:gdLst/>
            <a:ahLst/>
            <a:cxnLst/>
            <a:rect l="l" t="t" r="r" b="b"/>
            <a:pathLst>
              <a:path w="1779270" h="278764">
                <a:moveTo>
                  <a:pt x="0" y="0"/>
                </a:moveTo>
                <a:lnTo>
                  <a:pt x="1779104" y="0"/>
                </a:lnTo>
                <a:lnTo>
                  <a:pt x="1779104" y="278296"/>
                </a:lnTo>
                <a:lnTo>
                  <a:pt x="0" y="27829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8570100" y="5161720"/>
            <a:ext cx="1515110" cy="523875"/>
          </a:xfrm>
          <a:custGeom>
            <a:avLst/>
            <a:gdLst/>
            <a:ahLst/>
            <a:cxnLst/>
            <a:rect l="l" t="t" r="r" b="b"/>
            <a:pathLst>
              <a:path w="1515109" h="523875">
                <a:moveTo>
                  <a:pt x="0" y="0"/>
                </a:moveTo>
                <a:lnTo>
                  <a:pt x="1514802" y="0"/>
                </a:lnTo>
                <a:lnTo>
                  <a:pt x="1514802" y="523462"/>
                </a:lnTo>
                <a:lnTo>
                  <a:pt x="0" y="52346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421689" y="5936768"/>
            <a:ext cx="1515110" cy="233045"/>
          </a:xfrm>
          <a:custGeom>
            <a:avLst/>
            <a:gdLst/>
            <a:ahLst/>
            <a:cxnLst/>
            <a:rect l="l" t="t" r="r" b="b"/>
            <a:pathLst>
              <a:path w="1515109" h="233045">
                <a:moveTo>
                  <a:pt x="0" y="0"/>
                </a:moveTo>
                <a:lnTo>
                  <a:pt x="1514801" y="0"/>
                </a:lnTo>
                <a:lnTo>
                  <a:pt x="1514801" y="232538"/>
                </a:lnTo>
                <a:lnTo>
                  <a:pt x="0" y="2325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421689" y="5936768"/>
            <a:ext cx="1515110" cy="233045"/>
          </a:xfrm>
          <a:custGeom>
            <a:avLst/>
            <a:gdLst/>
            <a:ahLst/>
            <a:cxnLst/>
            <a:rect l="l" t="t" r="r" b="b"/>
            <a:pathLst>
              <a:path w="1515109" h="233045">
                <a:moveTo>
                  <a:pt x="0" y="0"/>
                </a:moveTo>
                <a:lnTo>
                  <a:pt x="1514802" y="0"/>
                </a:lnTo>
                <a:lnTo>
                  <a:pt x="1514802" y="232538"/>
                </a:lnTo>
                <a:lnTo>
                  <a:pt x="0" y="2325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2128376" y="4873320"/>
            <a:ext cx="75692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50" spc="50" dirty="0">
                <a:latin typeface="Tahoma"/>
                <a:cs typeface="Tahoma"/>
              </a:rPr>
              <a:t>U</a:t>
            </a:r>
            <a:r>
              <a:rPr sz="2350" spc="30" dirty="0">
                <a:latin typeface="Tahoma"/>
                <a:cs typeface="Tahoma"/>
              </a:rPr>
              <a:t>s</a:t>
            </a:r>
            <a:r>
              <a:rPr sz="2350" spc="-5" dirty="0">
                <a:latin typeface="Tahoma"/>
                <a:cs typeface="Tahoma"/>
              </a:rPr>
              <a:t>e</a:t>
            </a:r>
            <a:r>
              <a:rPr sz="2350" spc="-15" dirty="0">
                <a:latin typeface="Tahoma"/>
                <a:cs typeface="Tahoma"/>
              </a:rPr>
              <a:t>r</a:t>
            </a:r>
            <a:r>
              <a:rPr sz="2350" spc="-40" dirty="0">
                <a:latin typeface="Tahoma"/>
                <a:cs typeface="Tahoma"/>
              </a:rPr>
              <a:t>s</a:t>
            </a:r>
            <a:endParaRPr sz="235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01282" y="4876368"/>
            <a:ext cx="152908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50" spc="85" dirty="0">
                <a:latin typeface="Tahoma"/>
                <a:cs typeface="Tahoma"/>
              </a:rPr>
              <a:t>A</a:t>
            </a:r>
            <a:r>
              <a:rPr sz="2350" spc="70" dirty="0">
                <a:latin typeface="Tahoma"/>
                <a:cs typeface="Tahoma"/>
              </a:rPr>
              <a:t>pp</a:t>
            </a:r>
            <a:r>
              <a:rPr sz="2350" spc="25" dirty="0">
                <a:latin typeface="Tahoma"/>
                <a:cs typeface="Tahoma"/>
              </a:rPr>
              <a:t>l</a:t>
            </a:r>
            <a:r>
              <a:rPr sz="2350" spc="30" dirty="0">
                <a:latin typeface="Tahoma"/>
                <a:cs typeface="Tahoma"/>
              </a:rPr>
              <a:t>i</a:t>
            </a:r>
            <a:r>
              <a:rPr sz="2350" dirty="0">
                <a:latin typeface="Tahoma"/>
                <a:cs typeface="Tahoma"/>
              </a:rPr>
              <a:t>c</a:t>
            </a:r>
            <a:r>
              <a:rPr sz="2350" spc="-10" dirty="0">
                <a:latin typeface="Tahoma"/>
                <a:cs typeface="Tahoma"/>
              </a:rPr>
              <a:t>a</a:t>
            </a:r>
            <a:r>
              <a:rPr sz="2350" spc="85" dirty="0">
                <a:latin typeface="Tahoma"/>
                <a:cs typeface="Tahoma"/>
              </a:rPr>
              <a:t>t</a:t>
            </a:r>
            <a:r>
              <a:rPr sz="2350" spc="-5" dirty="0">
                <a:latin typeface="Tahoma"/>
                <a:cs typeface="Tahoma"/>
              </a:rPr>
              <a:t>i</a:t>
            </a:r>
            <a:r>
              <a:rPr sz="2350" spc="80" dirty="0">
                <a:latin typeface="Tahoma"/>
                <a:cs typeface="Tahoma"/>
              </a:rPr>
              <a:t>o</a:t>
            </a:r>
            <a:r>
              <a:rPr sz="2350" spc="50" dirty="0">
                <a:latin typeface="Tahoma"/>
                <a:cs typeface="Tahoma"/>
              </a:rPr>
              <a:t>n</a:t>
            </a:r>
            <a:endParaRPr sz="2350" dirty="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86270" y="5245175"/>
            <a:ext cx="95885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50" spc="-20" dirty="0">
                <a:latin typeface="Tahoma"/>
                <a:cs typeface="Tahoma"/>
              </a:rPr>
              <a:t>servers</a:t>
            </a:r>
            <a:endParaRPr sz="2350" dirty="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70100" y="5161720"/>
            <a:ext cx="1515110" cy="5238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525" rIns="0" bIns="0" rtlCol="0">
            <a:spAutoFit/>
          </a:bodyPr>
          <a:lstStyle/>
          <a:p>
            <a:pPr marL="11430">
              <a:lnSpc>
                <a:spcPct val="100000"/>
              </a:lnSpc>
              <a:spcBef>
                <a:spcPts val="75"/>
              </a:spcBef>
            </a:pPr>
            <a:r>
              <a:rPr sz="1950" spc="55" dirty="0">
                <a:latin typeface="Tahoma"/>
                <a:cs typeface="Tahoma"/>
              </a:rPr>
              <a:t>Amazon</a:t>
            </a:r>
            <a:r>
              <a:rPr sz="1950" spc="-150" dirty="0">
                <a:latin typeface="Tahoma"/>
                <a:cs typeface="Tahoma"/>
              </a:rPr>
              <a:t> </a:t>
            </a:r>
            <a:r>
              <a:rPr sz="1950" spc="5" dirty="0">
                <a:latin typeface="Tahoma"/>
                <a:cs typeface="Tahoma"/>
              </a:rPr>
              <a:t>RDS</a:t>
            </a:r>
            <a:endParaRPr sz="1950" dirty="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81363" y="5979224"/>
            <a:ext cx="1269365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0" dirty="0">
                <a:latin typeface="Tahoma"/>
                <a:cs typeface="Tahoma"/>
              </a:rPr>
              <a:t>AWS</a:t>
            </a:r>
            <a:r>
              <a:rPr sz="1950" spc="-165" dirty="0">
                <a:latin typeface="Tahoma"/>
                <a:cs typeface="Tahoma"/>
              </a:rPr>
              <a:t> </a:t>
            </a:r>
            <a:r>
              <a:rPr sz="1950" spc="45" dirty="0">
                <a:latin typeface="Tahoma"/>
                <a:cs typeface="Tahoma"/>
              </a:rPr>
              <a:t>Cloud</a:t>
            </a:r>
            <a:endParaRPr sz="19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320167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85" dirty="0"/>
              <a:t>Amazon</a:t>
            </a:r>
            <a:r>
              <a:rPr sz="4400" spc="-310" dirty="0"/>
              <a:t> </a:t>
            </a:r>
            <a:r>
              <a:rPr sz="4400" spc="-150" dirty="0"/>
              <a:t>RDS</a:t>
            </a:r>
            <a:endParaRPr sz="440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476061"/>
            <a:ext cx="177799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139761"/>
            <a:ext cx="177799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45879" y="1404177"/>
            <a:ext cx="4533265" cy="4838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-90" dirty="0">
                <a:latin typeface="Lucida Sans"/>
                <a:cs typeface="Lucida Sans"/>
              </a:rPr>
              <a:t>Customer</a:t>
            </a:r>
            <a:r>
              <a:rPr sz="1950" spc="-170" dirty="0">
                <a:latin typeface="Lucida Sans"/>
                <a:cs typeface="Lucida Sans"/>
              </a:rPr>
              <a:t> </a:t>
            </a:r>
            <a:r>
              <a:rPr sz="1950" spc="-95" dirty="0">
                <a:latin typeface="Lucida Sans"/>
                <a:cs typeface="Lucida Sans"/>
              </a:rPr>
              <a:t>manages:</a:t>
            </a:r>
            <a:endParaRPr sz="1950" dirty="0">
              <a:latin typeface="Lucida Sans"/>
              <a:cs typeface="Lucida Sans"/>
            </a:endParaRPr>
          </a:p>
          <a:p>
            <a:pPr marL="241300">
              <a:lnSpc>
                <a:spcPct val="100000"/>
              </a:lnSpc>
              <a:spcBef>
                <a:spcPts val="1220"/>
              </a:spcBef>
            </a:pPr>
            <a:r>
              <a:rPr sz="13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 </a:t>
            </a:r>
            <a:r>
              <a:rPr sz="1700" spc="-95" dirty="0">
                <a:latin typeface="Lucida Sans"/>
                <a:cs typeface="Lucida Sans"/>
              </a:rPr>
              <a:t>Application</a:t>
            </a:r>
            <a:r>
              <a:rPr sz="1700" spc="-170" dirty="0">
                <a:latin typeface="Lucida Sans"/>
                <a:cs typeface="Lucida Sans"/>
              </a:rPr>
              <a:t> </a:t>
            </a:r>
            <a:r>
              <a:rPr sz="1700" spc="-90" dirty="0">
                <a:latin typeface="Lucida Sans"/>
                <a:cs typeface="Lucida Sans"/>
              </a:rPr>
              <a:t>Optimization</a:t>
            </a:r>
            <a:endParaRPr sz="1700" dirty="0">
              <a:latin typeface="Lucida Sans"/>
              <a:cs typeface="Lucida Sans"/>
            </a:endParaRPr>
          </a:p>
          <a:p>
            <a:pPr marL="241300">
              <a:lnSpc>
                <a:spcPct val="100000"/>
              </a:lnSpc>
              <a:spcBef>
                <a:spcPts val="1150"/>
              </a:spcBef>
            </a:pPr>
            <a:r>
              <a:rPr sz="13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 </a:t>
            </a:r>
            <a:r>
              <a:rPr sz="1700" spc="-90" dirty="0">
                <a:latin typeface="Lucida Sans"/>
                <a:cs typeface="Lucida Sans"/>
              </a:rPr>
              <a:t>Database</a:t>
            </a:r>
            <a:r>
              <a:rPr sz="1700" spc="-210" dirty="0">
                <a:latin typeface="Lucida Sans"/>
                <a:cs typeface="Lucida Sans"/>
              </a:rPr>
              <a:t> </a:t>
            </a:r>
            <a:r>
              <a:rPr sz="1700" spc="-105" dirty="0">
                <a:latin typeface="Lucida Sans"/>
                <a:cs typeface="Lucida Sans"/>
              </a:rPr>
              <a:t>schema</a:t>
            </a:r>
            <a:endParaRPr sz="1700" dirty="0">
              <a:latin typeface="Lucida Sans"/>
              <a:cs typeface="Lucida Sans"/>
            </a:endParaRPr>
          </a:p>
          <a:p>
            <a:pPr marL="241300">
              <a:lnSpc>
                <a:spcPct val="100000"/>
              </a:lnSpc>
              <a:spcBef>
                <a:spcPts val="1175"/>
              </a:spcBef>
            </a:pPr>
            <a:r>
              <a:rPr sz="13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300" spc="19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1700" spc="-80" dirty="0">
                <a:latin typeface="Lucida Sans"/>
                <a:cs typeface="Lucida Sans"/>
              </a:rPr>
              <a:t>Data</a:t>
            </a:r>
            <a:endParaRPr sz="17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950" spc="30" dirty="0">
                <a:latin typeface="Lucida Sans"/>
                <a:cs typeface="Lucida Sans"/>
              </a:rPr>
              <a:t>AWS</a:t>
            </a:r>
            <a:r>
              <a:rPr sz="1950" spc="-175" dirty="0">
                <a:latin typeface="Lucida Sans"/>
                <a:cs typeface="Lucida Sans"/>
              </a:rPr>
              <a:t> </a:t>
            </a:r>
            <a:r>
              <a:rPr sz="1950" spc="-95" dirty="0">
                <a:latin typeface="Lucida Sans"/>
                <a:cs typeface="Lucida Sans"/>
              </a:rPr>
              <a:t>manages:</a:t>
            </a:r>
            <a:endParaRPr sz="1950" dirty="0">
              <a:latin typeface="Lucida Sans"/>
              <a:cs typeface="Lucida Sans"/>
            </a:endParaRPr>
          </a:p>
          <a:p>
            <a:pPr marL="241300">
              <a:lnSpc>
                <a:spcPct val="100000"/>
              </a:lnSpc>
              <a:spcBef>
                <a:spcPts val="1245"/>
              </a:spcBef>
            </a:pPr>
            <a:r>
              <a:rPr sz="13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 </a:t>
            </a:r>
            <a:r>
              <a:rPr sz="1700" spc="10" dirty="0">
                <a:latin typeface="Lucida Sans"/>
                <a:cs typeface="Lucida Sans"/>
              </a:rPr>
              <a:t>OS </a:t>
            </a:r>
            <a:r>
              <a:rPr sz="1700" spc="-85" dirty="0">
                <a:latin typeface="Lucida Sans"/>
                <a:cs typeface="Lucida Sans"/>
              </a:rPr>
              <a:t>installation </a:t>
            </a:r>
            <a:r>
              <a:rPr sz="1700" spc="-95" dirty="0">
                <a:latin typeface="Lucida Sans"/>
                <a:cs typeface="Lucida Sans"/>
              </a:rPr>
              <a:t>and</a:t>
            </a:r>
            <a:r>
              <a:rPr sz="1700" spc="-270" dirty="0">
                <a:latin typeface="Lucida Sans"/>
                <a:cs typeface="Lucida Sans"/>
              </a:rPr>
              <a:t> </a:t>
            </a:r>
            <a:r>
              <a:rPr sz="1700" spc="-95" dirty="0">
                <a:latin typeface="Lucida Sans"/>
                <a:cs typeface="Lucida Sans"/>
              </a:rPr>
              <a:t>patches</a:t>
            </a:r>
            <a:endParaRPr sz="1700" dirty="0">
              <a:latin typeface="Lucida Sans"/>
              <a:cs typeface="Lucida Sans"/>
            </a:endParaRPr>
          </a:p>
          <a:p>
            <a:pPr marL="241300">
              <a:lnSpc>
                <a:spcPct val="100000"/>
              </a:lnSpc>
              <a:spcBef>
                <a:spcPts val="1150"/>
              </a:spcBef>
            </a:pPr>
            <a:r>
              <a:rPr sz="13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 </a:t>
            </a:r>
            <a:r>
              <a:rPr sz="1700" spc="-90" dirty="0">
                <a:latin typeface="Lucida Sans"/>
                <a:cs typeface="Lucida Sans"/>
              </a:rPr>
              <a:t>Database </a:t>
            </a:r>
            <a:r>
              <a:rPr sz="1700" spc="-80" dirty="0">
                <a:latin typeface="Lucida Sans"/>
                <a:cs typeface="Lucida Sans"/>
              </a:rPr>
              <a:t>software </a:t>
            </a:r>
            <a:r>
              <a:rPr sz="1700" spc="-85" dirty="0">
                <a:latin typeface="Lucida Sans"/>
                <a:cs typeface="Lucida Sans"/>
              </a:rPr>
              <a:t>installation </a:t>
            </a:r>
            <a:r>
              <a:rPr sz="1700" spc="-95" dirty="0">
                <a:latin typeface="Lucida Sans"/>
                <a:cs typeface="Lucida Sans"/>
              </a:rPr>
              <a:t>and</a:t>
            </a:r>
            <a:r>
              <a:rPr sz="1700" spc="-160" dirty="0">
                <a:latin typeface="Lucida Sans"/>
                <a:cs typeface="Lucida Sans"/>
              </a:rPr>
              <a:t> </a:t>
            </a:r>
            <a:r>
              <a:rPr sz="1700" spc="-95" dirty="0">
                <a:latin typeface="Lucida Sans"/>
                <a:cs typeface="Lucida Sans"/>
              </a:rPr>
              <a:t>patches</a:t>
            </a:r>
            <a:endParaRPr sz="1700" dirty="0">
              <a:latin typeface="Lucida Sans"/>
              <a:cs typeface="Lucida Sans"/>
            </a:endParaRPr>
          </a:p>
          <a:p>
            <a:pPr marL="241300">
              <a:lnSpc>
                <a:spcPct val="100000"/>
              </a:lnSpc>
              <a:spcBef>
                <a:spcPts val="1270"/>
              </a:spcBef>
            </a:pPr>
            <a:r>
              <a:rPr sz="13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 </a:t>
            </a:r>
            <a:r>
              <a:rPr sz="1700" spc="-90" dirty="0">
                <a:latin typeface="Lucida Sans"/>
                <a:cs typeface="Lucida Sans"/>
              </a:rPr>
              <a:t>Database</a:t>
            </a:r>
            <a:r>
              <a:rPr sz="1700" spc="-225" dirty="0">
                <a:latin typeface="Lucida Sans"/>
                <a:cs typeface="Lucida Sans"/>
              </a:rPr>
              <a:t> </a:t>
            </a:r>
            <a:r>
              <a:rPr sz="1700" spc="-120" dirty="0">
                <a:latin typeface="Lucida Sans"/>
                <a:cs typeface="Lucida Sans"/>
              </a:rPr>
              <a:t>backups</a:t>
            </a:r>
            <a:endParaRPr sz="1700" dirty="0">
              <a:latin typeface="Lucida Sans"/>
              <a:cs typeface="Lucida Sans"/>
            </a:endParaRPr>
          </a:p>
          <a:p>
            <a:pPr marL="241300">
              <a:lnSpc>
                <a:spcPct val="100000"/>
              </a:lnSpc>
              <a:spcBef>
                <a:spcPts val="1150"/>
              </a:spcBef>
            </a:pPr>
            <a:r>
              <a:rPr sz="13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 </a:t>
            </a:r>
            <a:r>
              <a:rPr sz="1700" spc="-95" dirty="0">
                <a:latin typeface="Lucida Sans"/>
                <a:cs typeface="Lucida Sans"/>
              </a:rPr>
              <a:t>High</a:t>
            </a:r>
            <a:r>
              <a:rPr sz="1700" spc="-185" dirty="0">
                <a:latin typeface="Lucida Sans"/>
                <a:cs typeface="Lucida Sans"/>
              </a:rPr>
              <a:t> </a:t>
            </a:r>
            <a:r>
              <a:rPr sz="1700" spc="-85" dirty="0">
                <a:latin typeface="Lucida Sans"/>
                <a:cs typeface="Lucida Sans"/>
              </a:rPr>
              <a:t>availability</a:t>
            </a:r>
            <a:endParaRPr sz="1700" dirty="0">
              <a:latin typeface="Lucida Sans"/>
              <a:cs typeface="Lucida Sans"/>
            </a:endParaRPr>
          </a:p>
          <a:p>
            <a:pPr marL="241300">
              <a:lnSpc>
                <a:spcPct val="100000"/>
              </a:lnSpc>
              <a:spcBef>
                <a:spcPts val="1150"/>
              </a:spcBef>
            </a:pPr>
            <a:r>
              <a:rPr sz="13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300" spc="21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1700" spc="-80" dirty="0">
                <a:latin typeface="Lucida Sans"/>
                <a:cs typeface="Lucida Sans"/>
              </a:rPr>
              <a:t>Scaling</a:t>
            </a:r>
            <a:endParaRPr sz="1700" dirty="0">
              <a:latin typeface="Lucida Sans"/>
              <a:cs typeface="Lucida Sans"/>
            </a:endParaRPr>
          </a:p>
          <a:p>
            <a:pPr marL="241300">
              <a:lnSpc>
                <a:spcPct val="100000"/>
              </a:lnSpc>
              <a:spcBef>
                <a:spcPts val="1270"/>
              </a:spcBef>
            </a:pPr>
            <a:r>
              <a:rPr sz="13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 </a:t>
            </a:r>
            <a:r>
              <a:rPr sz="1700" spc="-75" dirty="0">
                <a:latin typeface="Lucida Sans"/>
                <a:cs typeface="Lucida Sans"/>
              </a:rPr>
              <a:t>Power, </a:t>
            </a:r>
            <a:r>
              <a:rPr sz="1700" spc="-120" dirty="0">
                <a:latin typeface="Lucida Sans"/>
                <a:cs typeface="Lucida Sans"/>
              </a:rPr>
              <a:t>rack </a:t>
            </a:r>
            <a:r>
              <a:rPr sz="1700" spc="-95" dirty="0">
                <a:latin typeface="Lucida Sans"/>
                <a:cs typeface="Lucida Sans"/>
              </a:rPr>
              <a:t>and</a:t>
            </a:r>
            <a:r>
              <a:rPr sz="1700" spc="-175" dirty="0">
                <a:latin typeface="Lucida Sans"/>
                <a:cs typeface="Lucida Sans"/>
              </a:rPr>
              <a:t> </a:t>
            </a:r>
            <a:r>
              <a:rPr sz="1700" spc="-114" dirty="0">
                <a:latin typeface="Lucida Sans"/>
                <a:cs typeface="Lucida Sans"/>
              </a:rPr>
              <a:t>stack</a:t>
            </a:r>
            <a:endParaRPr sz="1700" dirty="0">
              <a:latin typeface="Lucida Sans"/>
              <a:cs typeface="Lucida Sans"/>
            </a:endParaRPr>
          </a:p>
          <a:p>
            <a:pPr marL="241300">
              <a:lnSpc>
                <a:spcPct val="100000"/>
              </a:lnSpc>
              <a:spcBef>
                <a:spcPts val="1150"/>
              </a:spcBef>
            </a:pPr>
            <a:r>
              <a:rPr sz="13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 </a:t>
            </a:r>
            <a:r>
              <a:rPr sz="1700" spc="-70" dirty="0">
                <a:latin typeface="Lucida Sans"/>
                <a:cs typeface="Lucida Sans"/>
              </a:rPr>
              <a:t>Server</a:t>
            </a:r>
            <a:r>
              <a:rPr sz="1700" spc="-160" dirty="0">
                <a:latin typeface="Lucida Sans"/>
                <a:cs typeface="Lucida Sans"/>
              </a:rPr>
              <a:t> </a:t>
            </a:r>
            <a:r>
              <a:rPr sz="1700" spc="-90" dirty="0">
                <a:latin typeface="Lucida Sans"/>
                <a:cs typeface="Lucida Sans"/>
              </a:rPr>
              <a:t>maintenance</a:t>
            </a:r>
            <a:endParaRPr sz="17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6472555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15" dirty="0">
                <a:latin typeface="Calibri"/>
                <a:cs typeface="Calibri"/>
              </a:rPr>
              <a:t>Amazon </a:t>
            </a:r>
            <a:r>
              <a:rPr sz="4400" spc="295" dirty="0">
                <a:latin typeface="Calibri"/>
                <a:cs typeface="Calibri"/>
              </a:rPr>
              <a:t>RDS </a:t>
            </a:r>
            <a:r>
              <a:rPr sz="4400" spc="240" dirty="0">
                <a:latin typeface="Calibri"/>
                <a:cs typeface="Calibri"/>
              </a:rPr>
              <a:t>DB</a:t>
            </a:r>
            <a:r>
              <a:rPr sz="4400" spc="-110" dirty="0">
                <a:latin typeface="Calibri"/>
                <a:cs typeface="Calibri"/>
              </a:rPr>
              <a:t> </a:t>
            </a:r>
            <a:r>
              <a:rPr sz="4400" spc="114" dirty="0">
                <a:latin typeface="Calibri"/>
                <a:cs typeface="Calibri"/>
              </a:rPr>
              <a:t>Instances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8744" y="1277111"/>
            <a:ext cx="11119104" cy="5221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902251" y="2494622"/>
            <a:ext cx="3453765" cy="2756535"/>
          </a:xfrm>
          <a:custGeom>
            <a:avLst/>
            <a:gdLst/>
            <a:ahLst/>
            <a:cxnLst/>
            <a:rect l="l" t="t" r="r" b="b"/>
            <a:pathLst>
              <a:path w="3453765" h="2756535">
                <a:moveTo>
                  <a:pt x="0" y="0"/>
                </a:moveTo>
                <a:lnTo>
                  <a:pt x="3453588" y="0"/>
                </a:lnTo>
                <a:lnTo>
                  <a:pt x="3453588" y="2756354"/>
                </a:lnTo>
                <a:lnTo>
                  <a:pt x="0" y="27563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4247674" y="2836671"/>
            <a:ext cx="2844800" cy="933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Clr>
                <a:srgbClr val="3475B3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65" dirty="0">
                <a:latin typeface="Tahoma"/>
                <a:cs typeface="Tahoma"/>
              </a:rPr>
              <a:t>CPU</a:t>
            </a:r>
            <a:endParaRPr sz="2000" dirty="0">
              <a:latin typeface="Tahoma"/>
              <a:cs typeface="Tahoma"/>
            </a:endParaRPr>
          </a:p>
          <a:p>
            <a:pPr marL="298450" indent="-285750">
              <a:lnSpc>
                <a:spcPct val="100000"/>
              </a:lnSpc>
              <a:buClr>
                <a:srgbClr val="3475B3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60" dirty="0">
                <a:latin typeface="Tahoma"/>
                <a:cs typeface="Tahoma"/>
              </a:rPr>
              <a:t>Memory</a:t>
            </a:r>
            <a:endParaRPr sz="2000" dirty="0">
              <a:latin typeface="Tahoma"/>
              <a:cs typeface="Tahoma"/>
            </a:endParaRPr>
          </a:p>
          <a:p>
            <a:pPr marL="298450" indent="-285750">
              <a:lnSpc>
                <a:spcPct val="100000"/>
              </a:lnSpc>
              <a:buClr>
                <a:srgbClr val="3475B3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55" dirty="0">
                <a:latin typeface="Tahoma"/>
                <a:cs typeface="Tahoma"/>
              </a:rPr>
              <a:t>Network</a:t>
            </a:r>
            <a:r>
              <a:rPr sz="2000" spc="-195" dirty="0">
                <a:latin typeface="Tahoma"/>
                <a:cs typeface="Tahoma"/>
              </a:rPr>
              <a:t> </a:t>
            </a:r>
            <a:r>
              <a:rPr sz="2000" spc="45" dirty="0">
                <a:latin typeface="Tahoma"/>
                <a:cs typeface="Tahoma"/>
              </a:rPr>
              <a:t>Performance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47674" y="4057904"/>
            <a:ext cx="3392804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140" dirty="0">
                <a:solidFill>
                  <a:srgbClr val="3475B3"/>
                </a:solidFill>
                <a:latin typeface="Trebuchet MS"/>
                <a:cs typeface="Trebuchet MS"/>
              </a:rPr>
              <a:t>DB </a:t>
            </a:r>
            <a:r>
              <a:rPr sz="2800" b="1" spc="5" dirty="0">
                <a:solidFill>
                  <a:srgbClr val="3475B3"/>
                </a:solidFill>
                <a:latin typeface="Trebuchet MS"/>
                <a:cs typeface="Trebuchet MS"/>
              </a:rPr>
              <a:t>Instance</a:t>
            </a:r>
            <a:r>
              <a:rPr sz="2800" b="1" spc="-385" dirty="0">
                <a:solidFill>
                  <a:srgbClr val="3475B3"/>
                </a:solidFill>
                <a:latin typeface="Trebuchet MS"/>
                <a:cs typeface="Trebuchet MS"/>
              </a:rPr>
              <a:t> </a:t>
            </a:r>
            <a:r>
              <a:rPr sz="2800" b="1" spc="55" dirty="0">
                <a:solidFill>
                  <a:srgbClr val="3475B3"/>
                </a:solidFill>
                <a:latin typeface="Trebuchet MS"/>
                <a:cs typeface="Trebuchet MS"/>
              </a:rPr>
              <a:t>Storage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47674" y="4488688"/>
            <a:ext cx="2900680" cy="933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Clr>
                <a:srgbClr val="3475B3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45" dirty="0">
                <a:latin typeface="Tahoma"/>
                <a:cs typeface="Tahoma"/>
              </a:rPr>
              <a:t>Magnetic</a:t>
            </a:r>
            <a:endParaRPr sz="2000" dirty="0">
              <a:latin typeface="Tahoma"/>
              <a:cs typeface="Tahoma"/>
            </a:endParaRPr>
          </a:p>
          <a:p>
            <a:pPr marL="298450" indent="-285750">
              <a:lnSpc>
                <a:spcPct val="100000"/>
              </a:lnSpc>
              <a:buClr>
                <a:srgbClr val="3475B3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35" dirty="0">
                <a:latin typeface="Tahoma"/>
                <a:cs typeface="Tahoma"/>
              </a:rPr>
              <a:t>General </a:t>
            </a:r>
            <a:r>
              <a:rPr sz="2000" spc="40" dirty="0">
                <a:latin typeface="Tahoma"/>
                <a:cs typeface="Tahoma"/>
              </a:rPr>
              <a:t>Purpose</a:t>
            </a:r>
            <a:r>
              <a:rPr sz="2000" spc="-320" dirty="0">
                <a:latin typeface="Tahoma"/>
                <a:cs typeface="Tahoma"/>
              </a:rPr>
              <a:t> </a:t>
            </a:r>
            <a:r>
              <a:rPr sz="2000" spc="-45" dirty="0">
                <a:latin typeface="Tahoma"/>
                <a:cs typeface="Tahoma"/>
              </a:rPr>
              <a:t>(SSD)</a:t>
            </a:r>
            <a:endParaRPr sz="2000" dirty="0">
              <a:latin typeface="Tahoma"/>
              <a:cs typeface="Tahoma"/>
            </a:endParaRPr>
          </a:p>
          <a:p>
            <a:pPr marL="298450" indent="-285750">
              <a:lnSpc>
                <a:spcPct val="100000"/>
              </a:lnSpc>
              <a:buClr>
                <a:srgbClr val="3475B3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45" dirty="0">
                <a:latin typeface="Tahoma"/>
                <a:cs typeface="Tahoma"/>
              </a:rPr>
              <a:t>Provisioned</a:t>
            </a:r>
            <a:r>
              <a:rPr sz="2000" spc="-180" dirty="0">
                <a:latin typeface="Tahoma"/>
                <a:cs typeface="Tahoma"/>
              </a:rPr>
              <a:t> </a:t>
            </a:r>
            <a:r>
              <a:rPr sz="2000" spc="10" dirty="0">
                <a:latin typeface="Tahoma"/>
                <a:cs typeface="Tahoma"/>
              </a:rPr>
              <a:t>IOPS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8539" y="1677186"/>
            <a:ext cx="142875" cy="619125"/>
          </a:xfrm>
          <a:custGeom>
            <a:avLst/>
            <a:gdLst/>
            <a:ahLst/>
            <a:cxnLst/>
            <a:rect l="l" t="t" r="r" b="b"/>
            <a:pathLst>
              <a:path w="142875" h="619125">
                <a:moveTo>
                  <a:pt x="0" y="618973"/>
                </a:moveTo>
                <a:lnTo>
                  <a:pt x="142762" y="618973"/>
                </a:lnTo>
                <a:lnTo>
                  <a:pt x="142762" y="0"/>
                </a:lnTo>
                <a:lnTo>
                  <a:pt x="0" y="0"/>
                </a:lnTo>
                <a:lnTo>
                  <a:pt x="0" y="6189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381302" y="1677186"/>
            <a:ext cx="1133475" cy="81788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55600">
              <a:lnSpc>
                <a:spcPts val="1910"/>
              </a:lnSpc>
              <a:spcBef>
                <a:spcPts val="550"/>
              </a:spcBef>
            </a:pPr>
            <a:r>
              <a:rPr sz="1600" b="1" spc="65" dirty="0">
                <a:latin typeface="Trebuchet MS"/>
                <a:cs typeface="Trebuchet MS"/>
              </a:rPr>
              <a:t>Am</a:t>
            </a:r>
            <a:r>
              <a:rPr sz="1600" b="1" spc="20" dirty="0">
                <a:latin typeface="Trebuchet MS"/>
                <a:cs typeface="Trebuchet MS"/>
              </a:rPr>
              <a:t>a</a:t>
            </a:r>
            <a:r>
              <a:rPr sz="1600" b="1" spc="-15" dirty="0">
                <a:latin typeface="Trebuchet MS"/>
                <a:cs typeface="Trebuchet MS"/>
              </a:rPr>
              <a:t>z</a:t>
            </a:r>
            <a:r>
              <a:rPr sz="1600" b="1" spc="-10" dirty="0">
                <a:latin typeface="Trebuchet MS"/>
                <a:cs typeface="Trebuchet MS"/>
              </a:rPr>
              <a:t>o</a:t>
            </a:r>
            <a:r>
              <a:rPr sz="1600" b="1" spc="30" dirty="0">
                <a:latin typeface="Trebuchet MS"/>
                <a:cs typeface="Trebuchet MS"/>
              </a:rPr>
              <a:t>n</a:t>
            </a:r>
            <a:endParaRPr sz="1600" dirty="0">
              <a:latin typeface="Trebuchet MS"/>
              <a:cs typeface="Trebuchet MS"/>
            </a:endParaRPr>
          </a:p>
          <a:p>
            <a:pPr marL="738505">
              <a:lnSpc>
                <a:spcPts val="1910"/>
              </a:lnSpc>
            </a:pPr>
            <a:r>
              <a:rPr sz="1600" b="1" spc="75" dirty="0">
                <a:latin typeface="Trebuchet MS"/>
                <a:cs typeface="Trebuchet MS"/>
              </a:rPr>
              <a:t>R</a:t>
            </a:r>
            <a:r>
              <a:rPr sz="1600" b="1" spc="70" dirty="0">
                <a:latin typeface="Trebuchet MS"/>
                <a:cs typeface="Trebuchet MS"/>
              </a:rPr>
              <a:t>D</a:t>
            </a:r>
            <a:r>
              <a:rPr sz="1600" b="1" spc="114" dirty="0">
                <a:latin typeface="Trebuchet MS"/>
                <a:cs typeface="Trebuchet MS"/>
              </a:rPr>
              <a:t>S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92625" y="4588791"/>
            <a:ext cx="1351915" cy="81661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263525">
              <a:lnSpc>
                <a:spcPts val="1910"/>
              </a:lnSpc>
              <a:spcBef>
                <a:spcPts val="259"/>
              </a:spcBef>
            </a:pPr>
            <a:r>
              <a:rPr sz="1600" b="1" spc="85" dirty="0">
                <a:latin typeface="Trebuchet MS"/>
                <a:cs typeface="Trebuchet MS"/>
              </a:rPr>
              <a:t>RDS</a:t>
            </a:r>
            <a:r>
              <a:rPr sz="1600" b="1" spc="-145" dirty="0">
                <a:latin typeface="Trebuchet MS"/>
                <a:cs typeface="Trebuchet MS"/>
              </a:rPr>
              <a:t> </a:t>
            </a:r>
            <a:r>
              <a:rPr sz="1600" b="1" spc="80" dirty="0">
                <a:latin typeface="Trebuchet MS"/>
                <a:cs typeface="Trebuchet MS"/>
              </a:rPr>
              <a:t>DB</a:t>
            </a:r>
            <a:endParaRPr sz="1600" dirty="0">
              <a:latin typeface="Trebuchet MS"/>
              <a:cs typeface="Trebuchet MS"/>
            </a:endParaRPr>
          </a:p>
          <a:p>
            <a:pPr marL="226060" marR="321310" indent="67945">
              <a:lnSpc>
                <a:spcPts val="1900"/>
              </a:lnSpc>
              <a:spcBef>
                <a:spcPts val="65"/>
              </a:spcBef>
            </a:pPr>
            <a:r>
              <a:rPr sz="1600" b="1" dirty="0">
                <a:latin typeface="Trebuchet MS"/>
                <a:cs typeface="Trebuchet MS"/>
              </a:rPr>
              <a:t>master  </a:t>
            </a:r>
            <a:r>
              <a:rPr sz="1600" b="1" spc="5" dirty="0">
                <a:latin typeface="Trebuchet MS"/>
                <a:cs typeface="Trebuchet MS"/>
              </a:rPr>
              <a:t>i</a:t>
            </a:r>
            <a:r>
              <a:rPr sz="1600" b="1" spc="10" dirty="0">
                <a:latin typeface="Trebuchet MS"/>
                <a:cs typeface="Trebuchet MS"/>
              </a:rPr>
              <a:t>n</a:t>
            </a:r>
            <a:r>
              <a:rPr sz="1600" b="1" spc="15" dirty="0">
                <a:latin typeface="Trebuchet MS"/>
                <a:cs typeface="Trebuchet MS"/>
              </a:rPr>
              <a:t>s</a:t>
            </a:r>
            <a:r>
              <a:rPr sz="1600" b="1" spc="-10" dirty="0">
                <a:latin typeface="Trebuchet MS"/>
                <a:cs typeface="Trebuchet MS"/>
              </a:rPr>
              <a:t>t</a:t>
            </a:r>
            <a:r>
              <a:rPr sz="1600" b="1" spc="20" dirty="0">
                <a:latin typeface="Trebuchet MS"/>
                <a:cs typeface="Trebuchet MS"/>
              </a:rPr>
              <a:t>a</a:t>
            </a:r>
            <a:r>
              <a:rPr sz="1600" b="1" spc="25" dirty="0">
                <a:latin typeface="Trebuchet MS"/>
                <a:cs typeface="Trebuchet MS"/>
              </a:rPr>
              <a:t>n</a:t>
            </a:r>
            <a:r>
              <a:rPr sz="1600" b="1" spc="-60" dirty="0">
                <a:latin typeface="Trebuchet MS"/>
                <a:cs typeface="Trebuchet MS"/>
              </a:rPr>
              <a:t>c</a:t>
            </a:r>
            <a:r>
              <a:rPr sz="1600" b="1" spc="-55" dirty="0">
                <a:latin typeface="Trebuchet MS"/>
                <a:cs typeface="Trebuchet MS"/>
              </a:rPr>
              <a:t>e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44694" y="6199648"/>
            <a:ext cx="309880" cy="414020"/>
          </a:xfrm>
          <a:custGeom>
            <a:avLst/>
            <a:gdLst/>
            <a:ahLst/>
            <a:cxnLst/>
            <a:rect l="l" t="t" r="r" b="b"/>
            <a:pathLst>
              <a:path w="309879" h="414020">
                <a:moveTo>
                  <a:pt x="0" y="413729"/>
                </a:moveTo>
                <a:lnTo>
                  <a:pt x="309717" y="413729"/>
                </a:lnTo>
                <a:lnTo>
                  <a:pt x="309717" y="0"/>
                </a:lnTo>
                <a:lnTo>
                  <a:pt x="0" y="0"/>
                </a:lnTo>
                <a:lnTo>
                  <a:pt x="0" y="4137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9444694" y="6087228"/>
            <a:ext cx="1732280" cy="52641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99415">
              <a:lnSpc>
                <a:spcPct val="100000"/>
              </a:lnSpc>
              <a:spcBef>
                <a:spcPts val="795"/>
              </a:spcBef>
            </a:pPr>
            <a:r>
              <a:rPr sz="1600" b="1" spc="80" dirty="0">
                <a:latin typeface="Trebuchet MS"/>
                <a:cs typeface="Trebuchet MS"/>
              </a:rPr>
              <a:t>DB</a:t>
            </a:r>
            <a:r>
              <a:rPr sz="1600" b="1" spc="-125" dirty="0">
                <a:latin typeface="Trebuchet MS"/>
                <a:cs typeface="Trebuchet MS"/>
              </a:rPr>
              <a:t> </a:t>
            </a:r>
            <a:r>
              <a:rPr sz="1600" b="1" spc="20" dirty="0">
                <a:latin typeface="Trebuchet MS"/>
                <a:cs typeface="Trebuchet MS"/>
              </a:rPr>
              <a:t>Engines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75739" y="3401428"/>
            <a:ext cx="1012190" cy="929640"/>
          </a:xfrm>
          <a:custGeom>
            <a:avLst/>
            <a:gdLst/>
            <a:ahLst/>
            <a:cxnLst/>
            <a:rect l="l" t="t" r="r" b="b"/>
            <a:pathLst>
              <a:path w="1012189" h="929639">
                <a:moveTo>
                  <a:pt x="0" y="0"/>
                </a:moveTo>
                <a:lnTo>
                  <a:pt x="1012198" y="0"/>
                </a:lnTo>
                <a:lnTo>
                  <a:pt x="1012198" y="929637"/>
                </a:lnTo>
                <a:lnTo>
                  <a:pt x="0" y="929637"/>
                </a:lnTo>
                <a:lnTo>
                  <a:pt x="0" y="0"/>
                </a:lnTo>
                <a:close/>
              </a:path>
            </a:pathLst>
          </a:custGeom>
          <a:solidFill>
            <a:srgbClr val="3475B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2607188" y="3337559"/>
            <a:ext cx="749935" cy="1038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7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endParaRPr sz="66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1302" y="1677186"/>
            <a:ext cx="1129665" cy="817880"/>
          </a:xfrm>
          <a:custGeom>
            <a:avLst/>
            <a:gdLst/>
            <a:ahLst/>
            <a:cxnLst/>
            <a:rect l="l" t="t" r="r" b="b"/>
            <a:pathLst>
              <a:path w="1129665" h="817880">
                <a:moveTo>
                  <a:pt x="0" y="0"/>
                </a:moveTo>
                <a:lnTo>
                  <a:pt x="1129356" y="0"/>
                </a:lnTo>
                <a:lnTo>
                  <a:pt x="1129356" y="817436"/>
                </a:lnTo>
                <a:lnTo>
                  <a:pt x="0" y="8174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381302" y="1677186"/>
            <a:ext cx="1129665" cy="817880"/>
          </a:xfrm>
          <a:custGeom>
            <a:avLst/>
            <a:gdLst/>
            <a:ahLst/>
            <a:cxnLst/>
            <a:rect l="l" t="t" r="r" b="b"/>
            <a:pathLst>
              <a:path w="1129665" h="817880">
                <a:moveTo>
                  <a:pt x="0" y="0"/>
                </a:moveTo>
                <a:lnTo>
                  <a:pt x="1129356" y="0"/>
                </a:lnTo>
                <a:lnTo>
                  <a:pt x="1129356" y="817437"/>
                </a:lnTo>
                <a:lnTo>
                  <a:pt x="0" y="81743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2292625" y="4588791"/>
            <a:ext cx="1351915" cy="816610"/>
          </a:xfrm>
          <a:custGeom>
            <a:avLst/>
            <a:gdLst/>
            <a:ahLst/>
            <a:cxnLst/>
            <a:rect l="l" t="t" r="r" b="b"/>
            <a:pathLst>
              <a:path w="1351914" h="816610">
                <a:moveTo>
                  <a:pt x="0" y="0"/>
                </a:moveTo>
                <a:lnTo>
                  <a:pt x="1351721" y="0"/>
                </a:lnTo>
                <a:lnTo>
                  <a:pt x="1351721" y="816328"/>
                </a:lnTo>
                <a:lnTo>
                  <a:pt x="0" y="8163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2292625" y="4588791"/>
            <a:ext cx="1351915" cy="816610"/>
          </a:xfrm>
          <a:custGeom>
            <a:avLst/>
            <a:gdLst/>
            <a:ahLst/>
            <a:cxnLst/>
            <a:rect l="l" t="t" r="r" b="b"/>
            <a:pathLst>
              <a:path w="1351914" h="816610">
                <a:moveTo>
                  <a:pt x="0" y="0"/>
                </a:moveTo>
                <a:lnTo>
                  <a:pt x="1351722" y="0"/>
                </a:lnTo>
                <a:lnTo>
                  <a:pt x="1351722" y="816328"/>
                </a:lnTo>
                <a:lnTo>
                  <a:pt x="0" y="81632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9444694" y="6087228"/>
            <a:ext cx="1732280" cy="526415"/>
          </a:xfrm>
          <a:custGeom>
            <a:avLst/>
            <a:gdLst/>
            <a:ahLst/>
            <a:cxnLst/>
            <a:rect l="l" t="t" r="r" b="b"/>
            <a:pathLst>
              <a:path w="1732279" h="526415">
                <a:moveTo>
                  <a:pt x="0" y="0"/>
                </a:moveTo>
                <a:lnTo>
                  <a:pt x="1732187" y="0"/>
                </a:lnTo>
                <a:lnTo>
                  <a:pt x="1732187" y="526149"/>
                </a:lnTo>
                <a:lnTo>
                  <a:pt x="0" y="5261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9444694" y="6087228"/>
            <a:ext cx="1732280" cy="526415"/>
          </a:xfrm>
          <a:custGeom>
            <a:avLst/>
            <a:gdLst/>
            <a:ahLst/>
            <a:cxnLst/>
            <a:rect l="l" t="t" r="r" b="b"/>
            <a:pathLst>
              <a:path w="1732279" h="526415">
                <a:moveTo>
                  <a:pt x="0" y="0"/>
                </a:moveTo>
                <a:lnTo>
                  <a:pt x="1732187" y="0"/>
                </a:lnTo>
                <a:lnTo>
                  <a:pt x="1732187" y="526150"/>
                </a:lnTo>
                <a:lnTo>
                  <a:pt x="0" y="5261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523173" y="1701250"/>
            <a:ext cx="6661150" cy="1153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8760" marR="5724525" indent="-226695">
              <a:lnSpc>
                <a:spcPct val="102600"/>
              </a:lnSpc>
            </a:pPr>
            <a:r>
              <a:rPr sz="1950" spc="75" dirty="0">
                <a:latin typeface="Tahoma"/>
                <a:cs typeface="Tahoma"/>
              </a:rPr>
              <a:t>A</a:t>
            </a:r>
            <a:r>
              <a:rPr sz="1950" spc="105" dirty="0">
                <a:latin typeface="Tahoma"/>
                <a:cs typeface="Tahoma"/>
              </a:rPr>
              <a:t>m</a:t>
            </a:r>
            <a:r>
              <a:rPr sz="1950" spc="-15" dirty="0">
                <a:latin typeface="Tahoma"/>
                <a:cs typeface="Tahoma"/>
              </a:rPr>
              <a:t>a</a:t>
            </a:r>
            <a:r>
              <a:rPr sz="1950" spc="65" dirty="0">
                <a:latin typeface="Tahoma"/>
                <a:cs typeface="Tahoma"/>
              </a:rPr>
              <a:t>zo</a:t>
            </a:r>
            <a:r>
              <a:rPr sz="1950" spc="30" dirty="0">
                <a:latin typeface="Tahoma"/>
                <a:cs typeface="Tahoma"/>
              </a:rPr>
              <a:t>n  </a:t>
            </a:r>
            <a:r>
              <a:rPr sz="1950" spc="10" dirty="0">
                <a:latin typeface="Tahoma"/>
                <a:cs typeface="Tahoma"/>
              </a:rPr>
              <a:t>RDS</a:t>
            </a:r>
            <a:endParaRPr sz="1950" dirty="0">
              <a:latin typeface="Tahoma"/>
              <a:cs typeface="Tahoma"/>
            </a:endParaRPr>
          </a:p>
          <a:p>
            <a:pPr marL="3736975">
              <a:lnSpc>
                <a:spcPct val="100000"/>
              </a:lnSpc>
              <a:spcBef>
                <a:spcPts val="745"/>
              </a:spcBef>
            </a:pPr>
            <a:r>
              <a:rPr sz="2800" b="1" spc="140" dirty="0">
                <a:solidFill>
                  <a:srgbClr val="3475B3"/>
                </a:solidFill>
                <a:latin typeface="Trebuchet MS"/>
                <a:cs typeface="Trebuchet MS"/>
              </a:rPr>
              <a:t>DB </a:t>
            </a:r>
            <a:r>
              <a:rPr sz="2800" b="1" spc="5" dirty="0">
                <a:solidFill>
                  <a:srgbClr val="3475B3"/>
                </a:solidFill>
                <a:latin typeface="Trebuchet MS"/>
                <a:cs typeface="Trebuchet MS"/>
              </a:rPr>
              <a:t>Instance</a:t>
            </a:r>
            <a:r>
              <a:rPr sz="2800" b="1" spc="-395" dirty="0">
                <a:solidFill>
                  <a:srgbClr val="3475B3"/>
                </a:solidFill>
                <a:latin typeface="Trebuchet MS"/>
                <a:cs typeface="Trebuchet MS"/>
              </a:rPr>
              <a:t> </a:t>
            </a:r>
            <a:r>
              <a:rPr sz="2800" b="1" spc="40" dirty="0">
                <a:solidFill>
                  <a:srgbClr val="3475B3"/>
                </a:solidFill>
                <a:latin typeface="Trebuchet MS"/>
                <a:cs typeface="Trebuchet MS"/>
              </a:rPr>
              <a:t>Class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66963" y="4558857"/>
            <a:ext cx="946150" cy="925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1950" spc="5" dirty="0">
                <a:latin typeface="Tahoma"/>
                <a:cs typeface="Tahoma"/>
              </a:rPr>
              <a:t>RDS</a:t>
            </a:r>
            <a:r>
              <a:rPr sz="1950" spc="-170" dirty="0">
                <a:latin typeface="Tahoma"/>
                <a:cs typeface="Tahoma"/>
              </a:rPr>
              <a:t> </a:t>
            </a:r>
            <a:r>
              <a:rPr sz="1950" spc="35" dirty="0">
                <a:latin typeface="Tahoma"/>
                <a:cs typeface="Tahoma"/>
              </a:rPr>
              <a:t>DB</a:t>
            </a:r>
            <a:endParaRPr sz="1950" dirty="0">
              <a:latin typeface="Tahoma"/>
              <a:cs typeface="Tahoma"/>
            </a:endParaRPr>
          </a:p>
          <a:p>
            <a:pPr marL="12700" marR="5080" indent="74930">
              <a:lnSpc>
                <a:spcPct val="102600"/>
              </a:lnSpc>
            </a:pPr>
            <a:r>
              <a:rPr sz="1950" spc="20" dirty="0">
                <a:latin typeface="Tahoma"/>
                <a:cs typeface="Tahoma"/>
              </a:rPr>
              <a:t>master  </a:t>
            </a:r>
            <a:r>
              <a:rPr sz="1950" dirty="0">
                <a:latin typeface="Tahoma"/>
                <a:cs typeface="Tahoma"/>
              </a:rPr>
              <a:t>i</a:t>
            </a:r>
            <a:r>
              <a:rPr sz="1950" spc="45" dirty="0">
                <a:latin typeface="Tahoma"/>
                <a:cs typeface="Tahoma"/>
              </a:rPr>
              <a:t>n</a:t>
            </a:r>
            <a:r>
              <a:rPr sz="1950" spc="-25" dirty="0">
                <a:latin typeface="Tahoma"/>
                <a:cs typeface="Tahoma"/>
              </a:rPr>
              <a:t>s</a:t>
            </a:r>
            <a:r>
              <a:rPr sz="1950" spc="25" dirty="0">
                <a:latin typeface="Tahoma"/>
                <a:cs typeface="Tahoma"/>
              </a:rPr>
              <a:t>t</a:t>
            </a:r>
            <a:r>
              <a:rPr sz="1950" spc="30" dirty="0">
                <a:latin typeface="Tahoma"/>
                <a:cs typeface="Tahoma"/>
              </a:rPr>
              <a:t>a</a:t>
            </a:r>
            <a:r>
              <a:rPr sz="1950" spc="45" dirty="0">
                <a:latin typeface="Tahoma"/>
                <a:cs typeface="Tahoma"/>
              </a:rPr>
              <a:t>n</a:t>
            </a:r>
            <a:r>
              <a:rPr sz="1950" spc="-5" dirty="0">
                <a:latin typeface="Tahoma"/>
                <a:cs typeface="Tahoma"/>
              </a:rPr>
              <a:t>c</a:t>
            </a:r>
            <a:r>
              <a:rPr sz="1950" spc="5" dirty="0">
                <a:latin typeface="Tahoma"/>
                <a:cs typeface="Tahoma"/>
              </a:rPr>
              <a:t>e</a:t>
            </a:r>
            <a:endParaRPr sz="1950" dirty="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64473" y="6117651"/>
            <a:ext cx="1158875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30" dirty="0">
                <a:latin typeface="Tahoma"/>
                <a:cs typeface="Tahoma"/>
              </a:rPr>
              <a:t>DB</a:t>
            </a:r>
            <a:r>
              <a:rPr sz="1750" spc="-140" dirty="0">
                <a:latin typeface="Tahoma"/>
                <a:cs typeface="Tahoma"/>
              </a:rPr>
              <a:t> </a:t>
            </a:r>
            <a:r>
              <a:rPr sz="1750" spc="15" dirty="0">
                <a:latin typeface="Tahoma"/>
                <a:cs typeface="Tahoma"/>
              </a:rPr>
              <a:t>Engines</a:t>
            </a:r>
            <a:endParaRPr sz="17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97179"/>
            <a:ext cx="8309609" cy="619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00" spc="185" dirty="0">
                <a:latin typeface="Calibri"/>
                <a:cs typeface="Calibri"/>
              </a:rPr>
              <a:t>Amazon </a:t>
            </a:r>
            <a:r>
              <a:rPr sz="3900" spc="260" dirty="0">
                <a:latin typeface="Calibri"/>
                <a:cs typeface="Calibri"/>
              </a:rPr>
              <a:t>RDS </a:t>
            </a:r>
            <a:r>
              <a:rPr sz="3900" spc="65" dirty="0">
                <a:latin typeface="Calibri"/>
                <a:cs typeface="Calibri"/>
              </a:rPr>
              <a:t>In </a:t>
            </a:r>
            <a:r>
              <a:rPr sz="3900" spc="110" dirty="0">
                <a:latin typeface="Calibri"/>
                <a:cs typeface="Calibri"/>
              </a:rPr>
              <a:t>a </a:t>
            </a:r>
            <a:r>
              <a:rPr sz="3900" spc="75" dirty="0">
                <a:latin typeface="Calibri"/>
                <a:cs typeface="Calibri"/>
              </a:rPr>
              <a:t>Virtual </a:t>
            </a:r>
            <a:r>
              <a:rPr sz="3900" spc="85" dirty="0">
                <a:latin typeface="Calibri"/>
                <a:cs typeface="Calibri"/>
              </a:rPr>
              <a:t>Private</a:t>
            </a:r>
            <a:r>
              <a:rPr sz="3900" spc="125" dirty="0">
                <a:latin typeface="Calibri"/>
                <a:cs typeface="Calibri"/>
              </a:rPr>
              <a:t> </a:t>
            </a:r>
            <a:r>
              <a:rPr sz="3900" spc="150" dirty="0">
                <a:latin typeface="Calibri"/>
                <a:cs typeface="Calibri"/>
              </a:rPr>
              <a:t>Cloud</a:t>
            </a:r>
            <a:endParaRPr sz="39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8719" y="1298447"/>
            <a:ext cx="9217152" cy="5215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427470" y="1491221"/>
            <a:ext cx="459740" cy="229235"/>
          </a:xfrm>
          <a:custGeom>
            <a:avLst/>
            <a:gdLst/>
            <a:ahLst/>
            <a:cxnLst/>
            <a:rect l="l" t="t" r="r" b="b"/>
            <a:pathLst>
              <a:path w="459739" h="229235">
                <a:moveTo>
                  <a:pt x="0" y="0"/>
                </a:moveTo>
                <a:lnTo>
                  <a:pt x="459662" y="0"/>
                </a:lnTo>
                <a:lnTo>
                  <a:pt x="459662" y="228756"/>
                </a:lnTo>
                <a:lnTo>
                  <a:pt x="0" y="228756"/>
                </a:lnTo>
                <a:lnTo>
                  <a:pt x="0" y="0"/>
                </a:lnTo>
                <a:close/>
              </a:path>
            </a:pathLst>
          </a:custGeom>
          <a:solidFill>
            <a:srgbClr val="ED7C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434257" y="1478279"/>
            <a:ext cx="44704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46019" y="4822257"/>
            <a:ext cx="641985" cy="593725"/>
          </a:xfrm>
          <a:custGeom>
            <a:avLst/>
            <a:gdLst/>
            <a:ahLst/>
            <a:cxnLst/>
            <a:rect l="l" t="t" r="r" b="b"/>
            <a:pathLst>
              <a:path w="641985" h="593725">
                <a:moveTo>
                  <a:pt x="0" y="0"/>
                </a:moveTo>
                <a:lnTo>
                  <a:pt x="641484" y="0"/>
                </a:lnTo>
                <a:lnTo>
                  <a:pt x="641484" y="593736"/>
                </a:lnTo>
                <a:lnTo>
                  <a:pt x="0" y="593736"/>
                </a:lnTo>
                <a:lnTo>
                  <a:pt x="0" y="0"/>
                </a:lnTo>
                <a:close/>
              </a:path>
            </a:pathLst>
          </a:custGeom>
          <a:solidFill>
            <a:srgbClr val="3475B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090536" y="4785359"/>
            <a:ext cx="55245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1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endParaRPr sz="480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93710" y="2763320"/>
            <a:ext cx="459740" cy="346075"/>
          </a:xfrm>
          <a:prstGeom prst="rect">
            <a:avLst/>
          </a:prstGeom>
          <a:solidFill>
            <a:srgbClr val="ED7C37"/>
          </a:solidFill>
        </p:spPr>
        <p:txBody>
          <a:bodyPr vert="horz" wrap="square" lIns="0" tIns="0" rIns="0" bIns="0" rtlCol="0">
            <a:spAutoFit/>
          </a:bodyPr>
          <a:lstStyle/>
          <a:p>
            <a:pPr marL="12065">
              <a:lnSpc>
                <a:spcPts val="2050"/>
              </a:lnSpc>
            </a:pPr>
            <a:r>
              <a:rPr sz="1800" b="1" spc="-35" dirty="0">
                <a:latin typeface="Tahoma"/>
                <a:cs typeface="Tahoma"/>
              </a:rPr>
              <a:t>Ap</a:t>
            </a:r>
            <a:r>
              <a:rPr sz="1800" b="1" spc="-30" dirty="0">
                <a:latin typeface="Tahoma"/>
                <a:cs typeface="Tahoma"/>
              </a:rPr>
              <a:t>p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40768" y="2132584"/>
            <a:ext cx="13208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60" dirty="0">
                <a:latin typeface="Tahoma"/>
                <a:cs typeface="Tahoma"/>
              </a:rPr>
              <a:t>P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8112" y="2165350"/>
            <a:ext cx="1163955" cy="1619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81280">
              <a:lnSpc>
                <a:spcPts val="1275"/>
              </a:lnSpc>
            </a:pPr>
            <a:r>
              <a:rPr sz="1400" spc="35" dirty="0">
                <a:latin typeface="Tahoma"/>
                <a:cs typeface="Tahoma"/>
              </a:rPr>
              <a:t>ublic</a:t>
            </a:r>
            <a:r>
              <a:rPr sz="1400" spc="-150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subnet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57300" y="3953643"/>
            <a:ext cx="1273810" cy="202565"/>
          </a:xfrm>
          <a:custGeom>
            <a:avLst/>
            <a:gdLst/>
            <a:ahLst/>
            <a:cxnLst/>
            <a:rect l="l" t="t" r="r" b="b"/>
            <a:pathLst>
              <a:path w="1273810" h="202564">
                <a:moveTo>
                  <a:pt x="0" y="0"/>
                </a:moveTo>
                <a:lnTo>
                  <a:pt x="1273348" y="0"/>
                </a:lnTo>
                <a:lnTo>
                  <a:pt x="1273348" y="202431"/>
                </a:lnTo>
                <a:lnTo>
                  <a:pt x="0" y="20243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2657302" y="4045433"/>
            <a:ext cx="1578588" cy="207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2620833" y="3915664"/>
            <a:ext cx="13208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60" dirty="0">
                <a:latin typeface="Tahoma"/>
                <a:cs typeface="Tahoma"/>
              </a:rPr>
              <a:t>P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57300" y="3953643"/>
            <a:ext cx="1273810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50">
              <a:lnSpc>
                <a:spcPts val="1380"/>
              </a:lnSpc>
            </a:pPr>
            <a:r>
              <a:rPr sz="1400" spc="20" dirty="0">
                <a:latin typeface="Tahoma"/>
                <a:cs typeface="Tahoma"/>
              </a:rPr>
              <a:t>rivate</a:t>
            </a:r>
            <a:r>
              <a:rPr sz="1400" spc="-140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subnet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01933" y="3392389"/>
            <a:ext cx="898525" cy="440690"/>
          </a:xfrm>
          <a:custGeom>
            <a:avLst/>
            <a:gdLst/>
            <a:ahLst/>
            <a:cxnLst/>
            <a:rect l="l" t="t" r="r" b="b"/>
            <a:pathLst>
              <a:path w="898525" h="440689">
                <a:moveTo>
                  <a:pt x="0" y="0"/>
                </a:moveTo>
                <a:lnTo>
                  <a:pt x="898461" y="0"/>
                </a:lnTo>
                <a:lnTo>
                  <a:pt x="898461" y="440545"/>
                </a:lnTo>
                <a:lnTo>
                  <a:pt x="0" y="4405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225762" y="3382140"/>
            <a:ext cx="419047" cy="876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7084480" y="3330447"/>
            <a:ext cx="70294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45" dirty="0">
                <a:latin typeface="Tahoma"/>
                <a:cs typeface="Tahoma"/>
              </a:rPr>
              <a:t>internet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70955" y="3546855"/>
            <a:ext cx="72898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75" dirty="0">
                <a:latin typeface="Tahoma"/>
                <a:cs typeface="Tahoma"/>
              </a:rPr>
              <a:t>gateway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74130" y="2715196"/>
            <a:ext cx="1367155" cy="535305"/>
          </a:xfrm>
          <a:custGeom>
            <a:avLst/>
            <a:gdLst/>
            <a:ahLst/>
            <a:cxnLst/>
            <a:rect l="l" t="t" r="r" b="b"/>
            <a:pathLst>
              <a:path w="1367154" h="535305">
                <a:moveTo>
                  <a:pt x="0" y="0"/>
                </a:moveTo>
                <a:lnTo>
                  <a:pt x="1366786" y="0"/>
                </a:lnTo>
                <a:lnTo>
                  <a:pt x="1366786" y="534954"/>
                </a:lnTo>
                <a:lnTo>
                  <a:pt x="0" y="5349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4852870" y="2592832"/>
            <a:ext cx="70612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45" dirty="0">
                <a:latin typeface="Tahoma"/>
                <a:cs typeface="Tahoma"/>
              </a:rPr>
              <a:t>A</a:t>
            </a:r>
            <a:r>
              <a:rPr sz="1400" b="1" spc="-50" dirty="0">
                <a:latin typeface="Tahoma"/>
                <a:cs typeface="Tahoma"/>
              </a:rPr>
              <a:t>m</a:t>
            </a:r>
            <a:r>
              <a:rPr sz="1400" b="1" spc="-80" dirty="0">
                <a:latin typeface="Tahoma"/>
                <a:cs typeface="Tahoma"/>
              </a:rPr>
              <a:t>a</a:t>
            </a:r>
            <a:r>
              <a:rPr sz="1400" b="1" spc="-55" dirty="0">
                <a:latin typeface="Tahoma"/>
                <a:cs typeface="Tahoma"/>
              </a:rPr>
              <a:t>z</a:t>
            </a:r>
            <a:r>
              <a:rPr sz="1400" b="1" spc="-30" dirty="0">
                <a:latin typeface="Tahoma"/>
                <a:cs typeface="Tahoma"/>
              </a:rPr>
              <a:t>o</a:t>
            </a:r>
            <a:r>
              <a:rPr sz="1400" b="1" spc="-40" dirty="0">
                <a:latin typeface="Tahoma"/>
                <a:cs typeface="Tahoma"/>
              </a:rPr>
              <a:t>n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52870" y="2806191"/>
            <a:ext cx="723265" cy="447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70" dirty="0">
                <a:latin typeface="Tahoma"/>
                <a:cs typeface="Tahoma"/>
              </a:rPr>
              <a:t>EC2</a:t>
            </a: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b="1" spc="-60" dirty="0">
                <a:latin typeface="Tahoma"/>
                <a:cs typeface="Tahoma"/>
              </a:rPr>
              <a:t>instance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99470" y="4760399"/>
            <a:ext cx="1004569" cy="4908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9369" rIns="0" bIns="0" rtlCol="0">
            <a:spAutoFit/>
          </a:bodyPr>
          <a:lstStyle/>
          <a:p>
            <a:pPr marL="31750" marR="620395">
              <a:lnSpc>
                <a:spcPct val="101400"/>
              </a:lnSpc>
              <a:spcBef>
                <a:spcPts val="309"/>
              </a:spcBef>
            </a:pPr>
            <a:r>
              <a:rPr sz="1400" b="1" spc="-100" dirty="0">
                <a:latin typeface="Tahoma"/>
                <a:cs typeface="Tahoma"/>
              </a:rPr>
              <a:t>RD</a:t>
            </a:r>
            <a:r>
              <a:rPr sz="1400" b="1" spc="-45" dirty="0">
                <a:latin typeface="Tahoma"/>
                <a:cs typeface="Tahoma"/>
              </a:rPr>
              <a:t>S  </a:t>
            </a:r>
            <a:r>
              <a:rPr sz="1400" b="1" spc="-75" dirty="0">
                <a:latin typeface="Tahoma"/>
                <a:cs typeface="Tahoma"/>
              </a:rPr>
              <a:t>DB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19045" y="5235447"/>
            <a:ext cx="72326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60" dirty="0">
                <a:latin typeface="Tahoma"/>
                <a:cs typeface="Tahoma"/>
              </a:rPr>
              <a:t>instance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75351" y="5975520"/>
            <a:ext cx="1872614" cy="2717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470"/>
              </a:lnSpc>
            </a:pPr>
            <a:r>
              <a:rPr sz="1400" b="1" spc="-30" dirty="0">
                <a:solidFill>
                  <a:srgbClr val="D3B076"/>
                </a:solidFill>
                <a:latin typeface="Tahoma"/>
                <a:cs typeface="Tahoma"/>
              </a:rPr>
              <a:t>Availability </a:t>
            </a:r>
            <a:r>
              <a:rPr sz="1400" b="1" spc="-45" dirty="0">
                <a:solidFill>
                  <a:srgbClr val="D3B076"/>
                </a:solidFill>
                <a:latin typeface="Tahoma"/>
                <a:cs typeface="Tahoma"/>
              </a:rPr>
              <a:t>Zone</a:t>
            </a:r>
            <a:r>
              <a:rPr sz="1400" b="1" spc="-140" dirty="0">
                <a:solidFill>
                  <a:srgbClr val="D3B076"/>
                </a:solidFill>
                <a:latin typeface="Tahoma"/>
                <a:cs typeface="Tahoma"/>
              </a:rPr>
              <a:t> </a:t>
            </a:r>
            <a:r>
              <a:rPr sz="1400" b="1" spc="-75" dirty="0">
                <a:solidFill>
                  <a:srgbClr val="D3B076"/>
                </a:solidFill>
                <a:latin typeface="Tahoma"/>
                <a:cs typeface="Tahoma"/>
              </a:rPr>
              <a:t>1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365597" y="3627241"/>
            <a:ext cx="1163955" cy="205740"/>
          </a:xfrm>
          <a:custGeom>
            <a:avLst/>
            <a:gdLst/>
            <a:ahLst/>
            <a:cxnLst/>
            <a:rect l="l" t="t" r="r" b="b"/>
            <a:pathLst>
              <a:path w="1163954" h="205739">
                <a:moveTo>
                  <a:pt x="0" y="0"/>
                </a:moveTo>
                <a:lnTo>
                  <a:pt x="1163637" y="0"/>
                </a:lnTo>
                <a:lnTo>
                  <a:pt x="1163637" y="205693"/>
                </a:lnTo>
                <a:lnTo>
                  <a:pt x="0" y="2056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9508483" y="3491992"/>
            <a:ext cx="48133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75" dirty="0">
                <a:latin typeface="Tahoma"/>
                <a:cs typeface="Tahoma"/>
              </a:rPr>
              <a:t>U</a:t>
            </a:r>
            <a:r>
              <a:rPr sz="1400" b="1" spc="-50" dirty="0">
                <a:latin typeface="Tahoma"/>
                <a:cs typeface="Tahoma"/>
              </a:rPr>
              <a:t>s</a:t>
            </a:r>
            <a:r>
              <a:rPr sz="1400" b="1" spc="-75" dirty="0">
                <a:latin typeface="Tahoma"/>
                <a:cs typeface="Tahoma"/>
              </a:rPr>
              <a:t>e</a:t>
            </a:r>
            <a:r>
              <a:rPr sz="1400" b="1" spc="-45" dirty="0">
                <a:latin typeface="Tahoma"/>
                <a:cs typeface="Tahoma"/>
              </a:rPr>
              <a:t>r</a:t>
            </a:r>
            <a:r>
              <a:rPr sz="1400" b="1" spc="-100" dirty="0">
                <a:latin typeface="Tahoma"/>
                <a:cs typeface="Tahoma"/>
              </a:rPr>
              <a:t>s</a:t>
            </a:r>
            <a:endParaRPr sz="1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7413625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9" dirty="0">
                <a:latin typeface="Calibri"/>
                <a:cs typeface="Calibri"/>
              </a:rPr>
              <a:t>High </a:t>
            </a:r>
            <a:r>
              <a:rPr sz="4400" spc="90" dirty="0">
                <a:latin typeface="Calibri"/>
                <a:cs typeface="Calibri"/>
              </a:rPr>
              <a:t>Availability </a:t>
            </a:r>
            <a:r>
              <a:rPr sz="4400" spc="95" dirty="0">
                <a:latin typeface="Calibri"/>
                <a:cs typeface="Calibri"/>
              </a:rPr>
              <a:t>with</a:t>
            </a:r>
            <a:r>
              <a:rPr sz="4400" spc="110" dirty="0">
                <a:latin typeface="Calibri"/>
                <a:cs typeface="Calibri"/>
              </a:rPr>
              <a:t> </a:t>
            </a:r>
            <a:r>
              <a:rPr sz="4400" spc="130" dirty="0">
                <a:latin typeface="Calibri"/>
                <a:cs typeface="Calibri"/>
              </a:rPr>
              <a:t>Multi-AZ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94688" y="1456944"/>
            <a:ext cx="8491727" cy="50871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804311" y="4943475"/>
            <a:ext cx="2108200" cy="265430"/>
          </a:xfrm>
          <a:prstGeom prst="rect">
            <a:avLst/>
          </a:prstGeom>
          <a:solidFill>
            <a:srgbClr val="A3BAE2"/>
          </a:solidFill>
        </p:spPr>
        <p:txBody>
          <a:bodyPr vert="horz" wrap="square" lIns="0" tIns="0" rIns="0" bIns="0" rtlCol="0">
            <a:spAutoFit/>
          </a:bodyPr>
          <a:lstStyle/>
          <a:p>
            <a:pPr marL="263525">
              <a:lnSpc>
                <a:spcPts val="2090"/>
              </a:lnSpc>
            </a:pPr>
            <a:r>
              <a:rPr sz="1800" b="1" spc="-60" dirty="0">
                <a:solidFill>
                  <a:srgbClr val="FFFFFF"/>
                </a:solidFill>
                <a:latin typeface="Tahoma"/>
                <a:cs typeface="Tahoma"/>
              </a:rPr>
              <a:t>SYNCHRONOUS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35707" y="2324608"/>
            <a:ext cx="13208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60" dirty="0">
                <a:latin typeface="Tahoma"/>
                <a:cs typeface="Tahoma"/>
              </a:rPr>
              <a:t>P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73053" y="2354801"/>
            <a:ext cx="1163955" cy="1619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81280">
              <a:lnSpc>
                <a:spcPts val="1275"/>
              </a:lnSpc>
            </a:pPr>
            <a:r>
              <a:rPr sz="1400" spc="35" dirty="0">
                <a:latin typeface="Tahoma"/>
                <a:cs typeface="Tahoma"/>
              </a:rPr>
              <a:t>ublic</a:t>
            </a:r>
            <a:r>
              <a:rPr sz="1400" spc="-150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subnet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27697" y="3031956"/>
            <a:ext cx="1205230" cy="701040"/>
          </a:xfrm>
          <a:custGeom>
            <a:avLst/>
            <a:gdLst/>
            <a:ahLst/>
            <a:cxnLst/>
            <a:rect l="l" t="t" r="r" b="b"/>
            <a:pathLst>
              <a:path w="1205229" h="701039">
                <a:moveTo>
                  <a:pt x="0" y="0"/>
                </a:moveTo>
                <a:lnTo>
                  <a:pt x="1204648" y="0"/>
                </a:lnTo>
                <a:lnTo>
                  <a:pt x="1204648" y="700813"/>
                </a:lnTo>
                <a:lnTo>
                  <a:pt x="0" y="7008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3104844" y="2964688"/>
            <a:ext cx="70612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45" dirty="0">
                <a:latin typeface="Tahoma"/>
                <a:cs typeface="Tahoma"/>
              </a:rPr>
              <a:t>A</a:t>
            </a:r>
            <a:r>
              <a:rPr sz="1400" b="1" spc="-50" dirty="0">
                <a:latin typeface="Tahoma"/>
                <a:cs typeface="Tahoma"/>
              </a:rPr>
              <a:t>m</a:t>
            </a:r>
            <a:r>
              <a:rPr sz="1400" b="1" spc="-80" dirty="0">
                <a:latin typeface="Tahoma"/>
                <a:cs typeface="Tahoma"/>
              </a:rPr>
              <a:t>a</a:t>
            </a:r>
            <a:r>
              <a:rPr sz="1400" b="1" spc="-55" dirty="0">
                <a:latin typeface="Tahoma"/>
                <a:cs typeface="Tahoma"/>
              </a:rPr>
              <a:t>z</a:t>
            </a:r>
            <a:r>
              <a:rPr sz="1400" b="1" spc="-30" dirty="0">
                <a:latin typeface="Tahoma"/>
                <a:cs typeface="Tahoma"/>
              </a:rPr>
              <a:t>o</a:t>
            </a:r>
            <a:r>
              <a:rPr sz="1400" b="1" spc="-40" dirty="0">
                <a:latin typeface="Tahoma"/>
                <a:cs typeface="Tahoma"/>
              </a:rPr>
              <a:t>n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87381" y="3181096"/>
            <a:ext cx="723900" cy="447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>
              <a:lnSpc>
                <a:spcPct val="100000"/>
              </a:lnSpc>
            </a:pPr>
            <a:r>
              <a:rPr sz="1400" b="1" spc="-65" dirty="0">
                <a:latin typeface="Tahoma"/>
                <a:cs typeface="Tahoma"/>
              </a:rPr>
              <a:t>EC</a:t>
            </a:r>
            <a:r>
              <a:rPr sz="1400" b="1" spc="-75" dirty="0">
                <a:latin typeface="Tahoma"/>
                <a:cs typeface="Tahoma"/>
              </a:rPr>
              <a:t>2</a:t>
            </a: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b="1" spc="-60" dirty="0">
                <a:latin typeface="Tahoma"/>
                <a:cs typeface="Tahoma"/>
              </a:rPr>
              <a:t>instance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29306" y="4763007"/>
            <a:ext cx="65532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90" dirty="0">
                <a:latin typeface="Tahoma"/>
                <a:cs typeface="Tahoma"/>
              </a:rPr>
              <a:t>RDS</a:t>
            </a:r>
            <a:r>
              <a:rPr sz="1400" b="1" spc="-130" dirty="0">
                <a:latin typeface="Tahoma"/>
                <a:cs typeface="Tahoma"/>
              </a:rPr>
              <a:t> </a:t>
            </a:r>
            <a:r>
              <a:rPr sz="1400" b="1" spc="-75" dirty="0">
                <a:latin typeface="Tahoma"/>
                <a:cs typeface="Tahoma"/>
              </a:rPr>
              <a:t>DB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5270" y="4897969"/>
            <a:ext cx="1157605" cy="4908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398145">
              <a:lnSpc>
                <a:spcPts val="1520"/>
              </a:lnSpc>
            </a:pPr>
            <a:r>
              <a:rPr sz="1400" b="1" spc="-60" dirty="0">
                <a:latin typeface="Tahoma"/>
                <a:cs typeface="Tahoma"/>
              </a:rPr>
              <a:t>instance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73576" y="3117207"/>
            <a:ext cx="459740" cy="346075"/>
          </a:xfrm>
          <a:prstGeom prst="rect">
            <a:avLst/>
          </a:prstGeom>
          <a:solidFill>
            <a:srgbClr val="ED7C37"/>
          </a:solidFill>
        </p:spPr>
        <p:txBody>
          <a:bodyPr vert="horz" wrap="square" lIns="0" tIns="0" rIns="0" bIns="0" rtlCol="0">
            <a:spAutoFit/>
          </a:bodyPr>
          <a:lstStyle/>
          <a:p>
            <a:pPr marL="12065">
              <a:lnSpc>
                <a:spcPts val="2070"/>
              </a:lnSpc>
            </a:pPr>
            <a:r>
              <a:rPr sz="1800" b="1" spc="-35" dirty="0">
                <a:latin typeface="Tahoma"/>
                <a:cs typeface="Tahoma"/>
              </a:rPr>
              <a:t>Ap</a:t>
            </a:r>
            <a:r>
              <a:rPr sz="1800" b="1" spc="-30" dirty="0">
                <a:latin typeface="Tahoma"/>
                <a:cs typeface="Tahoma"/>
              </a:rPr>
              <a:t>p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04586" y="4727676"/>
            <a:ext cx="830580" cy="810260"/>
          </a:xfrm>
          <a:custGeom>
            <a:avLst/>
            <a:gdLst/>
            <a:ahLst/>
            <a:cxnLst/>
            <a:rect l="l" t="t" r="r" b="b"/>
            <a:pathLst>
              <a:path w="830579" h="810260">
                <a:moveTo>
                  <a:pt x="0" y="0"/>
                </a:moveTo>
                <a:lnTo>
                  <a:pt x="830582" y="0"/>
                </a:lnTo>
                <a:lnTo>
                  <a:pt x="830582" y="810028"/>
                </a:lnTo>
                <a:lnTo>
                  <a:pt x="0" y="8100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8231940" y="4763007"/>
            <a:ext cx="65532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90" dirty="0">
                <a:latin typeface="Tahoma"/>
                <a:cs typeface="Tahoma"/>
              </a:rPr>
              <a:t>RDS</a:t>
            </a:r>
            <a:r>
              <a:rPr sz="1400" b="1" spc="-130" dirty="0">
                <a:latin typeface="Tahoma"/>
                <a:cs typeface="Tahoma"/>
              </a:rPr>
              <a:t> </a:t>
            </a:r>
            <a:r>
              <a:rPr sz="1400" b="1" spc="-75" dirty="0">
                <a:latin typeface="Tahoma"/>
                <a:cs typeface="Tahoma"/>
              </a:rPr>
              <a:t>DB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31940" y="4979416"/>
            <a:ext cx="69596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75" dirty="0">
                <a:latin typeface="Tahoma"/>
                <a:cs typeface="Tahoma"/>
              </a:rPr>
              <a:t>s</a:t>
            </a:r>
            <a:r>
              <a:rPr sz="1400" b="1" spc="-65" dirty="0">
                <a:latin typeface="Tahoma"/>
                <a:cs typeface="Tahoma"/>
              </a:rPr>
              <a:t>t</a:t>
            </a:r>
            <a:r>
              <a:rPr sz="1400" b="1" spc="-80" dirty="0">
                <a:latin typeface="Tahoma"/>
                <a:cs typeface="Tahoma"/>
              </a:rPr>
              <a:t>a</a:t>
            </a:r>
            <a:r>
              <a:rPr sz="1400" b="1" spc="-35" dirty="0">
                <a:latin typeface="Tahoma"/>
                <a:cs typeface="Tahoma"/>
              </a:rPr>
              <a:t>n</a:t>
            </a:r>
            <a:r>
              <a:rPr sz="1400" b="1" spc="-20" dirty="0">
                <a:latin typeface="Tahoma"/>
                <a:cs typeface="Tahoma"/>
              </a:rPr>
              <a:t>d</a:t>
            </a:r>
            <a:r>
              <a:rPr sz="1400" b="1" spc="-40" dirty="0">
                <a:latin typeface="Tahoma"/>
                <a:cs typeface="Tahoma"/>
              </a:rPr>
              <a:t>by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31940" y="5195823"/>
            <a:ext cx="72326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60" dirty="0">
                <a:latin typeface="Tahoma"/>
                <a:cs typeface="Tahoma"/>
              </a:rPr>
              <a:t>instance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40401" y="4114702"/>
            <a:ext cx="1273810" cy="146050"/>
          </a:xfrm>
          <a:custGeom>
            <a:avLst/>
            <a:gdLst/>
            <a:ahLst/>
            <a:cxnLst/>
            <a:rect l="l" t="t" r="r" b="b"/>
            <a:pathLst>
              <a:path w="1273810" h="146050">
                <a:moveTo>
                  <a:pt x="0" y="0"/>
                </a:moveTo>
                <a:lnTo>
                  <a:pt x="1273348" y="0"/>
                </a:lnTo>
                <a:lnTo>
                  <a:pt x="1273348" y="145681"/>
                </a:lnTo>
                <a:lnTo>
                  <a:pt x="0" y="1456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2903933" y="4086352"/>
            <a:ext cx="118618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25" dirty="0">
                <a:latin typeface="Tahoma"/>
                <a:cs typeface="Tahoma"/>
              </a:rPr>
              <a:t>Private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subnet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54422" y="4113060"/>
            <a:ext cx="1306830" cy="149225"/>
          </a:xfrm>
          <a:custGeom>
            <a:avLst/>
            <a:gdLst/>
            <a:ahLst/>
            <a:cxnLst/>
            <a:rect l="l" t="t" r="r" b="b"/>
            <a:pathLst>
              <a:path w="1306829" h="149225">
                <a:moveTo>
                  <a:pt x="0" y="0"/>
                </a:moveTo>
                <a:lnTo>
                  <a:pt x="1306339" y="0"/>
                </a:lnTo>
                <a:lnTo>
                  <a:pt x="1306339" y="148943"/>
                </a:lnTo>
                <a:lnTo>
                  <a:pt x="0" y="1489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7450943" y="4083304"/>
            <a:ext cx="118618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25" dirty="0">
                <a:latin typeface="Tahoma"/>
                <a:cs typeface="Tahoma"/>
              </a:rPr>
              <a:t>Private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subnet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88441" y="4838748"/>
            <a:ext cx="641985" cy="563245"/>
          </a:xfrm>
          <a:custGeom>
            <a:avLst/>
            <a:gdLst/>
            <a:ahLst/>
            <a:cxnLst/>
            <a:rect l="l" t="t" r="r" b="b"/>
            <a:pathLst>
              <a:path w="641985" h="563245">
                <a:moveTo>
                  <a:pt x="0" y="0"/>
                </a:moveTo>
                <a:lnTo>
                  <a:pt x="641484" y="0"/>
                </a:lnTo>
                <a:lnTo>
                  <a:pt x="641484" y="562789"/>
                </a:lnTo>
                <a:lnTo>
                  <a:pt x="0" y="562789"/>
                </a:lnTo>
                <a:lnTo>
                  <a:pt x="0" y="0"/>
                </a:lnTo>
                <a:close/>
              </a:path>
            </a:pathLst>
          </a:custGeom>
          <a:solidFill>
            <a:srgbClr val="3475B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4032958" y="4800600"/>
            <a:ext cx="55245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1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endParaRPr sz="4800" dirty="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420068" y="4838748"/>
            <a:ext cx="641985" cy="635000"/>
          </a:xfrm>
          <a:custGeom>
            <a:avLst/>
            <a:gdLst/>
            <a:ahLst/>
            <a:cxnLst/>
            <a:rect l="l" t="t" r="r" b="b"/>
            <a:pathLst>
              <a:path w="641984" h="635000">
                <a:moveTo>
                  <a:pt x="0" y="0"/>
                </a:moveTo>
                <a:lnTo>
                  <a:pt x="641483" y="0"/>
                </a:lnTo>
                <a:lnTo>
                  <a:pt x="641483" y="634997"/>
                </a:lnTo>
                <a:lnTo>
                  <a:pt x="0" y="634997"/>
                </a:lnTo>
                <a:lnTo>
                  <a:pt x="0" y="0"/>
                </a:lnTo>
                <a:close/>
              </a:path>
            </a:pathLst>
          </a:custGeom>
          <a:solidFill>
            <a:srgbClr val="3475B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7549515" y="4800600"/>
            <a:ext cx="38227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2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4800" dirty="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91063" y="6062726"/>
            <a:ext cx="1872614" cy="2717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455"/>
              </a:lnSpc>
            </a:pPr>
            <a:r>
              <a:rPr sz="1400" b="1" spc="-30" dirty="0">
                <a:solidFill>
                  <a:srgbClr val="D3B076"/>
                </a:solidFill>
                <a:latin typeface="Tahoma"/>
                <a:cs typeface="Tahoma"/>
              </a:rPr>
              <a:t>Availability </a:t>
            </a:r>
            <a:r>
              <a:rPr sz="1400" b="1" spc="-45" dirty="0">
                <a:solidFill>
                  <a:srgbClr val="D3B076"/>
                </a:solidFill>
                <a:latin typeface="Tahoma"/>
                <a:cs typeface="Tahoma"/>
              </a:rPr>
              <a:t>Zone</a:t>
            </a:r>
            <a:r>
              <a:rPr sz="1400" b="1" spc="-140" dirty="0">
                <a:solidFill>
                  <a:srgbClr val="D3B076"/>
                </a:solidFill>
                <a:latin typeface="Tahoma"/>
                <a:cs typeface="Tahoma"/>
              </a:rPr>
              <a:t> </a:t>
            </a:r>
            <a:r>
              <a:rPr sz="1400" b="1" spc="-75" dirty="0">
                <a:solidFill>
                  <a:srgbClr val="D3B076"/>
                </a:solidFill>
                <a:latin typeface="Tahoma"/>
                <a:cs typeface="Tahoma"/>
              </a:rPr>
              <a:t>1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03801" y="6062726"/>
            <a:ext cx="1872614" cy="2717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455"/>
              </a:lnSpc>
            </a:pPr>
            <a:r>
              <a:rPr sz="1400" b="1" spc="-30" dirty="0">
                <a:solidFill>
                  <a:srgbClr val="D3B076"/>
                </a:solidFill>
                <a:latin typeface="Tahoma"/>
                <a:cs typeface="Tahoma"/>
              </a:rPr>
              <a:t>Availability </a:t>
            </a:r>
            <a:r>
              <a:rPr sz="1400" b="1" spc="-45" dirty="0">
                <a:solidFill>
                  <a:srgbClr val="D3B076"/>
                </a:solidFill>
                <a:latin typeface="Tahoma"/>
                <a:cs typeface="Tahoma"/>
              </a:rPr>
              <a:t>Zone</a:t>
            </a:r>
            <a:r>
              <a:rPr sz="1400" b="1" spc="-140" dirty="0">
                <a:solidFill>
                  <a:srgbClr val="D3B076"/>
                </a:solidFill>
                <a:latin typeface="Tahoma"/>
                <a:cs typeface="Tahoma"/>
              </a:rPr>
              <a:t> </a:t>
            </a:r>
            <a:r>
              <a:rPr sz="1400" b="1" spc="-75" dirty="0">
                <a:solidFill>
                  <a:srgbClr val="D3B076"/>
                </a:solidFill>
                <a:latin typeface="Tahoma"/>
                <a:cs typeface="Tahoma"/>
              </a:rPr>
              <a:t>2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01137" y="1687851"/>
            <a:ext cx="423545" cy="268605"/>
          </a:xfrm>
          <a:prstGeom prst="rect">
            <a:avLst/>
          </a:prstGeom>
          <a:solidFill>
            <a:srgbClr val="ED7C37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070"/>
              </a:lnSpc>
            </a:pP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endParaRPr sz="18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7413625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9" dirty="0">
                <a:latin typeface="Calibri"/>
                <a:cs typeface="Calibri"/>
              </a:rPr>
              <a:t>High </a:t>
            </a:r>
            <a:r>
              <a:rPr sz="4400" spc="90" dirty="0">
                <a:latin typeface="Calibri"/>
                <a:cs typeface="Calibri"/>
              </a:rPr>
              <a:t>Availability </a:t>
            </a:r>
            <a:r>
              <a:rPr sz="4400" spc="95" dirty="0">
                <a:latin typeface="Calibri"/>
                <a:cs typeface="Calibri"/>
              </a:rPr>
              <a:t>with</a:t>
            </a:r>
            <a:r>
              <a:rPr sz="4400" spc="110" dirty="0">
                <a:latin typeface="Calibri"/>
                <a:cs typeface="Calibri"/>
              </a:rPr>
              <a:t> </a:t>
            </a:r>
            <a:r>
              <a:rPr sz="4400" spc="130" dirty="0">
                <a:latin typeface="Calibri"/>
                <a:cs typeface="Calibri"/>
              </a:rPr>
              <a:t>Multi-AZ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84513" y="1443894"/>
            <a:ext cx="7836362" cy="5013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921313" y="2315464"/>
            <a:ext cx="13208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60" dirty="0">
                <a:latin typeface="Tahoma"/>
                <a:cs typeface="Tahoma"/>
              </a:rPr>
              <a:t>P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58659" y="2345554"/>
            <a:ext cx="1163955" cy="1619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81280">
              <a:lnSpc>
                <a:spcPts val="1275"/>
              </a:lnSpc>
            </a:pPr>
            <a:r>
              <a:rPr sz="1400" spc="35" dirty="0">
                <a:latin typeface="Tahoma"/>
                <a:cs typeface="Tahoma"/>
              </a:rPr>
              <a:t>ublic</a:t>
            </a:r>
            <a:r>
              <a:rPr sz="1400" spc="-150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subnet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32603" y="2969376"/>
            <a:ext cx="1131570" cy="701040"/>
          </a:xfrm>
          <a:custGeom>
            <a:avLst/>
            <a:gdLst/>
            <a:ahLst/>
            <a:cxnLst/>
            <a:rect l="l" t="t" r="r" b="b"/>
            <a:pathLst>
              <a:path w="1131570" h="701039">
                <a:moveTo>
                  <a:pt x="0" y="0"/>
                </a:moveTo>
                <a:lnTo>
                  <a:pt x="1131209" y="0"/>
                </a:lnTo>
                <a:lnTo>
                  <a:pt x="1131209" y="700813"/>
                </a:lnTo>
                <a:lnTo>
                  <a:pt x="0" y="7008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035820" y="2900679"/>
            <a:ext cx="70612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20" dirty="0">
                <a:latin typeface="Trebuchet MS"/>
                <a:cs typeface="Trebuchet MS"/>
              </a:rPr>
              <a:t>Amazon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18358" y="3117088"/>
            <a:ext cx="723900" cy="447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>
              <a:lnSpc>
                <a:spcPct val="100000"/>
              </a:lnSpc>
            </a:pPr>
            <a:r>
              <a:rPr sz="1400" b="1" spc="5" dirty="0">
                <a:latin typeface="Trebuchet MS"/>
                <a:cs typeface="Trebuchet MS"/>
              </a:rPr>
              <a:t>EC</a:t>
            </a:r>
            <a:r>
              <a:rPr sz="1400" b="1" dirty="0">
                <a:latin typeface="Trebuchet MS"/>
                <a:cs typeface="Trebuchet MS"/>
              </a:rPr>
              <a:t>2</a:t>
            </a:r>
            <a:endParaRPr sz="1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b="1" spc="-5" dirty="0">
                <a:latin typeface="Trebuchet MS"/>
                <a:cs typeface="Trebuchet MS"/>
              </a:rPr>
              <a:t>instance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86641" y="4750816"/>
            <a:ext cx="65532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75" dirty="0">
                <a:latin typeface="Trebuchet MS"/>
                <a:cs typeface="Trebuchet MS"/>
              </a:rPr>
              <a:t>RDS</a:t>
            </a:r>
            <a:r>
              <a:rPr sz="1400" b="1" spc="-145" dirty="0">
                <a:latin typeface="Trebuchet MS"/>
                <a:cs typeface="Trebuchet MS"/>
              </a:rPr>
              <a:t> </a:t>
            </a:r>
            <a:r>
              <a:rPr sz="1400" b="1" spc="70" dirty="0">
                <a:latin typeface="Trebuchet MS"/>
                <a:cs typeface="Trebuchet MS"/>
              </a:rPr>
              <a:t>DB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32603" y="4884102"/>
            <a:ext cx="1157605" cy="4908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50" dirty="0">
              <a:latin typeface="Times New Roman"/>
              <a:cs typeface="Times New Roman"/>
            </a:endParaRPr>
          </a:p>
          <a:p>
            <a:pPr marL="398145">
              <a:lnSpc>
                <a:spcPts val="1505"/>
              </a:lnSpc>
            </a:pPr>
            <a:r>
              <a:rPr sz="1400" b="1" spc="-5" dirty="0">
                <a:latin typeface="Trebuchet MS"/>
                <a:cs typeface="Trebuchet MS"/>
              </a:rPr>
              <a:t>instance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8830" y="1676400"/>
            <a:ext cx="44704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7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00" spc="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19397" y="3091975"/>
            <a:ext cx="459740" cy="346075"/>
          </a:xfrm>
          <a:prstGeom prst="rect">
            <a:avLst/>
          </a:prstGeom>
          <a:solidFill>
            <a:srgbClr val="ED7C37"/>
          </a:solidFill>
        </p:spPr>
        <p:txBody>
          <a:bodyPr vert="horz" wrap="square" lIns="0" tIns="0" rIns="0" bIns="0" rtlCol="0">
            <a:spAutoFit/>
          </a:bodyPr>
          <a:lstStyle/>
          <a:p>
            <a:pPr marL="12065">
              <a:lnSpc>
                <a:spcPts val="2055"/>
              </a:lnSpc>
            </a:pPr>
            <a:r>
              <a:rPr sz="1800" b="1" spc="55" dirty="0">
                <a:latin typeface="Trebuchet MS"/>
                <a:cs typeface="Trebuchet MS"/>
              </a:rPr>
              <a:t>App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67977" y="4688695"/>
            <a:ext cx="830580" cy="810260"/>
          </a:xfrm>
          <a:custGeom>
            <a:avLst/>
            <a:gdLst/>
            <a:ahLst/>
            <a:cxnLst/>
            <a:rect l="l" t="t" r="r" b="b"/>
            <a:pathLst>
              <a:path w="830579" h="810260">
                <a:moveTo>
                  <a:pt x="0" y="0"/>
                </a:moveTo>
                <a:lnTo>
                  <a:pt x="830582" y="0"/>
                </a:lnTo>
                <a:lnTo>
                  <a:pt x="830582" y="810028"/>
                </a:lnTo>
                <a:lnTo>
                  <a:pt x="0" y="8100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7895331" y="4750816"/>
            <a:ext cx="65532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75" dirty="0">
                <a:latin typeface="Trebuchet MS"/>
                <a:cs typeface="Trebuchet MS"/>
              </a:rPr>
              <a:t>RDS</a:t>
            </a:r>
            <a:r>
              <a:rPr sz="1400" b="1" spc="-145" dirty="0">
                <a:latin typeface="Trebuchet MS"/>
                <a:cs typeface="Trebuchet MS"/>
              </a:rPr>
              <a:t> </a:t>
            </a:r>
            <a:r>
              <a:rPr sz="1400" b="1" spc="70" dirty="0">
                <a:latin typeface="Trebuchet MS"/>
                <a:cs typeface="Trebuchet MS"/>
              </a:rPr>
              <a:t>DB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95331" y="4967223"/>
            <a:ext cx="69596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5" dirty="0">
                <a:latin typeface="Trebuchet MS"/>
                <a:cs typeface="Trebuchet MS"/>
              </a:rPr>
              <a:t>s</a:t>
            </a:r>
            <a:r>
              <a:rPr sz="1400" b="1" dirty="0">
                <a:latin typeface="Trebuchet MS"/>
                <a:cs typeface="Trebuchet MS"/>
              </a:rPr>
              <a:t>t</a:t>
            </a:r>
            <a:r>
              <a:rPr sz="1400" b="1" spc="10" dirty="0">
                <a:latin typeface="Trebuchet MS"/>
                <a:cs typeface="Trebuchet MS"/>
              </a:rPr>
              <a:t>a</a:t>
            </a:r>
            <a:r>
              <a:rPr sz="1400" b="1" spc="35" dirty="0">
                <a:latin typeface="Trebuchet MS"/>
                <a:cs typeface="Trebuchet MS"/>
              </a:rPr>
              <a:t>n</a:t>
            </a:r>
            <a:r>
              <a:rPr sz="1400" b="1" spc="45" dirty="0">
                <a:latin typeface="Trebuchet MS"/>
                <a:cs typeface="Trebuchet MS"/>
              </a:rPr>
              <a:t>d</a:t>
            </a:r>
            <a:r>
              <a:rPr sz="1400" b="1" spc="25" dirty="0">
                <a:latin typeface="Trebuchet MS"/>
                <a:cs typeface="Trebuchet MS"/>
              </a:rPr>
              <a:t>by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5331" y="5183632"/>
            <a:ext cx="72326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Trebuchet MS"/>
                <a:cs typeface="Trebuchet MS"/>
              </a:rPr>
              <a:t>instance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37140" y="4091270"/>
            <a:ext cx="1273810" cy="146050"/>
          </a:xfrm>
          <a:custGeom>
            <a:avLst/>
            <a:gdLst/>
            <a:ahLst/>
            <a:cxnLst/>
            <a:rect l="l" t="t" r="r" b="b"/>
            <a:pathLst>
              <a:path w="1273810" h="146050">
                <a:moveTo>
                  <a:pt x="0" y="0"/>
                </a:moveTo>
                <a:lnTo>
                  <a:pt x="1273348" y="0"/>
                </a:lnTo>
                <a:lnTo>
                  <a:pt x="1273348" y="145681"/>
                </a:lnTo>
                <a:lnTo>
                  <a:pt x="0" y="1456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2900672" y="4061967"/>
            <a:ext cx="118618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25" dirty="0">
                <a:latin typeface="Tahoma"/>
                <a:cs typeface="Tahoma"/>
              </a:rPr>
              <a:t>Private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subnet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146926" y="4091269"/>
            <a:ext cx="1306830" cy="149225"/>
          </a:xfrm>
          <a:custGeom>
            <a:avLst/>
            <a:gdLst/>
            <a:ahLst/>
            <a:cxnLst/>
            <a:rect l="l" t="t" r="r" b="b"/>
            <a:pathLst>
              <a:path w="1306829" h="149225">
                <a:moveTo>
                  <a:pt x="0" y="0"/>
                </a:moveTo>
                <a:lnTo>
                  <a:pt x="1306339" y="0"/>
                </a:lnTo>
                <a:lnTo>
                  <a:pt x="1306339" y="148943"/>
                </a:lnTo>
                <a:lnTo>
                  <a:pt x="0" y="1489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7143447" y="4061967"/>
            <a:ext cx="118618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25" dirty="0">
                <a:latin typeface="Tahoma"/>
                <a:cs typeface="Tahoma"/>
              </a:rPr>
              <a:t>Private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subnet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08719" y="4821237"/>
            <a:ext cx="641985" cy="635000"/>
          </a:xfrm>
          <a:custGeom>
            <a:avLst/>
            <a:gdLst/>
            <a:ahLst/>
            <a:cxnLst/>
            <a:rect l="l" t="t" r="r" b="b"/>
            <a:pathLst>
              <a:path w="641985" h="635000">
                <a:moveTo>
                  <a:pt x="0" y="0"/>
                </a:moveTo>
                <a:lnTo>
                  <a:pt x="641484" y="0"/>
                </a:lnTo>
                <a:lnTo>
                  <a:pt x="641484" y="634997"/>
                </a:lnTo>
                <a:lnTo>
                  <a:pt x="0" y="634997"/>
                </a:lnTo>
                <a:lnTo>
                  <a:pt x="0" y="0"/>
                </a:lnTo>
                <a:close/>
              </a:path>
            </a:pathLst>
          </a:custGeom>
          <a:solidFill>
            <a:srgbClr val="3475B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3953235" y="4782311"/>
            <a:ext cx="55245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5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endParaRPr sz="4800" dirty="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30507" y="4821237"/>
            <a:ext cx="641985" cy="635000"/>
          </a:xfrm>
          <a:custGeom>
            <a:avLst/>
            <a:gdLst/>
            <a:ahLst/>
            <a:cxnLst/>
            <a:rect l="l" t="t" r="r" b="b"/>
            <a:pathLst>
              <a:path w="641984" h="635000">
                <a:moveTo>
                  <a:pt x="0" y="0"/>
                </a:moveTo>
                <a:lnTo>
                  <a:pt x="641483" y="0"/>
                </a:lnTo>
                <a:lnTo>
                  <a:pt x="641483" y="634997"/>
                </a:lnTo>
                <a:lnTo>
                  <a:pt x="0" y="634997"/>
                </a:lnTo>
                <a:lnTo>
                  <a:pt x="0" y="0"/>
                </a:lnTo>
                <a:close/>
              </a:path>
            </a:pathLst>
          </a:custGeom>
          <a:solidFill>
            <a:srgbClr val="3475B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7259955" y="4782311"/>
            <a:ext cx="38227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3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4800" dirty="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01128" y="6027197"/>
            <a:ext cx="1872614" cy="2717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470"/>
              </a:lnSpc>
            </a:pPr>
            <a:r>
              <a:rPr sz="1400" b="1" spc="10" dirty="0">
                <a:solidFill>
                  <a:srgbClr val="D3B076"/>
                </a:solidFill>
                <a:latin typeface="Trebuchet MS"/>
                <a:cs typeface="Trebuchet MS"/>
              </a:rPr>
              <a:t>Availability </a:t>
            </a:r>
            <a:r>
              <a:rPr sz="1400" b="1" spc="20" dirty="0">
                <a:solidFill>
                  <a:srgbClr val="D3B076"/>
                </a:solidFill>
                <a:latin typeface="Trebuchet MS"/>
                <a:cs typeface="Trebuchet MS"/>
              </a:rPr>
              <a:t>Zone</a:t>
            </a:r>
            <a:r>
              <a:rPr sz="1400" b="1" spc="-175" dirty="0">
                <a:solidFill>
                  <a:srgbClr val="D3B076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D3B076"/>
                </a:solidFill>
                <a:latin typeface="Trebuchet MS"/>
                <a:cs typeface="Trebuchet MS"/>
              </a:rPr>
              <a:t>1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42936" y="6027197"/>
            <a:ext cx="1872614" cy="2717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7780">
              <a:lnSpc>
                <a:spcPts val="1470"/>
              </a:lnSpc>
            </a:pPr>
            <a:r>
              <a:rPr sz="1400" b="1" spc="10" dirty="0">
                <a:solidFill>
                  <a:srgbClr val="D3B076"/>
                </a:solidFill>
                <a:latin typeface="Trebuchet MS"/>
                <a:cs typeface="Trebuchet MS"/>
              </a:rPr>
              <a:t>Availability </a:t>
            </a:r>
            <a:r>
              <a:rPr sz="1400" b="1" spc="20" dirty="0">
                <a:solidFill>
                  <a:srgbClr val="D3B076"/>
                </a:solidFill>
                <a:latin typeface="Trebuchet MS"/>
                <a:cs typeface="Trebuchet MS"/>
              </a:rPr>
              <a:t>Zone</a:t>
            </a:r>
            <a:r>
              <a:rPr sz="1400" b="1" spc="-175" dirty="0">
                <a:solidFill>
                  <a:srgbClr val="D3B076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D3B076"/>
                </a:solidFill>
                <a:latin typeface="Trebuchet MS"/>
                <a:cs typeface="Trebuchet MS"/>
              </a:rPr>
              <a:t>2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71938" y="4954070"/>
            <a:ext cx="1226185" cy="241935"/>
          </a:xfrm>
          <a:prstGeom prst="rect">
            <a:avLst/>
          </a:prstGeom>
          <a:solidFill>
            <a:srgbClr val="FAB7BE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1864"/>
              </a:lnSpc>
            </a:pPr>
            <a:r>
              <a:rPr sz="1800" b="1" spc="35" dirty="0">
                <a:solidFill>
                  <a:srgbClr val="FFFFFF"/>
                </a:solidFill>
                <a:latin typeface="Trebuchet MS"/>
                <a:cs typeface="Trebuchet MS"/>
              </a:rPr>
              <a:t>FAILOVER</a:t>
            </a:r>
            <a:endParaRPr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669226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85" dirty="0"/>
              <a:t>Amazon </a:t>
            </a:r>
            <a:r>
              <a:rPr sz="4400" spc="-150" dirty="0"/>
              <a:t>RDS </a:t>
            </a:r>
            <a:r>
              <a:rPr sz="4400" spc="-204" dirty="0"/>
              <a:t>Read</a:t>
            </a:r>
            <a:r>
              <a:rPr sz="4400" spc="-345" dirty="0"/>
              <a:t> </a:t>
            </a:r>
            <a:r>
              <a:rPr sz="4400" spc="-245" dirty="0"/>
              <a:t>Replicas</a:t>
            </a:r>
            <a:endParaRPr sz="4400" dirty="0"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4038600" y="6464856"/>
            <a:ext cx="411480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1491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17279" y="1426548"/>
            <a:ext cx="5123180" cy="16440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-5" dirty="0">
                <a:latin typeface="Tahoma"/>
                <a:cs typeface="Tahoma"/>
              </a:rPr>
              <a:t>Features</a:t>
            </a:r>
            <a:endParaRPr sz="2750" dirty="0">
              <a:latin typeface="Tahoma"/>
              <a:cs typeface="Tahoma"/>
            </a:endParaRPr>
          </a:p>
          <a:p>
            <a:pPr marL="260985" marR="5080">
              <a:lnSpc>
                <a:spcPct val="142900"/>
              </a:lnSpc>
              <a:spcBef>
                <a:spcPts val="40"/>
              </a:spcBef>
            </a:pPr>
            <a:r>
              <a:rPr sz="2800" spc="-175" dirty="0">
                <a:latin typeface="Lucida Sans"/>
                <a:cs typeface="Lucida Sans"/>
              </a:rPr>
              <a:t>Asynchronous </a:t>
            </a:r>
            <a:r>
              <a:rPr sz="2800" spc="-145" dirty="0">
                <a:latin typeface="Lucida Sans"/>
                <a:cs typeface="Lucida Sans"/>
              </a:rPr>
              <a:t>replication  </a:t>
            </a:r>
            <a:r>
              <a:rPr sz="2800" spc="-100" dirty="0">
                <a:latin typeface="Lucida Sans"/>
                <a:cs typeface="Lucida Sans"/>
              </a:rPr>
              <a:t>Promote </a:t>
            </a:r>
            <a:r>
              <a:rPr sz="2800" spc="-85" dirty="0">
                <a:latin typeface="Lucida Sans"/>
                <a:cs typeface="Lucida Sans"/>
              </a:rPr>
              <a:t>to </a:t>
            </a:r>
            <a:r>
              <a:rPr sz="2800" spc="-150" dirty="0">
                <a:latin typeface="Lucida Sans"/>
                <a:cs typeface="Lucida Sans"/>
              </a:rPr>
              <a:t>master </a:t>
            </a:r>
            <a:r>
              <a:rPr sz="2800" spc="-114" dirty="0">
                <a:latin typeface="Lucida Sans"/>
                <a:cs typeface="Lucida Sans"/>
              </a:rPr>
              <a:t>if</a:t>
            </a:r>
            <a:r>
              <a:rPr sz="2800" spc="-315" dirty="0">
                <a:latin typeface="Lucida Sans"/>
                <a:cs typeface="Lucida Sans"/>
              </a:rPr>
              <a:t> </a:t>
            </a:r>
            <a:r>
              <a:rPr sz="2800" spc="-165" dirty="0">
                <a:latin typeface="Lucida Sans"/>
                <a:cs typeface="Lucida Sans"/>
              </a:rPr>
              <a:t>necessary</a:t>
            </a:r>
            <a:endParaRPr sz="2800" dirty="0">
              <a:latin typeface="Lucida Sans"/>
              <a:cs typeface="Lucida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9" y="27587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46002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17279" y="3877140"/>
            <a:ext cx="5281930" cy="1665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30" dirty="0">
                <a:latin typeface="Tahoma"/>
                <a:cs typeface="Tahoma"/>
              </a:rPr>
              <a:t>Functionality</a:t>
            </a:r>
            <a:endParaRPr sz="2750" dirty="0">
              <a:latin typeface="Tahoma"/>
              <a:cs typeface="Tahoma"/>
            </a:endParaRPr>
          </a:p>
          <a:p>
            <a:pPr marL="260985" marR="5080">
              <a:lnSpc>
                <a:spcPct val="142900"/>
              </a:lnSpc>
              <a:spcBef>
                <a:spcPts val="40"/>
              </a:spcBef>
            </a:pPr>
            <a:r>
              <a:rPr sz="2800" spc="-100" dirty="0">
                <a:latin typeface="Lucida Sans"/>
                <a:cs typeface="Lucida Sans"/>
              </a:rPr>
              <a:t>Read-heavy </a:t>
            </a:r>
            <a:r>
              <a:rPr sz="2800" spc="-140" dirty="0">
                <a:latin typeface="Lucida Sans"/>
                <a:cs typeface="Lucida Sans"/>
              </a:rPr>
              <a:t>database</a:t>
            </a:r>
            <a:r>
              <a:rPr sz="2800" spc="-229" dirty="0">
                <a:latin typeface="Lucida Sans"/>
                <a:cs typeface="Lucida Sans"/>
              </a:rPr>
              <a:t> </a:t>
            </a:r>
            <a:r>
              <a:rPr sz="2800" spc="-165" dirty="0">
                <a:latin typeface="Lucida Sans"/>
                <a:cs typeface="Lucida Sans"/>
              </a:rPr>
              <a:t>workloads  </a:t>
            </a:r>
            <a:r>
              <a:rPr sz="2800" spc="-95" dirty="0">
                <a:latin typeface="Lucida Sans"/>
                <a:cs typeface="Lucida Sans"/>
              </a:rPr>
              <a:t>Offload </a:t>
            </a:r>
            <a:r>
              <a:rPr sz="2800" spc="-150" dirty="0">
                <a:latin typeface="Lucida Sans"/>
                <a:cs typeface="Lucida Sans"/>
              </a:rPr>
              <a:t>read</a:t>
            </a:r>
            <a:r>
              <a:rPr sz="2800" spc="-245" dirty="0">
                <a:latin typeface="Lucida Sans"/>
                <a:cs typeface="Lucida Sans"/>
              </a:rPr>
              <a:t> </a:t>
            </a:r>
            <a:r>
              <a:rPr sz="2800" spc="-175" dirty="0">
                <a:latin typeface="Lucida Sans"/>
                <a:cs typeface="Lucida Sans"/>
              </a:rPr>
              <a:t>queries</a:t>
            </a:r>
            <a:endParaRPr sz="2800" dirty="0">
              <a:latin typeface="Lucida Sans"/>
              <a:cs typeface="Lucida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979" y="52098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044184" y="1292352"/>
            <a:ext cx="6050279" cy="5440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7386150" y="2230120"/>
            <a:ext cx="13208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60" dirty="0">
                <a:latin typeface="Tahoma"/>
                <a:cs typeface="Tahoma"/>
              </a:rPr>
              <a:t>P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23496" y="2260444"/>
            <a:ext cx="1163955" cy="1619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81280">
              <a:lnSpc>
                <a:spcPts val="1275"/>
              </a:lnSpc>
            </a:pPr>
            <a:r>
              <a:rPr sz="1400" spc="35" dirty="0">
                <a:latin typeface="Tahoma"/>
                <a:cs typeface="Tahoma"/>
              </a:rPr>
              <a:t>ublic</a:t>
            </a:r>
            <a:r>
              <a:rPr sz="1400" spc="-150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subnet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555233" y="2774805"/>
            <a:ext cx="1131570" cy="701040"/>
          </a:xfrm>
          <a:custGeom>
            <a:avLst/>
            <a:gdLst/>
            <a:ahLst/>
            <a:cxnLst/>
            <a:rect l="l" t="t" r="r" b="b"/>
            <a:pathLst>
              <a:path w="1131570" h="701039">
                <a:moveTo>
                  <a:pt x="0" y="0"/>
                </a:moveTo>
                <a:lnTo>
                  <a:pt x="1131209" y="0"/>
                </a:lnTo>
                <a:lnTo>
                  <a:pt x="1131209" y="700813"/>
                </a:lnTo>
                <a:lnTo>
                  <a:pt x="0" y="7008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9656826" y="2708655"/>
            <a:ext cx="70612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45" dirty="0">
                <a:latin typeface="Tahoma"/>
                <a:cs typeface="Tahoma"/>
              </a:rPr>
              <a:t>A</a:t>
            </a:r>
            <a:r>
              <a:rPr sz="1400" b="1" spc="-50" dirty="0">
                <a:latin typeface="Tahoma"/>
                <a:cs typeface="Tahoma"/>
              </a:rPr>
              <a:t>m</a:t>
            </a:r>
            <a:r>
              <a:rPr sz="1400" b="1" spc="-80" dirty="0">
                <a:latin typeface="Tahoma"/>
                <a:cs typeface="Tahoma"/>
              </a:rPr>
              <a:t>a</a:t>
            </a:r>
            <a:r>
              <a:rPr sz="1400" b="1" spc="-55" dirty="0">
                <a:latin typeface="Tahoma"/>
                <a:cs typeface="Tahoma"/>
              </a:rPr>
              <a:t>z</a:t>
            </a:r>
            <a:r>
              <a:rPr sz="1400" b="1" spc="-30" dirty="0">
                <a:latin typeface="Tahoma"/>
                <a:cs typeface="Tahoma"/>
              </a:rPr>
              <a:t>o</a:t>
            </a:r>
            <a:r>
              <a:rPr sz="1400" b="1" spc="-40" dirty="0">
                <a:latin typeface="Tahoma"/>
                <a:cs typeface="Tahoma"/>
              </a:rPr>
              <a:t>n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56826" y="2922015"/>
            <a:ext cx="723265" cy="447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70" dirty="0">
                <a:latin typeface="Tahoma"/>
                <a:cs typeface="Tahoma"/>
              </a:rPr>
              <a:t>EC2</a:t>
            </a: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b="1" spc="-60" dirty="0">
                <a:latin typeface="Tahoma"/>
                <a:cs typeface="Tahoma"/>
              </a:rPr>
              <a:t>instance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38444" y="4874657"/>
            <a:ext cx="824865" cy="4908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4290" rIns="0" bIns="0" rtlCol="0">
            <a:spAutoFit/>
          </a:bodyPr>
          <a:lstStyle/>
          <a:p>
            <a:pPr marL="24765" algn="ctr">
              <a:lnSpc>
                <a:spcPct val="100000"/>
              </a:lnSpc>
              <a:spcBef>
                <a:spcPts val="270"/>
              </a:spcBef>
            </a:pPr>
            <a:r>
              <a:rPr sz="1400" b="1" spc="-90" dirty="0">
                <a:latin typeface="Tahoma"/>
                <a:cs typeface="Tahoma"/>
              </a:rPr>
              <a:t>RDS</a:t>
            </a:r>
            <a:r>
              <a:rPr sz="1400" b="1" spc="-130" dirty="0">
                <a:latin typeface="Tahoma"/>
                <a:cs typeface="Tahoma"/>
              </a:rPr>
              <a:t> </a:t>
            </a:r>
            <a:r>
              <a:rPr sz="1400" b="1" spc="-75" dirty="0">
                <a:latin typeface="Tahoma"/>
                <a:cs typeface="Tahoma"/>
              </a:rPr>
              <a:t>DB</a:t>
            </a:r>
            <a:endParaRPr sz="1400" dirty="0">
              <a:latin typeface="Tahoma"/>
              <a:cs typeface="Tahoma"/>
            </a:endParaRPr>
          </a:p>
          <a:p>
            <a:pPr marR="35560" algn="ctr">
              <a:lnSpc>
                <a:spcPct val="100000"/>
              </a:lnSpc>
              <a:spcBef>
                <a:spcPts val="25"/>
              </a:spcBef>
            </a:pPr>
            <a:r>
              <a:rPr sz="1400" b="1" spc="-60" dirty="0">
                <a:latin typeface="Tahoma"/>
                <a:cs typeface="Tahoma"/>
              </a:rPr>
              <a:t>instance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38446" y="1572341"/>
            <a:ext cx="478155" cy="253365"/>
          </a:xfrm>
          <a:prstGeom prst="rect">
            <a:avLst/>
          </a:prstGeom>
          <a:solidFill>
            <a:srgbClr val="ED7C37"/>
          </a:solidFill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995"/>
              </a:lnSpc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VPC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20460" y="2860521"/>
            <a:ext cx="459740" cy="346075"/>
          </a:xfrm>
          <a:prstGeom prst="rect">
            <a:avLst/>
          </a:prstGeom>
          <a:solidFill>
            <a:srgbClr val="ED7C37"/>
          </a:solidFill>
        </p:spPr>
        <p:txBody>
          <a:bodyPr vert="horz" wrap="square" lIns="0" tIns="0" rIns="0" bIns="0" rtlCol="0">
            <a:spAutoFit/>
          </a:bodyPr>
          <a:lstStyle/>
          <a:p>
            <a:pPr marL="12065">
              <a:lnSpc>
                <a:spcPts val="2050"/>
              </a:lnSpc>
            </a:pPr>
            <a:r>
              <a:rPr sz="1800" b="1" spc="-35" dirty="0">
                <a:latin typeface="Tahoma"/>
                <a:cs typeface="Tahoma"/>
              </a:rPr>
              <a:t>Ap</a:t>
            </a:r>
            <a:r>
              <a:rPr sz="1800" b="1" spc="-30" dirty="0">
                <a:latin typeface="Tahoma"/>
                <a:cs typeface="Tahoma"/>
              </a:rPr>
              <a:t>p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399676" y="4149044"/>
            <a:ext cx="1274445" cy="149225"/>
          </a:xfrm>
          <a:custGeom>
            <a:avLst/>
            <a:gdLst/>
            <a:ahLst/>
            <a:cxnLst/>
            <a:rect l="l" t="t" r="r" b="b"/>
            <a:pathLst>
              <a:path w="1274445" h="149225">
                <a:moveTo>
                  <a:pt x="0" y="0"/>
                </a:moveTo>
                <a:lnTo>
                  <a:pt x="1274244" y="0"/>
                </a:lnTo>
                <a:lnTo>
                  <a:pt x="1274244" y="148943"/>
                </a:lnTo>
                <a:lnTo>
                  <a:pt x="0" y="1489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7396198" y="4119879"/>
            <a:ext cx="118618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25" dirty="0">
                <a:latin typeface="Tahoma"/>
                <a:cs typeface="Tahoma"/>
              </a:rPr>
              <a:t>Private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subnet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50263" y="4912100"/>
            <a:ext cx="641985" cy="635000"/>
          </a:xfrm>
          <a:custGeom>
            <a:avLst/>
            <a:gdLst/>
            <a:ahLst/>
            <a:cxnLst/>
            <a:rect l="l" t="t" r="r" b="b"/>
            <a:pathLst>
              <a:path w="641984" h="635000">
                <a:moveTo>
                  <a:pt x="0" y="0"/>
                </a:moveTo>
                <a:lnTo>
                  <a:pt x="641483" y="0"/>
                </a:lnTo>
                <a:lnTo>
                  <a:pt x="641483" y="634997"/>
                </a:lnTo>
                <a:lnTo>
                  <a:pt x="0" y="634997"/>
                </a:lnTo>
                <a:lnTo>
                  <a:pt x="0" y="0"/>
                </a:lnTo>
                <a:close/>
              </a:path>
            </a:pathLst>
          </a:custGeom>
          <a:solidFill>
            <a:srgbClr val="3475B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8094779" y="4873752"/>
            <a:ext cx="55245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1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endParaRPr sz="4800" dirty="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54486" y="6220711"/>
            <a:ext cx="1872614" cy="2717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4945">
              <a:lnSpc>
                <a:spcPts val="1650"/>
              </a:lnSpc>
            </a:pPr>
            <a:r>
              <a:rPr sz="1400" b="1" spc="-30" dirty="0">
                <a:solidFill>
                  <a:srgbClr val="D3B076"/>
                </a:solidFill>
                <a:latin typeface="Tahoma"/>
                <a:cs typeface="Tahoma"/>
              </a:rPr>
              <a:t>Availability </a:t>
            </a:r>
            <a:r>
              <a:rPr sz="1400" b="1" spc="-45" dirty="0">
                <a:solidFill>
                  <a:srgbClr val="D3B076"/>
                </a:solidFill>
                <a:latin typeface="Tahoma"/>
                <a:cs typeface="Tahoma"/>
              </a:rPr>
              <a:t>Zone</a:t>
            </a:r>
            <a:r>
              <a:rPr sz="1400" b="1" spc="-140" dirty="0">
                <a:solidFill>
                  <a:srgbClr val="D3B076"/>
                </a:solidFill>
                <a:latin typeface="Tahoma"/>
                <a:cs typeface="Tahoma"/>
              </a:rPr>
              <a:t> </a:t>
            </a:r>
            <a:r>
              <a:rPr sz="1400" b="1" spc="-75" dirty="0">
                <a:solidFill>
                  <a:srgbClr val="D3B076"/>
                </a:solidFill>
                <a:latin typeface="Tahoma"/>
                <a:cs typeface="Tahoma"/>
              </a:rPr>
              <a:t>1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20837" y="4574870"/>
            <a:ext cx="824865" cy="97281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65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60"/>
              </a:spcBef>
            </a:pPr>
            <a:r>
              <a:rPr sz="1400" b="1" spc="-90" dirty="0">
                <a:latin typeface="Tahoma"/>
                <a:cs typeface="Tahoma"/>
              </a:rPr>
              <a:t>RDS</a:t>
            </a:r>
            <a:r>
              <a:rPr sz="1400" b="1" spc="-130" dirty="0">
                <a:latin typeface="Tahoma"/>
                <a:cs typeface="Tahoma"/>
              </a:rPr>
              <a:t> </a:t>
            </a:r>
            <a:r>
              <a:rPr sz="1400" b="1" spc="-75" dirty="0">
                <a:latin typeface="Tahoma"/>
                <a:cs typeface="Tahoma"/>
              </a:rPr>
              <a:t>DB</a:t>
            </a:r>
            <a:endParaRPr sz="1400" dirty="0">
              <a:latin typeface="Tahoma"/>
              <a:cs typeface="Tahoma"/>
            </a:endParaRPr>
          </a:p>
          <a:p>
            <a:pPr marR="121285">
              <a:lnSpc>
                <a:spcPct val="98600"/>
              </a:lnSpc>
              <a:spcBef>
                <a:spcPts val="45"/>
              </a:spcBef>
            </a:pPr>
            <a:r>
              <a:rPr sz="1400" b="1" spc="-55" dirty="0">
                <a:latin typeface="Tahoma"/>
                <a:cs typeface="Tahoma"/>
              </a:rPr>
              <a:t>read  </a:t>
            </a:r>
            <a:r>
              <a:rPr sz="1400" b="1" spc="-40" dirty="0">
                <a:latin typeface="Tahoma"/>
                <a:cs typeface="Tahoma"/>
              </a:rPr>
              <a:t>replica  </a:t>
            </a:r>
            <a:r>
              <a:rPr sz="1400" b="1" spc="-20" dirty="0">
                <a:latin typeface="Tahoma"/>
                <a:cs typeface="Tahoma"/>
              </a:rPr>
              <a:t>i</a:t>
            </a:r>
            <a:r>
              <a:rPr sz="1400" b="1" spc="-30" dirty="0">
                <a:latin typeface="Tahoma"/>
                <a:cs typeface="Tahoma"/>
              </a:rPr>
              <a:t>n</a:t>
            </a:r>
            <a:r>
              <a:rPr sz="1400" b="1" spc="-100" dirty="0">
                <a:latin typeface="Tahoma"/>
                <a:cs typeface="Tahoma"/>
              </a:rPr>
              <a:t>s</a:t>
            </a:r>
            <a:r>
              <a:rPr sz="1400" b="1" spc="-40" dirty="0">
                <a:latin typeface="Tahoma"/>
                <a:cs typeface="Tahoma"/>
              </a:rPr>
              <a:t>t</a:t>
            </a:r>
            <a:r>
              <a:rPr sz="1400" b="1" spc="-80" dirty="0">
                <a:latin typeface="Tahoma"/>
                <a:cs typeface="Tahoma"/>
              </a:rPr>
              <a:t>a</a:t>
            </a:r>
            <a:r>
              <a:rPr sz="1400" b="1" spc="-35" dirty="0">
                <a:latin typeface="Tahoma"/>
                <a:cs typeface="Tahoma"/>
              </a:rPr>
              <a:t>n</a:t>
            </a:r>
            <a:r>
              <a:rPr sz="1400" b="1" spc="-75" dirty="0">
                <a:latin typeface="Tahoma"/>
                <a:cs typeface="Tahoma"/>
              </a:rPr>
              <a:t>ce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321581" y="4893616"/>
            <a:ext cx="641985" cy="635000"/>
          </a:xfrm>
          <a:custGeom>
            <a:avLst/>
            <a:gdLst/>
            <a:ahLst/>
            <a:cxnLst/>
            <a:rect l="l" t="t" r="r" b="b"/>
            <a:pathLst>
              <a:path w="641984" h="635000">
                <a:moveTo>
                  <a:pt x="0" y="0"/>
                </a:moveTo>
                <a:lnTo>
                  <a:pt x="641483" y="0"/>
                </a:lnTo>
                <a:lnTo>
                  <a:pt x="641483" y="634997"/>
                </a:lnTo>
                <a:lnTo>
                  <a:pt x="0" y="634997"/>
                </a:lnTo>
                <a:lnTo>
                  <a:pt x="0" y="0"/>
                </a:lnTo>
                <a:close/>
              </a:path>
            </a:pathLst>
          </a:custGeom>
          <a:solidFill>
            <a:srgbClr val="3475B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9435155" y="4855464"/>
            <a:ext cx="41402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4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48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458085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40" dirty="0">
                <a:latin typeface="Calibri"/>
                <a:cs typeface="Calibri"/>
              </a:rPr>
              <a:t>Use</a:t>
            </a:r>
            <a:r>
              <a:rPr sz="4400" spc="80" dirty="0">
                <a:latin typeface="Calibri"/>
                <a:cs typeface="Calibri"/>
              </a:rPr>
              <a:t> </a:t>
            </a:r>
            <a:r>
              <a:rPr sz="4400" spc="145" dirty="0">
                <a:latin typeface="Calibri"/>
                <a:cs typeface="Calibri"/>
              </a:rPr>
              <a:t>Cases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81262" y="1413018"/>
          <a:ext cx="10698708" cy="5012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49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9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09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4050" dirty="0">
                        <a:latin typeface="Times New Roman"/>
                        <a:cs typeface="Times New Roman"/>
                      </a:endParaRPr>
                    </a:p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750" spc="45" dirty="0">
                          <a:latin typeface="Tahoma"/>
                          <a:cs typeface="Tahoma"/>
                        </a:rPr>
                        <a:t>Web </a:t>
                      </a:r>
                      <a:r>
                        <a:rPr sz="2750" spc="35" dirty="0">
                          <a:latin typeface="Tahoma"/>
                          <a:cs typeface="Tahoma"/>
                        </a:rPr>
                        <a:t>and </a:t>
                      </a:r>
                      <a:r>
                        <a:rPr sz="2750" spc="70" dirty="0">
                          <a:latin typeface="Tahoma"/>
                          <a:cs typeface="Tahoma"/>
                        </a:rPr>
                        <a:t>Mobile</a:t>
                      </a:r>
                      <a:r>
                        <a:rPr sz="2750" spc="-5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750" spc="40" dirty="0">
                          <a:latin typeface="Tahoma"/>
                          <a:cs typeface="Tahoma"/>
                        </a:rPr>
                        <a:t>Applications</a:t>
                      </a:r>
                      <a:endParaRPr sz="2750" dirty="0">
                        <a:latin typeface="Tahoma"/>
                        <a:cs typeface="Tahoma"/>
                      </a:endParaRPr>
                    </a:p>
                  </a:txBody>
                  <a:tcPr marL="0" marR="0" marT="635" marB="0">
                    <a:lnL w="127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5B9BD5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881380">
                        <a:lnSpc>
                          <a:spcPct val="99600"/>
                        </a:lnSpc>
                        <a:spcBef>
                          <a:spcPts val="1300"/>
                        </a:spcBef>
                      </a:pPr>
                      <a:r>
                        <a:rPr sz="2800" spc="125" dirty="0">
                          <a:latin typeface="Complex_IV25"/>
                          <a:cs typeface="Complex_IV25"/>
                        </a:rPr>
                        <a:t>ü</a:t>
                      </a:r>
                      <a:r>
                        <a:rPr sz="2800" spc="125" dirty="0">
                          <a:latin typeface="Calibri"/>
                          <a:cs typeface="Calibri"/>
                        </a:rPr>
                        <a:t>High </a:t>
                      </a:r>
                      <a:r>
                        <a:rPr sz="2800" spc="100" dirty="0">
                          <a:latin typeface="Calibri"/>
                          <a:cs typeface="Calibri"/>
                        </a:rPr>
                        <a:t>throughput  </a:t>
                      </a:r>
                      <a:r>
                        <a:rPr sz="2800" spc="40" dirty="0">
                          <a:latin typeface="Complex_IV25"/>
                          <a:cs typeface="Complex_IV25"/>
                        </a:rPr>
                        <a:t>ü</a:t>
                      </a:r>
                      <a:r>
                        <a:rPr sz="2800" spc="40" dirty="0">
                          <a:latin typeface="Calibri"/>
                          <a:cs typeface="Calibri"/>
                        </a:rPr>
                        <a:t>Massive </a:t>
                      </a:r>
                      <a:r>
                        <a:rPr sz="2800" spc="90" dirty="0">
                          <a:latin typeface="Calibri"/>
                          <a:cs typeface="Calibri"/>
                        </a:rPr>
                        <a:t>storage </a:t>
                      </a:r>
                      <a:r>
                        <a:rPr sz="2800" spc="60" dirty="0">
                          <a:latin typeface="Calibri"/>
                          <a:cs typeface="Calibri"/>
                        </a:rPr>
                        <a:t>scalability  </a:t>
                      </a:r>
                      <a:r>
                        <a:rPr sz="2800" spc="125" dirty="0">
                          <a:latin typeface="Complex_IV25"/>
                          <a:cs typeface="Complex_IV25"/>
                        </a:rPr>
                        <a:t>ü</a:t>
                      </a:r>
                      <a:r>
                        <a:rPr sz="2800" spc="125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8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55" dirty="0">
                          <a:latin typeface="Calibri"/>
                          <a:cs typeface="Calibri"/>
                        </a:rPr>
                        <a:t>availability</a:t>
                      </a:r>
                      <a:endParaRPr sz="2800" dirty="0">
                        <a:latin typeface="Calibri"/>
                        <a:cs typeface="Calibri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5B9BD5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09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50" dirty="0">
                        <a:latin typeface="Times New Roman"/>
                        <a:cs typeface="Times New Roman"/>
                      </a:endParaRPr>
                    </a:p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750" spc="35" dirty="0">
                          <a:latin typeface="Tahoma"/>
                          <a:cs typeface="Tahoma"/>
                        </a:rPr>
                        <a:t>E-commerce</a:t>
                      </a:r>
                      <a:r>
                        <a:rPr sz="2750" spc="-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750" spc="40" dirty="0">
                          <a:latin typeface="Tahoma"/>
                          <a:cs typeface="Tahoma"/>
                        </a:rPr>
                        <a:t>Applications</a:t>
                      </a:r>
                      <a:endParaRPr sz="2750" dirty="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5B9BD5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2800" spc="110" dirty="0">
                          <a:latin typeface="Complex_IV25"/>
                          <a:cs typeface="Complex_IV25"/>
                        </a:rPr>
                        <a:t>ü</a:t>
                      </a:r>
                      <a:r>
                        <a:rPr sz="2800" spc="110" dirty="0">
                          <a:latin typeface="Calibri"/>
                          <a:cs typeface="Calibri"/>
                        </a:rPr>
                        <a:t>Low-cost</a:t>
                      </a:r>
                      <a:r>
                        <a:rPr sz="28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85" dirty="0">
                          <a:latin typeface="Calibri"/>
                          <a:cs typeface="Calibri"/>
                        </a:rPr>
                        <a:t>database</a:t>
                      </a:r>
                      <a:endParaRPr sz="2800" dirty="0">
                        <a:latin typeface="Calibri"/>
                        <a:cs typeface="Calibri"/>
                      </a:endParaRPr>
                    </a:p>
                    <a:p>
                      <a:pPr marL="85090">
                        <a:lnSpc>
                          <a:spcPts val="3335"/>
                        </a:lnSpc>
                        <a:spcBef>
                          <a:spcPts val="45"/>
                        </a:spcBef>
                      </a:pPr>
                      <a:r>
                        <a:rPr sz="2800" spc="85" dirty="0">
                          <a:latin typeface="Complex_IV25"/>
                          <a:cs typeface="Complex_IV25"/>
                        </a:rPr>
                        <a:t>ü</a:t>
                      </a:r>
                      <a:r>
                        <a:rPr sz="2800" spc="85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8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50" dirty="0">
                          <a:latin typeface="Calibri"/>
                          <a:cs typeface="Calibri"/>
                        </a:rPr>
                        <a:t>security</a:t>
                      </a:r>
                      <a:endParaRPr sz="2800" dirty="0">
                        <a:latin typeface="Calibri"/>
                        <a:cs typeface="Calibri"/>
                      </a:endParaRPr>
                    </a:p>
                    <a:p>
                      <a:pPr marL="85090">
                        <a:lnSpc>
                          <a:spcPts val="3335"/>
                        </a:lnSpc>
                      </a:pPr>
                      <a:r>
                        <a:rPr sz="2800" spc="75" dirty="0">
                          <a:latin typeface="Complex_IV25"/>
                          <a:cs typeface="Complex_IV25"/>
                        </a:rPr>
                        <a:t>ü</a:t>
                      </a:r>
                      <a:r>
                        <a:rPr sz="2800" spc="75" dirty="0">
                          <a:latin typeface="Calibri"/>
                          <a:cs typeface="Calibri"/>
                        </a:rPr>
                        <a:t>Fully </a:t>
                      </a:r>
                      <a:r>
                        <a:rPr sz="2800" spc="130" dirty="0">
                          <a:latin typeface="Calibri"/>
                          <a:cs typeface="Calibri"/>
                        </a:rPr>
                        <a:t>managed</a:t>
                      </a:r>
                      <a:r>
                        <a:rPr sz="2800" spc="75" dirty="0">
                          <a:latin typeface="Calibri"/>
                          <a:cs typeface="Calibri"/>
                        </a:rPr>
                        <a:t> solution</a:t>
                      </a:r>
                      <a:endParaRPr sz="2800" dirty="0">
                        <a:latin typeface="Calibri"/>
                        <a:cs typeface="Calibri"/>
                      </a:endParaRPr>
                    </a:p>
                  </a:txBody>
                  <a:tcPr marL="0" marR="0" marT="162560" marB="0">
                    <a:lnL w="127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5B9BD5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09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050" dirty="0">
                        <a:latin typeface="Times New Roman"/>
                        <a:cs typeface="Times New Roman"/>
                      </a:endParaRPr>
                    </a:p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750" spc="70" dirty="0">
                          <a:latin typeface="Tahoma"/>
                          <a:cs typeface="Tahoma"/>
                        </a:rPr>
                        <a:t>Mobile </a:t>
                      </a:r>
                      <a:r>
                        <a:rPr sz="2750" spc="35" dirty="0">
                          <a:latin typeface="Tahoma"/>
                          <a:cs typeface="Tahoma"/>
                        </a:rPr>
                        <a:t>and </a:t>
                      </a:r>
                      <a:r>
                        <a:rPr sz="2750" spc="65" dirty="0">
                          <a:latin typeface="Tahoma"/>
                          <a:cs typeface="Tahoma"/>
                        </a:rPr>
                        <a:t>Online</a:t>
                      </a:r>
                      <a:r>
                        <a:rPr sz="2750" spc="-5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2750" spc="25" dirty="0">
                          <a:latin typeface="Tahoma"/>
                          <a:cs typeface="Tahoma"/>
                        </a:rPr>
                        <a:t>Games</a:t>
                      </a:r>
                      <a:endParaRPr sz="2750" dirty="0">
                        <a:latin typeface="Tahoma"/>
                        <a:cs typeface="Tahoma"/>
                      </a:endParaRPr>
                    </a:p>
                  </a:txBody>
                  <a:tcPr marL="0" marR="0" marT="1905" marB="0">
                    <a:lnL w="127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5B9BD5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576705">
                        <a:lnSpc>
                          <a:spcPct val="99600"/>
                        </a:lnSpc>
                        <a:spcBef>
                          <a:spcPts val="1310"/>
                        </a:spcBef>
                      </a:pPr>
                      <a:r>
                        <a:rPr sz="2800" spc="80" dirty="0">
                          <a:latin typeface="Complex_IV25"/>
                          <a:cs typeface="Complex_IV25"/>
                        </a:rPr>
                        <a:t>ü</a:t>
                      </a:r>
                      <a:r>
                        <a:rPr sz="2800" spc="80" dirty="0">
                          <a:latin typeface="Calibri"/>
                          <a:cs typeface="Calibri"/>
                        </a:rPr>
                        <a:t>Rapidly </a:t>
                      </a:r>
                      <a:r>
                        <a:rPr sz="2800" spc="105" dirty="0">
                          <a:latin typeface="Calibri"/>
                          <a:cs typeface="Calibri"/>
                        </a:rPr>
                        <a:t>grow </a:t>
                      </a:r>
                      <a:r>
                        <a:rPr sz="2800" spc="70" dirty="0">
                          <a:latin typeface="Calibri"/>
                          <a:cs typeface="Calibri"/>
                        </a:rPr>
                        <a:t>capacity  </a:t>
                      </a:r>
                      <a:r>
                        <a:rPr sz="2800" spc="85" dirty="0">
                          <a:latin typeface="Complex_IV25"/>
                          <a:cs typeface="Complex_IV25"/>
                        </a:rPr>
                        <a:t>ü</a:t>
                      </a:r>
                      <a:r>
                        <a:rPr sz="2800" spc="85" dirty="0">
                          <a:latin typeface="Calibri"/>
                          <a:cs typeface="Calibri"/>
                        </a:rPr>
                        <a:t>Automatic </a:t>
                      </a:r>
                      <a:r>
                        <a:rPr sz="2800" spc="90" dirty="0">
                          <a:latin typeface="Calibri"/>
                          <a:cs typeface="Calibri"/>
                        </a:rPr>
                        <a:t>scaling  </a:t>
                      </a:r>
                      <a:r>
                        <a:rPr sz="2800" spc="85" dirty="0">
                          <a:latin typeface="Complex_IV25"/>
                          <a:cs typeface="Complex_IV25"/>
                        </a:rPr>
                        <a:t>ü</a:t>
                      </a:r>
                      <a:r>
                        <a:rPr sz="2800" spc="85" dirty="0">
                          <a:latin typeface="Calibri"/>
                          <a:cs typeface="Calibri"/>
                        </a:rPr>
                        <a:t>Database</a:t>
                      </a:r>
                      <a:r>
                        <a:rPr sz="2800" spc="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90" dirty="0">
                          <a:latin typeface="Calibri"/>
                          <a:cs typeface="Calibri"/>
                        </a:rPr>
                        <a:t>monitoring</a:t>
                      </a:r>
                      <a:endParaRPr sz="2800" dirty="0">
                        <a:latin typeface="Calibri"/>
                        <a:cs typeface="Calibri"/>
                      </a:endParaRPr>
                    </a:p>
                  </a:txBody>
                  <a:tcPr marL="0" marR="0" marT="166370" marB="0">
                    <a:lnL w="127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5B9BD5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09600"/>
            <a:ext cx="1133856" cy="679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2187173" y="26923"/>
            <a:ext cx="6985" cy="0"/>
          </a:xfrm>
          <a:custGeom>
            <a:avLst/>
            <a:gdLst/>
            <a:ahLst/>
            <a:cxnLst/>
            <a:rect l="l" t="t" r="r" b="b"/>
            <a:pathLst>
              <a:path w="6984">
                <a:moveTo>
                  <a:pt x="0" y="0"/>
                </a:moveTo>
                <a:lnTo>
                  <a:pt x="64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2187173" y="26923"/>
            <a:ext cx="0" cy="6831330"/>
          </a:xfrm>
          <a:custGeom>
            <a:avLst/>
            <a:gdLst/>
            <a:ahLst/>
            <a:cxnLst/>
            <a:rect l="l" t="t" r="r" b="b"/>
            <a:pathLst>
              <a:path h="6831330">
                <a:moveTo>
                  <a:pt x="0" y="0"/>
                </a:moveTo>
                <a:lnTo>
                  <a:pt x="0" y="68310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2187730" y="1524"/>
            <a:ext cx="6985" cy="0"/>
          </a:xfrm>
          <a:custGeom>
            <a:avLst/>
            <a:gdLst/>
            <a:ahLst/>
            <a:cxnLst/>
            <a:rect l="l" t="t" r="r" b="b"/>
            <a:pathLst>
              <a:path w="6984">
                <a:moveTo>
                  <a:pt x="0" y="0"/>
                </a:moveTo>
                <a:lnTo>
                  <a:pt x="64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2187730" y="1524"/>
            <a:ext cx="0" cy="6855459"/>
          </a:xfrm>
          <a:custGeom>
            <a:avLst/>
            <a:gdLst/>
            <a:ahLst/>
            <a:cxnLst/>
            <a:rect l="l" t="t" r="r" b="b"/>
            <a:pathLst>
              <a:path h="6855459">
                <a:moveTo>
                  <a:pt x="0" y="0"/>
                </a:moveTo>
                <a:lnTo>
                  <a:pt x="0" y="685495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2187730" y="6856476"/>
            <a:ext cx="6985" cy="0"/>
          </a:xfrm>
          <a:custGeom>
            <a:avLst/>
            <a:gdLst/>
            <a:ahLst/>
            <a:cxnLst/>
            <a:rect l="l" t="t" r="r" b="b"/>
            <a:pathLst>
              <a:path w="6984">
                <a:moveTo>
                  <a:pt x="0" y="0"/>
                </a:moveTo>
                <a:lnTo>
                  <a:pt x="64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2871" rIns="0" bIns="0" rtlCol="0">
            <a:spAutoFit/>
          </a:bodyPr>
          <a:lstStyle/>
          <a:p>
            <a:pPr marL="4786630" marR="5080">
              <a:lnSpc>
                <a:spcPts val="4390"/>
              </a:lnSpc>
            </a:pPr>
            <a:r>
              <a:rPr sz="4000" spc="-200" dirty="0"/>
              <a:t>Module </a:t>
            </a:r>
            <a:r>
              <a:rPr sz="4000" spc="-295" dirty="0"/>
              <a:t>1: </a:t>
            </a:r>
            <a:r>
              <a:rPr sz="4000" spc="-250" dirty="0"/>
              <a:t>Cloud </a:t>
            </a:r>
            <a:r>
              <a:rPr sz="4000" spc="-229" dirty="0"/>
              <a:t>Concepts  </a:t>
            </a:r>
            <a:r>
              <a:rPr sz="4000" spc="-155" dirty="0"/>
              <a:t>Overview</a:t>
            </a:r>
            <a:endParaRPr sz="400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36918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420" dirty="0">
                <a:latin typeface="Calibri"/>
                <a:cs typeface="Calibri"/>
              </a:rPr>
              <a:t>S</a:t>
            </a:r>
            <a:r>
              <a:rPr sz="4400" spc="175" dirty="0">
                <a:latin typeface="Calibri"/>
                <a:cs typeface="Calibri"/>
              </a:rPr>
              <a:t>u</a:t>
            </a:r>
            <a:r>
              <a:rPr sz="4400" spc="265" dirty="0">
                <a:latin typeface="Calibri"/>
                <a:cs typeface="Calibri"/>
              </a:rPr>
              <a:t>m</a:t>
            </a:r>
            <a:r>
              <a:rPr sz="4400" spc="320" dirty="0">
                <a:latin typeface="Calibri"/>
                <a:cs typeface="Calibri"/>
              </a:rPr>
              <a:t>m</a:t>
            </a:r>
            <a:r>
              <a:rPr sz="4400" spc="125" dirty="0">
                <a:latin typeface="Calibri"/>
                <a:cs typeface="Calibri"/>
              </a:rPr>
              <a:t>a</a:t>
            </a:r>
            <a:r>
              <a:rPr sz="4400" spc="-30" dirty="0">
                <a:latin typeface="Calibri"/>
                <a:cs typeface="Calibri"/>
              </a:rPr>
              <a:t>r</a:t>
            </a:r>
            <a:r>
              <a:rPr sz="4400" spc="145" dirty="0">
                <a:latin typeface="Calibri"/>
                <a:cs typeface="Calibri"/>
              </a:rPr>
              <a:t>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95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91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87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3683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66199" y="1241369"/>
            <a:ext cx="3401060" cy="311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25145">
              <a:lnSpc>
                <a:spcPct val="142900"/>
              </a:lnSpc>
            </a:pPr>
            <a:r>
              <a:rPr sz="2800" spc="120" dirty="0">
                <a:latin typeface="Calibri"/>
                <a:cs typeface="Calibri"/>
              </a:rPr>
              <a:t>Highly </a:t>
            </a:r>
            <a:r>
              <a:rPr sz="2800" spc="75" dirty="0">
                <a:latin typeface="Calibri"/>
                <a:cs typeface="Calibri"/>
              </a:rPr>
              <a:t>scalable  </a:t>
            </a:r>
            <a:r>
              <a:rPr sz="2800" spc="145" dirty="0">
                <a:latin typeface="Calibri"/>
                <a:cs typeface="Calibri"/>
              </a:rPr>
              <a:t>High </a:t>
            </a:r>
            <a:r>
              <a:rPr sz="2800" spc="80" dirty="0">
                <a:latin typeface="Calibri"/>
                <a:cs typeface="Calibri"/>
              </a:rPr>
              <a:t>performance  </a:t>
            </a:r>
            <a:r>
              <a:rPr sz="2800" spc="100" dirty="0">
                <a:latin typeface="Calibri"/>
                <a:cs typeface="Calibri"/>
              </a:rPr>
              <a:t>Easy </a:t>
            </a:r>
            <a:r>
              <a:rPr sz="2800" spc="90" dirty="0">
                <a:latin typeface="Calibri"/>
                <a:cs typeface="Calibri"/>
              </a:rPr>
              <a:t>to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65" dirty="0">
                <a:latin typeface="Calibri"/>
                <a:cs typeface="Calibri"/>
              </a:rPr>
              <a:t>administer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ts val="4900"/>
              </a:lnSpc>
              <a:spcBef>
                <a:spcPts val="320"/>
              </a:spcBef>
            </a:pPr>
            <a:r>
              <a:rPr sz="2800" spc="70" dirty="0">
                <a:latin typeface="Calibri"/>
                <a:cs typeface="Calibri"/>
              </a:rPr>
              <a:t>Available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70" dirty="0">
                <a:latin typeface="Calibri"/>
                <a:cs typeface="Calibri"/>
              </a:rPr>
              <a:t>durable  </a:t>
            </a:r>
            <a:r>
              <a:rPr sz="2800" spc="85" dirty="0">
                <a:latin typeface="Calibri"/>
                <a:cs typeface="Calibri"/>
              </a:rPr>
              <a:t>Secure </a:t>
            </a:r>
            <a:r>
              <a:rPr sz="2800" spc="105" dirty="0">
                <a:latin typeface="Calibri"/>
                <a:cs typeface="Calibri"/>
              </a:rPr>
              <a:t>and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90" dirty="0">
                <a:latin typeface="Calibri"/>
                <a:cs typeface="Calibri"/>
              </a:rPr>
              <a:t>compliant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979" y="39906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348" y="2609088"/>
            <a:ext cx="6741159" cy="945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95" dirty="0">
                <a:latin typeface="Calibri"/>
                <a:cs typeface="Calibri"/>
              </a:rPr>
              <a:t>Amazon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spc="285" dirty="0">
                <a:latin typeface="Calibri"/>
                <a:cs typeface="Calibri"/>
              </a:rPr>
              <a:t>DynamoDB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715454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25" dirty="0">
                <a:latin typeface="Calibri"/>
                <a:cs typeface="Calibri"/>
              </a:rPr>
              <a:t>What </a:t>
            </a:r>
            <a:r>
              <a:rPr sz="4400" spc="45" dirty="0">
                <a:latin typeface="Calibri"/>
                <a:cs typeface="Calibri"/>
              </a:rPr>
              <a:t>Is </a:t>
            </a:r>
            <a:r>
              <a:rPr sz="4400" spc="215" dirty="0">
                <a:latin typeface="Calibri"/>
                <a:cs typeface="Calibri"/>
              </a:rPr>
              <a:t>Amazon</a:t>
            </a:r>
            <a:r>
              <a:rPr sz="4400" spc="210" dirty="0">
                <a:latin typeface="Calibri"/>
                <a:cs typeface="Calibri"/>
              </a:rPr>
              <a:t> </a:t>
            </a:r>
            <a:r>
              <a:rPr sz="4400" spc="165" dirty="0">
                <a:latin typeface="Calibri"/>
                <a:cs typeface="Calibri"/>
              </a:rPr>
              <a:t>DynamoDB?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95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91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87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3683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66199" y="1241369"/>
            <a:ext cx="5488940" cy="306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359535">
              <a:lnSpc>
                <a:spcPct val="142900"/>
              </a:lnSpc>
            </a:pPr>
            <a:r>
              <a:rPr sz="2800" spc="204" dirty="0">
                <a:latin typeface="Calibri"/>
                <a:cs typeface="Calibri"/>
              </a:rPr>
              <a:t>NoSQL </a:t>
            </a:r>
            <a:r>
              <a:rPr sz="2800" spc="85" dirty="0">
                <a:latin typeface="Calibri"/>
                <a:cs typeface="Calibri"/>
              </a:rPr>
              <a:t>database </a:t>
            </a:r>
            <a:r>
              <a:rPr sz="2800" spc="75" dirty="0">
                <a:latin typeface="Calibri"/>
                <a:cs typeface="Calibri"/>
              </a:rPr>
              <a:t>tables  </a:t>
            </a:r>
            <a:r>
              <a:rPr sz="2800" spc="60" dirty="0">
                <a:latin typeface="Calibri"/>
                <a:cs typeface="Calibri"/>
              </a:rPr>
              <a:t>Virtually </a:t>
            </a:r>
            <a:r>
              <a:rPr sz="2800" spc="70" dirty="0">
                <a:latin typeface="Calibri"/>
                <a:cs typeface="Calibri"/>
              </a:rPr>
              <a:t>unlimited</a:t>
            </a:r>
            <a:r>
              <a:rPr sz="2800" spc="114" dirty="0">
                <a:latin typeface="Calibri"/>
                <a:cs typeface="Calibri"/>
              </a:rPr>
              <a:t> </a:t>
            </a:r>
            <a:r>
              <a:rPr sz="2800" spc="90" dirty="0">
                <a:latin typeface="Calibri"/>
                <a:cs typeface="Calibri"/>
              </a:rPr>
              <a:t>storage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ts val="4800"/>
              </a:lnSpc>
              <a:spcBef>
                <a:spcPts val="400"/>
              </a:spcBef>
            </a:pPr>
            <a:r>
              <a:rPr sz="2800" spc="75" dirty="0">
                <a:latin typeface="Calibri"/>
                <a:cs typeface="Calibri"/>
              </a:rPr>
              <a:t>Items </a:t>
            </a:r>
            <a:r>
              <a:rPr sz="2800" spc="125" dirty="0">
                <a:latin typeface="Calibri"/>
                <a:cs typeface="Calibri"/>
              </a:rPr>
              <a:t>may </a:t>
            </a:r>
            <a:r>
              <a:rPr sz="2800" spc="85" dirty="0">
                <a:latin typeface="Calibri"/>
                <a:cs typeface="Calibri"/>
              </a:rPr>
              <a:t>have differing </a:t>
            </a:r>
            <a:r>
              <a:rPr sz="2800" spc="55" dirty="0">
                <a:latin typeface="Calibri"/>
                <a:cs typeface="Calibri"/>
              </a:rPr>
              <a:t>attributes  </a:t>
            </a:r>
            <a:r>
              <a:rPr sz="2800" spc="105" dirty="0">
                <a:latin typeface="Calibri"/>
                <a:cs typeface="Calibri"/>
              </a:rPr>
              <a:t>Low-latency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queries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2800" spc="100" dirty="0">
                <a:latin typeface="Calibri"/>
                <a:cs typeface="Calibri"/>
              </a:rPr>
              <a:t>Scalable </a:t>
            </a:r>
            <a:r>
              <a:rPr sz="2800" spc="50" dirty="0">
                <a:latin typeface="Calibri"/>
                <a:cs typeface="Calibri"/>
              </a:rPr>
              <a:t>read/write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100" dirty="0">
                <a:latin typeface="Calibri"/>
                <a:cs typeface="Calibri"/>
              </a:rPr>
              <a:t>throughput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979" y="39906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486600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40" dirty="0">
                <a:latin typeface="Calibri"/>
                <a:cs typeface="Calibri"/>
              </a:rPr>
              <a:t>Common </a:t>
            </a:r>
            <a:r>
              <a:rPr sz="4400" spc="140" dirty="0">
                <a:latin typeface="Calibri"/>
                <a:cs typeface="Calibri"/>
              </a:rPr>
              <a:t>Use</a:t>
            </a:r>
            <a:r>
              <a:rPr sz="4400" spc="10" dirty="0">
                <a:latin typeface="Calibri"/>
                <a:cs typeface="Calibri"/>
              </a:rPr>
              <a:t> </a:t>
            </a:r>
            <a:r>
              <a:rPr sz="4400" spc="145" dirty="0">
                <a:latin typeface="Calibri"/>
                <a:cs typeface="Calibri"/>
              </a:rPr>
              <a:t>Cases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95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91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87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3683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66199" y="1424432"/>
            <a:ext cx="2807335" cy="287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75" dirty="0">
                <a:latin typeface="Calibri"/>
                <a:cs typeface="Calibri"/>
              </a:rPr>
              <a:t>Web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ts val="4800"/>
              </a:lnSpc>
              <a:spcBef>
                <a:spcPts val="400"/>
              </a:spcBef>
            </a:pPr>
            <a:r>
              <a:rPr sz="2800" spc="35" dirty="0">
                <a:latin typeface="Calibri"/>
                <a:cs typeface="Calibri"/>
              </a:rPr>
              <a:t>Mobile </a:t>
            </a:r>
            <a:r>
              <a:rPr sz="2800" spc="105" dirty="0">
                <a:latin typeface="Calibri"/>
                <a:cs typeface="Calibri"/>
              </a:rPr>
              <a:t>apps  </a:t>
            </a:r>
            <a:r>
              <a:rPr sz="2800" spc="50" dirty="0">
                <a:latin typeface="Calibri"/>
                <a:cs typeface="Calibri"/>
              </a:rPr>
              <a:t>Internet </a:t>
            </a:r>
            <a:r>
              <a:rPr sz="2800" spc="120" dirty="0">
                <a:latin typeface="Calibri"/>
                <a:cs typeface="Calibri"/>
              </a:rPr>
              <a:t>of Things  </a:t>
            </a:r>
            <a:r>
              <a:rPr sz="2800" spc="125" dirty="0">
                <a:latin typeface="Calibri"/>
                <a:cs typeface="Calibri"/>
              </a:rPr>
              <a:t>Ad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tech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2800" spc="125" dirty="0">
                <a:latin typeface="Calibri"/>
                <a:cs typeface="Calibri"/>
              </a:rPr>
              <a:t>Gaming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979" y="39906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870835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20" dirty="0">
                <a:latin typeface="Calibri"/>
                <a:cs typeface="Calibri"/>
              </a:rPr>
              <a:t>Partitioning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80" y="1313688"/>
            <a:ext cx="11497056" cy="5230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8069580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20" dirty="0">
                <a:latin typeface="Calibri"/>
                <a:cs typeface="Calibri"/>
              </a:rPr>
              <a:t>Items </a:t>
            </a:r>
            <a:r>
              <a:rPr sz="4400" spc="75" dirty="0">
                <a:latin typeface="Calibri"/>
                <a:cs typeface="Calibri"/>
              </a:rPr>
              <a:t>in </a:t>
            </a:r>
            <a:r>
              <a:rPr sz="4400" spc="125" dirty="0">
                <a:latin typeface="Calibri"/>
                <a:cs typeface="Calibri"/>
              </a:rPr>
              <a:t>a </a:t>
            </a:r>
            <a:r>
              <a:rPr sz="4400" spc="160" dirty="0">
                <a:latin typeface="Calibri"/>
                <a:cs typeface="Calibri"/>
              </a:rPr>
              <a:t>Table </a:t>
            </a:r>
            <a:r>
              <a:rPr sz="4400" spc="50" dirty="0">
                <a:latin typeface="Calibri"/>
                <a:cs typeface="Calibri"/>
              </a:rPr>
              <a:t>Must </a:t>
            </a:r>
            <a:r>
              <a:rPr sz="4400" spc="175" dirty="0">
                <a:latin typeface="Calibri"/>
                <a:cs typeface="Calibri"/>
              </a:rPr>
              <a:t>Have </a:t>
            </a:r>
            <a:r>
              <a:rPr sz="4400" spc="125" dirty="0">
                <a:latin typeface="Calibri"/>
                <a:cs typeface="Calibri"/>
              </a:rPr>
              <a:t>a</a:t>
            </a:r>
            <a:r>
              <a:rPr sz="4400" spc="320" dirty="0">
                <a:latin typeface="Calibri"/>
                <a:cs typeface="Calibri"/>
              </a:rPr>
              <a:t> </a:t>
            </a:r>
            <a:r>
              <a:rPr sz="4400" spc="145" dirty="0">
                <a:latin typeface="Calibri"/>
                <a:cs typeface="Calibri"/>
              </a:rPr>
              <a:t>Key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642872"/>
            <a:ext cx="12039600" cy="4565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36918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420" dirty="0">
                <a:latin typeface="Calibri"/>
                <a:cs typeface="Calibri"/>
              </a:rPr>
              <a:t>S</a:t>
            </a:r>
            <a:r>
              <a:rPr sz="4400" spc="175" dirty="0">
                <a:latin typeface="Calibri"/>
                <a:cs typeface="Calibri"/>
              </a:rPr>
              <a:t>u</a:t>
            </a:r>
            <a:r>
              <a:rPr sz="4400" spc="265" dirty="0">
                <a:latin typeface="Calibri"/>
                <a:cs typeface="Calibri"/>
              </a:rPr>
              <a:t>m</a:t>
            </a:r>
            <a:r>
              <a:rPr sz="4400" spc="320" dirty="0">
                <a:latin typeface="Calibri"/>
                <a:cs typeface="Calibri"/>
              </a:rPr>
              <a:t>m</a:t>
            </a:r>
            <a:r>
              <a:rPr sz="4400" spc="125" dirty="0">
                <a:latin typeface="Calibri"/>
                <a:cs typeface="Calibri"/>
              </a:rPr>
              <a:t>a</a:t>
            </a:r>
            <a:r>
              <a:rPr sz="4400" spc="-30" dirty="0">
                <a:latin typeface="Calibri"/>
                <a:cs typeface="Calibri"/>
              </a:rPr>
              <a:t>r</a:t>
            </a:r>
            <a:r>
              <a:rPr sz="4400" spc="145" dirty="0">
                <a:latin typeface="Calibri"/>
                <a:cs typeface="Calibri"/>
              </a:rPr>
              <a:t>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95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91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241369"/>
            <a:ext cx="5725795" cy="2898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12115">
              <a:lnSpc>
                <a:spcPct val="142900"/>
              </a:lnSpc>
            </a:pPr>
            <a:r>
              <a:rPr sz="2800" spc="85" dirty="0">
                <a:latin typeface="Calibri"/>
                <a:cs typeface="Calibri"/>
              </a:rPr>
              <a:t>Managed </a:t>
            </a:r>
            <a:r>
              <a:rPr sz="2800" spc="204" dirty="0">
                <a:latin typeface="Calibri"/>
                <a:cs typeface="Calibri"/>
              </a:rPr>
              <a:t>NoSQL </a:t>
            </a:r>
            <a:r>
              <a:rPr sz="2800" spc="85" dirty="0">
                <a:latin typeface="Calibri"/>
                <a:cs typeface="Calibri"/>
              </a:rPr>
              <a:t>database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45" dirty="0">
                <a:latin typeface="Calibri"/>
                <a:cs typeface="Calibri"/>
              </a:rPr>
              <a:t>service  </a:t>
            </a:r>
            <a:r>
              <a:rPr sz="2800" spc="95" dirty="0">
                <a:latin typeface="Calibri"/>
                <a:cs typeface="Calibri"/>
              </a:rPr>
              <a:t>Data </a:t>
            </a:r>
            <a:r>
              <a:rPr sz="2800" spc="55" dirty="0">
                <a:latin typeface="Calibri"/>
                <a:cs typeface="Calibri"/>
              </a:rPr>
              <a:t>store </a:t>
            </a:r>
            <a:r>
              <a:rPr sz="2800" spc="75" dirty="0">
                <a:latin typeface="Calibri"/>
                <a:cs typeface="Calibri"/>
              </a:rPr>
              <a:t>for</a:t>
            </a:r>
            <a:r>
              <a:rPr sz="2800" spc="14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applications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85" dirty="0">
                <a:latin typeface="Calibri"/>
                <a:cs typeface="Calibri"/>
              </a:rPr>
              <a:t>Store </a:t>
            </a:r>
            <a:r>
              <a:rPr sz="2400" spc="75" dirty="0">
                <a:latin typeface="Calibri"/>
                <a:cs typeface="Calibri"/>
              </a:rPr>
              <a:t>large </a:t>
            </a:r>
            <a:r>
              <a:rPr sz="2400" spc="90" dirty="0">
                <a:latin typeface="Calibri"/>
                <a:cs typeface="Calibri"/>
              </a:rPr>
              <a:t>amounts </a:t>
            </a:r>
            <a:r>
              <a:rPr sz="2400" spc="100" dirty="0">
                <a:latin typeface="Calibri"/>
                <a:cs typeface="Calibri"/>
              </a:rPr>
              <a:t>of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data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90" dirty="0">
                <a:latin typeface="Calibri"/>
                <a:cs typeface="Calibri"/>
              </a:rPr>
              <a:t>Support </a:t>
            </a:r>
            <a:r>
              <a:rPr sz="2400" spc="100" dirty="0">
                <a:latin typeface="Calibri"/>
                <a:cs typeface="Calibri"/>
              </a:rPr>
              <a:t>high </a:t>
            </a:r>
            <a:r>
              <a:rPr sz="2400" spc="50" dirty="0">
                <a:latin typeface="Calibri"/>
                <a:cs typeface="Calibri"/>
              </a:rPr>
              <a:t>request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volume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45" dirty="0">
                <a:latin typeface="Calibri"/>
                <a:cs typeface="Calibri"/>
              </a:rPr>
              <a:t>Require </a:t>
            </a:r>
            <a:r>
              <a:rPr sz="2400" spc="75" dirty="0">
                <a:latin typeface="Calibri"/>
                <a:cs typeface="Calibri"/>
              </a:rPr>
              <a:t>low-latency </a:t>
            </a:r>
            <a:r>
              <a:rPr sz="2400" spc="55" dirty="0">
                <a:latin typeface="Calibri"/>
                <a:cs typeface="Calibri"/>
              </a:rPr>
              <a:t>query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performance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09600"/>
            <a:ext cx="1133856" cy="679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2187173" y="26923"/>
            <a:ext cx="6985" cy="0"/>
          </a:xfrm>
          <a:custGeom>
            <a:avLst/>
            <a:gdLst/>
            <a:ahLst/>
            <a:cxnLst/>
            <a:rect l="l" t="t" r="r" b="b"/>
            <a:pathLst>
              <a:path w="6984">
                <a:moveTo>
                  <a:pt x="0" y="0"/>
                </a:moveTo>
                <a:lnTo>
                  <a:pt x="64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2187173" y="26923"/>
            <a:ext cx="0" cy="6831330"/>
          </a:xfrm>
          <a:custGeom>
            <a:avLst/>
            <a:gdLst/>
            <a:ahLst/>
            <a:cxnLst/>
            <a:rect l="l" t="t" r="r" b="b"/>
            <a:pathLst>
              <a:path h="6831330">
                <a:moveTo>
                  <a:pt x="0" y="0"/>
                </a:moveTo>
                <a:lnTo>
                  <a:pt x="0" y="68310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2187730" y="1524"/>
            <a:ext cx="6985" cy="0"/>
          </a:xfrm>
          <a:custGeom>
            <a:avLst/>
            <a:gdLst/>
            <a:ahLst/>
            <a:cxnLst/>
            <a:rect l="l" t="t" r="r" b="b"/>
            <a:pathLst>
              <a:path w="6984">
                <a:moveTo>
                  <a:pt x="0" y="0"/>
                </a:moveTo>
                <a:lnTo>
                  <a:pt x="64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2187730" y="1524"/>
            <a:ext cx="0" cy="6855459"/>
          </a:xfrm>
          <a:custGeom>
            <a:avLst/>
            <a:gdLst/>
            <a:ahLst/>
            <a:cxnLst/>
            <a:rect l="l" t="t" r="r" b="b"/>
            <a:pathLst>
              <a:path h="6855459">
                <a:moveTo>
                  <a:pt x="0" y="0"/>
                </a:moveTo>
                <a:lnTo>
                  <a:pt x="0" y="685495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2187730" y="6856476"/>
            <a:ext cx="6985" cy="0"/>
          </a:xfrm>
          <a:custGeom>
            <a:avLst/>
            <a:gdLst/>
            <a:ahLst/>
            <a:cxnLst/>
            <a:rect l="l" t="t" r="r" b="b"/>
            <a:pathLst>
              <a:path w="6984">
                <a:moveTo>
                  <a:pt x="0" y="0"/>
                </a:moveTo>
                <a:lnTo>
                  <a:pt x="64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515471" y="3167888"/>
            <a:ext cx="635317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00" dirty="0">
                <a:latin typeface="Lucida Sans"/>
                <a:cs typeface="Lucida Sans"/>
              </a:rPr>
              <a:t>Module </a:t>
            </a:r>
            <a:r>
              <a:rPr sz="4000" spc="-295" dirty="0">
                <a:latin typeface="Lucida Sans"/>
                <a:cs typeface="Lucida Sans"/>
              </a:rPr>
              <a:t>3: </a:t>
            </a:r>
            <a:r>
              <a:rPr sz="4000" spc="-170" dirty="0">
                <a:latin typeface="Lucida Sans"/>
                <a:cs typeface="Lucida Sans"/>
              </a:rPr>
              <a:t>Security</a:t>
            </a:r>
            <a:r>
              <a:rPr sz="4000" spc="-180" dirty="0">
                <a:latin typeface="Lucida Sans"/>
                <a:cs typeface="Lucida Sans"/>
              </a:rPr>
              <a:t> </a:t>
            </a:r>
            <a:r>
              <a:rPr sz="4000" spc="-155" dirty="0">
                <a:latin typeface="Lucida Sans"/>
                <a:cs typeface="Lucida Sans"/>
              </a:rPr>
              <a:t>Overview</a:t>
            </a:r>
            <a:endParaRPr sz="40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158559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45" dirty="0">
                <a:latin typeface="Calibri"/>
                <a:cs typeface="Calibri"/>
              </a:rPr>
              <a:t>Topics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66199" y="1421384"/>
            <a:ext cx="5979160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800" spc="65" dirty="0">
                <a:latin typeface="Calibri"/>
                <a:cs typeface="Calibri"/>
              </a:rPr>
              <a:t>Introduction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145" dirty="0">
                <a:latin typeface="Calibri"/>
                <a:cs typeface="Calibri"/>
              </a:rPr>
              <a:t>AWS</a:t>
            </a:r>
            <a:r>
              <a:rPr sz="2800" spc="135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Security</a:t>
            </a:r>
            <a:endParaRPr sz="2800" dirty="0">
              <a:latin typeface="Calibri"/>
              <a:cs typeface="Calibri"/>
            </a:endParaRPr>
          </a:p>
          <a:p>
            <a:pPr marL="12700" marR="5080" algn="just">
              <a:lnSpc>
                <a:spcPts val="4800"/>
              </a:lnSpc>
              <a:spcBef>
                <a:spcPts val="400"/>
              </a:spcBef>
            </a:pPr>
            <a:r>
              <a:rPr sz="2800" spc="114" dirty="0">
                <a:latin typeface="Calibri"/>
                <a:cs typeface="Calibri"/>
              </a:rPr>
              <a:t>The </a:t>
            </a: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105" dirty="0">
                <a:latin typeface="Calibri"/>
                <a:cs typeface="Calibri"/>
              </a:rPr>
              <a:t>Shared </a:t>
            </a:r>
            <a:r>
              <a:rPr sz="2800" spc="70" dirty="0">
                <a:latin typeface="Calibri"/>
                <a:cs typeface="Calibri"/>
              </a:rPr>
              <a:t>Responsibility </a:t>
            </a:r>
            <a:r>
              <a:rPr sz="2800" spc="45" dirty="0">
                <a:latin typeface="Calibri"/>
                <a:cs typeface="Calibri"/>
              </a:rPr>
              <a:t>Model  </a:t>
            </a: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80" dirty="0">
                <a:latin typeface="Calibri"/>
                <a:cs typeface="Calibri"/>
              </a:rPr>
              <a:t>Access </a:t>
            </a:r>
            <a:r>
              <a:rPr sz="2800" spc="85" dirty="0">
                <a:latin typeface="Calibri"/>
                <a:cs typeface="Calibri"/>
              </a:rPr>
              <a:t>Control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95" dirty="0">
                <a:latin typeface="Calibri"/>
                <a:cs typeface="Calibri"/>
              </a:rPr>
              <a:t>Management  </a:t>
            </a: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75" dirty="0">
                <a:latin typeface="Calibri"/>
                <a:cs typeface="Calibri"/>
              </a:rPr>
              <a:t>Security </a:t>
            </a:r>
            <a:r>
              <a:rPr sz="2800" spc="95" dirty="0">
                <a:latin typeface="Calibri"/>
                <a:cs typeface="Calibri"/>
              </a:rPr>
              <a:t>Compliance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110" dirty="0">
                <a:latin typeface="Calibri"/>
                <a:cs typeface="Calibri"/>
              </a:rPr>
              <a:t>Programs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348" y="2609088"/>
            <a:ext cx="9690100" cy="945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45" dirty="0">
                <a:latin typeface="Calibri"/>
                <a:cs typeface="Calibri"/>
              </a:rPr>
              <a:t>Introduction </a:t>
            </a:r>
            <a:r>
              <a:rPr spc="200" dirty="0">
                <a:latin typeface="Calibri"/>
                <a:cs typeface="Calibri"/>
              </a:rPr>
              <a:t>to </a:t>
            </a:r>
            <a:r>
              <a:rPr spc="310" dirty="0">
                <a:latin typeface="Calibri"/>
                <a:cs typeface="Calibri"/>
              </a:rPr>
              <a:t>AWS</a:t>
            </a:r>
            <a:r>
              <a:rPr spc="295" dirty="0">
                <a:latin typeface="Calibri"/>
                <a:cs typeface="Calibri"/>
              </a:rPr>
              <a:t> </a:t>
            </a:r>
            <a:r>
              <a:rPr spc="160" dirty="0">
                <a:latin typeface="Calibri"/>
                <a:cs typeface="Calibri"/>
              </a:rPr>
              <a:t>Security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7528559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20" dirty="0"/>
              <a:t>Introduction </a:t>
            </a:r>
            <a:r>
              <a:rPr sz="4400" spc="-135" dirty="0"/>
              <a:t>to </a:t>
            </a:r>
            <a:r>
              <a:rPr sz="4400" spc="-160" dirty="0"/>
              <a:t>the </a:t>
            </a:r>
            <a:r>
              <a:rPr sz="4400" spc="-5" dirty="0"/>
              <a:t>AWS</a:t>
            </a:r>
            <a:r>
              <a:rPr sz="4400" spc="-495" dirty="0"/>
              <a:t> </a:t>
            </a:r>
            <a:r>
              <a:rPr sz="4400" spc="-270" dirty="0"/>
              <a:t>Cloud</a:t>
            </a:r>
            <a:endParaRPr sz="440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4479197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4365752"/>
            <a:ext cx="9581515" cy="1339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75" dirty="0">
                <a:latin typeface="Lucida Sans"/>
                <a:cs typeface="Lucida Sans"/>
              </a:rPr>
              <a:t>Cloud</a:t>
            </a:r>
            <a:r>
              <a:rPr sz="2800" spc="-210" dirty="0">
                <a:latin typeface="Lucida Sans"/>
                <a:cs typeface="Lucida Sans"/>
              </a:rPr>
              <a:t> </a:t>
            </a:r>
            <a:r>
              <a:rPr sz="2800" spc="-165" dirty="0">
                <a:latin typeface="Lucida Sans"/>
                <a:cs typeface="Lucida Sans"/>
              </a:rPr>
              <a:t>Computing</a:t>
            </a:r>
            <a:endParaRPr sz="2800" dirty="0">
              <a:latin typeface="Lucida Sans"/>
              <a:cs typeface="Lucida Sans"/>
            </a:endParaRPr>
          </a:p>
          <a:p>
            <a:pPr marL="449580" marR="5080" indent="-228600">
              <a:lnSpc>
                <a:spcPts val="2620"/>
              </a:lnSpc>
              <a:spcBef>
                <a:spcPts val="183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90" dirty="0">
                <a:latin typeface="Lucida Sans"/>
                <a:cs typeface="Lucida Sans"/>
              </a:rPr>
              <a:t>On-demand </a:t>
            </a:r>
            <a:r>
              <a:rPr sz="2400" spc="-120" dirty="0">
                <a:latin typeface="Lucida Sans"/>
                <a:cs typeface="Lucida Sans"/>
              </a:rPr>
              <a:t>delivery </a:t>
            </a:r>
            <a:r>
              <a:rPr sz="2400" spc="-80" dirty="0">
                <a:latin typeface="Lucida Sans"/>
                <a:cs typeface="Lucida Sans"/>
              </a:rPr>
              <a:t>of </a:t>
            </a:r>
            <a:r>
              <a:rPr sz="2400" spc="-150" dirty="0">
                <a:latin typeface="Lucida Sans"/>
                <a:cs typeface="Lucida Sans"/>
              </a:rPr>
              <a:t>IT </a:t>
            </a:r>
            <a:r>
              <a:rPr sz="2400" spc="-155" dirty="0">
                <a:latin typeface="Lucida Sans"/>
                <a:cs typeface="Lucida Sans"/>
              </a:rPr>
              <a:t>resources </a:t>
            </a:r>
            <a:r>
              <a:rPr sz="2400" spc="-125" dirty="0">
                <a:latin typeface="Lucida Sans"/>
                <a:cs typeface="Lucida Sans"/>
              </a:rPr>
              <a:t>and </a:t>
            </a:r>
            <a:r>
              <a:rPr sz="2400" spc="-130" dirty="0">
                <a:latin typeface="Lucida Sans"/>
                <a:cs typeface="Lucida Sans"/>
              </a:rPr>
              <a:t>applications </a:t>
            </a:r>
            <a:r>
              <a:rPr sz="2400" spc="-125" dirty="0">
                <a:latin typeface="Lucida Sans"/>
                <a:cs typeface="Lucida Sans"/>
              </a:rPr>
              <a:t>via </a:t>
            </a:r>
            <a:r>
              <a:rPr sz="2400" spc="-85" dirty="0">
                <a:latin typeface="Lucida Sans"/>
                <a:cs typeface="Lucida Sans"/>
              </a:rPr>
              <a:t>the </a:t>
            </a:r>
            <a:r>
              <a:rPr sz="2400" spc="-110" dirty="0">
                <a:latin typeface="Lucida Sans"/>
                <a:cs typeface="Lucida Sans"/>
              </a:rPr>
              <a:t>internet  </a:t>
            </a:r>
            <a:r>
              <a:rPr sz="2400" spc="-100" dirty="0">
                <a:latin typeface="Lucida Sans"/>
                <a:cs typeface="Lucida Sans"/>
              </a:rPr>
              <a:t>with </a:t>
            </a:r>
            <a:r>
              <a:rPr sz="2400" spc="-70" dirty="0">
                <a:latin typeface="Lucida Sans"/>
                <a:cs typeface="Lucida Sans"/>
              </a:rPr>
              <a:t>pay-as-you-go</a:t>
            </a:r>
            <a:r>
              <a:rPr sz="2400" spc="-215" dirty="0">
                <a:latin typeface="Lucida Sans"/>
                <a:cs typeface="Lucida Sans"/>
              </a:rPr>
              <a:t> </a:t>
            </a:r>
            <a:r>
              <a:rPr sz="2400" spc="-155" dirty="0">
                <a:latin typeface="Lucida Sans"/>
                <a:cs typeface="Lucida Sans"/>
              </a:rPr>
              <a:t>pricing</a:t>
            </a:r>
            <a:endParaRPr sz="2400" dirty="0">
              <a:latin typeface="Lucida Sans"/>
              <a:cs typeface="Lucida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01951" y="1347216"/>
            <a:ext cx="4614672" cy="3035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2831592" y="2493264"/>
            <a:ext cx="1588008" cy="1584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880103" y="2493264"/>
            <a:ext cx="1588008" cy="1584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6800088" y="2023872"/>
            <a:ext cx="2203704" cy="22067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7106284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05" dirty="0">
                <a:latin typeface="Calibri"/>
                <a:cs typeface="Calibri"/>
              </a:rPr>
              <a:t>Introduction </a:t>
            </a:r>
            <a:r>
              <a:rPr sz="4400" spc="140" dirty="0">
                <a:latin typeface="Calibri"/>
                <a:cs typeface="Calibri"/>
              </a:rPr>
              <a:t>to </a:t>
            </a:r>
            <a:r>
              <a:rPr sz="4400" spc="225" dirty="0">
                <a:latin typeface="Calibri"/>
                <a:cs typeface="Calibri"/>
              </a:rPr>
              <a:t>AWS</a:t>
            </a:r>
            <a:r>
              <a:rPr sz="4400" spc="215" dirty="0">
                <a:latin typeface="Calibri"/>
                <a:cs typeface="Calibri"/>
              </a:rPr>
              <a:t> </a:t>
            </a:r>
            <a:r>
              <a:rPr sz="4400" spc="114" dirty="0">
                <a:latin typeface="Calibri"/>
                <a:cs typeface="Calibri"/>
              </a:rPr>
              <a:t>Security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69935" y="1331975"/>
            <a:ext cx="4163568" cy="2566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17279" y="1423500"/>
            <a:ext cx="7038340" cy="230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10" dirty="0">
                <a:latin typeface="Tahoma"/>
                <a:cs typeface="Tahoma"/>
              </a:rPr>
              <a:t>Security</a:t>
            </a:r>
            <a:r>
              <a:rPr sz="2750" spc="-130" dirty="0">
                <a:latin typeface="Tahoma"/>
                <a:cs typeface="Tahoma"/>
              </a:rPr>
              <a:t> </a:t>
            </a:r>
            <a:r>
              <a:rPr sz="2750" spc="-30" dirty="0">
                <a:latin typeface="Tahoma"/>
                <a:cs typeface="Tahoma"/>
              </a:rPr>
              <a:t>is</a:t>
            </a:r>
            <a:r>
              <a:rPr sz="2750" spc="-120" dirty="0">
                <a:latin typeface="Tahoma"/>
                <a:cs typeface="Tahoma"/>
              </a:rPr>
              <a:t> </a:t>
            </a:r>
            <a:r>
              <a:rPr sz="2750" spc="100" dirty="0">
                <a:latin typeface="Tahoma"/>
                <a:cs typeface="Tahoma"/>
              </a:rPr>
              <a:t>of</a:t>
            </a:r>
            <a:r>
              <a:rPr sz="2750" spc="-130" dirty="0">
                <a:latin typeface="Tahoma"/>
                <a:cs typeface="Tahoma"/>
              </a:rPr>
              <a:t> </a:t>
            </a:r>
            <a:r>
              <a:rPr sz="2750" spc="45" dirty="0">
                <a:latin typeface="Tahoma"/>
                <a:cs typeface="Tahoma"/>
              </a:rPr>
              <a:t>the</a:t>
            </a:r>
            <a:r>
              <a:rPr sz="2750" spc="-130" dirty="0">
                <a:latin typeface="Tahoma"/>
                <a:cs typeface="Tahoma"/>
              </a:rPr>
              <a:t> </a:t>
            </a:r>
            <a:r>
              <a:rPr sz="2750" spc="65" dirty="0">
                <a:latin typeface="Tahoma"/>
                <a:cs typeface="Tahoma"/>
              </a:rPr>
              <a:t>utmost</a:t>
            </a:r>
            <a:r>
              <a:rPr sz="2750" spc="-130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importance</a:t>
            </a:r>
            <a:r>
              <a:rPr sz="2750" spc="-130" dirty="0">
                <a:latin typeface="Tahoma"/>
                <a:cs typeface="Tahoma"/>
              </a:rPr>
              <a:t> </a:t>
            </a:r>
            <a:r>
              <a:rPr sz="2750" spc="95" dirty="0">
                <a:latin typeface="Tahoma"/>
                <a:cs typeface="Tahoma"/>
              </a:rPr>
              <a:t>to</a:t>
            </a:r>
            <a:r>
              <a:rPr sz="2750" spc="-135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AWS.</a:t>
            </a:r>
            <a:endParaRPr sz="2750" dirty="0">
              <a:latin typeface="Tahoma"/>
              <a:cs typeface="Tahoma"/>
            </a:endParaRPr>
          </a:p>
          <a:p>
            <a:pPr marL="260985">
              <a:lnSpc>
                <a:spcPct val="100000"/>
              </a:lnSpc>
              <a:spcBef>
                <a:spcPts val="1480"/>
              </a:spcBef>
            </a:pPr>
            <a:r>
              <a:rPr sz="2800" spc="90" dirty="0">
                <a:latin typeface="Calibri"/>
                <a:cs typeface="Calibri"/>
              </a:rPr>
              <a:t>Approach to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security</a:t>
            </a:r>
            <a:endParaRPr sz="2800" dirty="0">
              <a:latin typeface="Calibri"/>
              <a:cs typeface="Calibri"/>
            </a:endParaRPr>
          </a:p>
          <a:p>
            <a:pPr marL="260985" marR="2495550">
              <a:lnSpc>
                <a:spcPts val="4800"/>
              </a:lnSpc>
              <a:spcBef>
                <a:spcPts val="400"/>
              </a:spcBef>
            </a:pP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80" dirty="0">
                <a:latin typeface="Calibri"/>
                <a:cs typeface="Calibri"/>
              </a:rPr>
              <a:t>environment </a:t>
            </a:r>
            <a:r>
              <a:rPr sz="2800" spc="75" dirty="0">
                <a:latin typeface="Calibri"/>
                <a:cs typeface="Calibri"/>
              </a:rPr>
              <a:t>controls  </a:t>
            </a: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90" dirty="0">
                <a:latin typeface="Calibri"/>
                <a:cs typeface="Calibri"/>
              </a:rPr>
              <a:t>offerings </a:t>
            </a:r>
            <a:r>
              <a:rPr sz="2800" spc="105" dirty="0">
                <a:latin typeface="Calibri"/>
                <a:cs typeface="Calibri"/>
              </a:rPr>
              <a:t>and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65" dirty="0">
                <a:latin typeface="Calibri"/>
                <a:cs typeface="Calibri"/>
              </a:rPr>
              <a:t>features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05206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45" dirty="0">
                <a:latin typeface="Calibri"/>
                <a:cs typeface="Calibri"/>
              </a:rPr>
              <a:t>Keep </a:t>
            </a:r>
            <a:r>
              <a:rPr sz="4400" spc="175" dirty="0">
                <a:latin typeface="Calibri"/>
                <a:cs typeface="Calibri"/>
              </a:rPr>
              <a:t>Your </a:t>
            </a:r>
            <a:r>
              <a:rPr sz="4400" spc="150" dirty="0">
                <a:latin typeface="Calibri"/>
                <a:cs typeface="Calibri"/>
              </a:rPr>
              <a:t>Data</a:t>
            </a:r>
            <a:r>
              <a:rPr sz="4400" spc="80" dirty="0">
                <a:latin typeface="Calibri"/>
                <a:cs typeface="Calibri"/>
              </a:rPr>
              <a:t> </a:t>
            </a:r>
            <a:r>
              <a:rPr sz="4400" spc="210" dirty="0">
                <a:latin typeface="Calibri"/>
                <a:cs typeface="Calibri"/>
              </a:rPr>
              <a:t>Safe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238321"/>
            <a:ext cx="3522979" cy="182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55" dirty="0">
                <a:latin typeface="Calibri"/>
                <a:cs typeface="Calibri"/>
              </a:rPr>
              <a:t>Resilient </a:t>
            </a:r>
            <a:r>
              <a:rPr sz="2800" spc="50" dirty="0">
                <a:latin typeface="Calibri"/>
                <a:cs typeface="Calibri"/>
              </a:rPr>
              <a:t>infrastructure  </a:t>
            </a:r>
            <a:r>
              <a:rPr sz="2800" spc="145" dirty="0">
                <a:latin typeface="Calibri"/>
                <a:cs typeface="Calibri"/>
              </a:rPr>
              <a:t>High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security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135" dirty="0">
                <a:latin typeface="Calibri"/>
                <a:cs typeface="Calibri"/>
              </a:rPr>
              <a:t>Strong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safeguards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208007" y="1167383"/>
            <a:ext cx="2788920" cy="2788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82739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35" dirty="0">
                <a:latin typeface="Calibri"/>
                <a:cs typeface="Calibri"/>
              </a:rPr>
              <a:t>Continual </a:t>
            </a:r>
            <a:r>
              <a:rPr sz="4400" spc="140" dirty="0">
                <a:latin typeface="Calibri"/>
                <a:cs typeface="Calibri"/>
              </a:rPr>
              <a:t>Improvement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1421384"/>
            <a:ext cx="5673090" cy="1036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85" dirty="0">
                <a:latin typeface="Calibri"/>
                <a:cs typeface="Calibri"/>
              </a:rPr>
              <a:t>Rapid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innovation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95" dirty="0">
                <a:latin typeface="Calibri"/>
                <a:cs typeface="Calibri"/>
              </a:rPr>
              <a:t>Constantly evolving </a:t>
            </a:r>
            <a:r>
              <a:rPr sz="2800" spc="50" dirty="0">
                <a:latin typeface="Calibri"/>
                <a:cs typeface="Calibri"/>
              </a:rPr>
              <a:t>security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services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83247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85" dirty="0">
                <a:latin typeface="Calibri"/>
                <a:cs typeface="Calibri"/>
              </a:rPr>
              <a:t>Pay </a:t>
            </a:r>
            <a:r>
              <a:rPr sz="4400" spc="120" dirty="0">
                <a:latin typeface="Calibri"/>
                <a:cs typeface="Calibri"/>
              </a:rPr>
              <a:t>For </a:t>
            </a:r>
            <a:r>
              <a:rPr sz="4400" spc="125" dirty="0">
                <a:latin typeface="Calibri"/>
                <a:cs typeface="Calibri"/>
              </a:rPr>
              <a:t>What </a:t>
            </a:r>
            <a:r>
              <a:rPr sz="4400" spc="240" dirty="0">
                <a:latin typeface="Calibri"/>
                <a:cs typeface="Calibri"/>
              </a:rPr>
              <a:t>You</a:t>
            </a:r>
            <a:r>
              <a:rPr sz="4400" spc="110" dirty="0">
                <a:latin typeface="Calibri"/>
                <a:cs typeface="Calibri"/>
              </a:rPr>
              <a:t> </a:t>
            </a:r>
            <a:r>
              <a:rPr sz="4400" spc="145" dirty="0">
                <a:latin typeface="Calibri"/>
                <a:cs typeface="Calibri"/>
              </a:rPr>
              <a:t>Need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238321"/>
            <a:ext cx="6545580" cy="182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38275">
              <a:lnSpc>
                <a:spcPct val="142900"/>
              </a:lnSpc>
            </a:pPr>
            <a:r>
              <a:rPr sz="2800" spc="100" dirty="0">
                <a:latin typeface="Calibri"/>
                <a:cs typeface="Calibri"/>
              </a:rPr>
              <a:t>Advanced </a:t>
            </a:r>
            <a:r>
              <a:rPr sz="2800" spc="50" dirty="0">
                <a:latin typeface="Calibri"/>
                <a:cs typeface="Calibri"/>
              </a:rPr>
              <a:t>security services  </a:t>
            </a:r>
            <a:r>
              <a:rPr sz="2800" spc="80" dirty="0">
                <a:latin typeface="Calibri"/>
                <a:cs typeface="Calibri"/>
              </a:rPr>
              <a:t>Address </a:t>
            </a:r>
            <a:r>
              <a:rPr sz="2800" spc="75" dirty="0">
                <a:latin typeface="Calibri"/>
                <a:cs typeface="Calibri"/>
              </a:rPr>
              <a:t>real-time </a:t>
            </a:r>
            <a:r>
              <a:rPr sz="2800" spc="114" dirty="0">
                <a:latin typeface="Calibri"/>
                <a:cs typeface="Calibri"/>
              </a:rPr>
              <a:t>emerging </a:t>
            </a:r>
            <a:r>
              <a:rPr sz="2800" spc="40" dirty="0">
                <a:latin typeface="Calibri"/>
                <a:cs typeface="Calibri"/>
              </a:rPr>
              <a:t>risks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60" dirty="0">
                <a:latin typeface="Calibri"/>
                <a:cs typeface="Calibri"/>
              </a:rPr>
              <a:t>Meeting </a:t>
            </a:r>
            <a:r>
              <a:rPr sz="2800" spc="85" dirty="0">
                <a:latin typeface="Calibri"/>
                <a:cs typeface="Calibri"/>
              </a:rPr>
              <a:t>needs </a:t>
            </a:r>
            <a:r>
              <a:rPr sz="2800" spc="75" dirty="0">
                <a:latin typeface="Calibri"/>
                <a:cs typeface="Calibri"/>
              </a:rPr>
              <a:t>at </a:t>
            </a:r>
            <a:r>
              <a:rPr sz="2800" spc="80" dirty="0">
                <a:latin typeface="Calibri"/>
                <a:cs typeface="Calibri"/>
              </a:rPr>
              <a:t>a </a:t>
            </a:r>
            <a:r>
              <a:rPr sz="2800" spc="50" dirty="0">
                <a:latin typeface="Calibri"/>
                <a:cs typeface="Calibri"/>
              </a:rPr>
              <a:t>lower </a:t>
            </a:r>
            <a:r>
              <a:rPr sz="2800" spc="65" dirty="0">
                <a:latin typeface="Calibri"/>
                <a:cs typeface="Calibri"/>
              </a:rPr>
              <a:t>operational</a:t>
            </a:r>
            <a:r>
              <a:rPr sz="2800" spc="280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cost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698735" y="1289303"/>
            <a:ext cx="2490216" cy="2496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7804784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30" dirty="0">
                <a:latin typeface="Calibri"/>
                <a:cs typeface="Calibri"/>
              </a:rPr>
              <a:t>Meet </a:t>
            </a:r>
            <a:r>
              <a:rPr sz="4400" spc="155" dirty="0">
                <a:latin typeface="Calibri"/>
                <a:cs typeface="Calibri"/>
              </a:rPr>
              <a:t>Compliance</a:t>
            </a:r>
            <a:r>
              <a:rPr sz="4400" spc="235" dirty="0">
                <a:latin typeface="Calibri"/>
                <a:cs typeface="Calibri"/>
              </a:rPr>
              <a:t> </a:t>
            </a:r>
            <a:r>
              <a:rPr sz="4400" spc="120" dirty="0">
                <a:latin typeface="Calibri"/>
                <a:cs typeface="Calibri"/>
              </a:rPr>
              <a:t>Requirements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1421384"/>
            <a:ext cx="4622165" cy="210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90" dirty="0">
                <a:latin typeface="Calibri"/>
                <a:cs typeface="Calibri"/>
              </a:rPr>
              <a:t>Governance-enabled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65" dirty="0">
                <a:latin typeface="Calibri"/>
                <a:cs typeface="Calibri"/>
              </a:rPr>
              <a:t>features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Calibri"/>
                <a:cs typeface="Calibri"/>
              </a:rPr>
              <a:t>Additional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oversight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Calibri"/>
                <a:cs typeface="Calibri"/>
              </a:rPr>
              <a:t>Security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control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5" dirty="0">
                <a:latin typeface="Calibri"/>
                <a:cs typeface="Calibri"/>
              </a:rPr>
              <a:t>Central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automation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821563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5" dirty="0">
                <a:latin typeface="Calibri"/>
                <a:cs typeface="Calibri"/>
              </a:rPr>
              <a:t>AWS </a:t>
            </a:r>
            <a:r>
              <a:rPr sz="4400" spc="165" dirty="0">
                <a:latin typeface="Calibri"/>
                <a:cs typeface="Calibri"/>
              </a:rPr>
              <a:t>Shared </a:t>
            </a:r>
            <a:r>
              <a:rPr sz="4400" spc="110" dirty="0">
                <a:latin typeface="Calibri"/>
                <a:cs typeface="Calibri"/>
              </a:rPr>
              <a:t>Responsibility</a:t>
            </a:r>
            <a:r>
              <a:rPr sz="4400" spc="15" dirty="0">
                <a:latin typeface="Calibri"/>
                <a:cs typeface="Calibri"/>
              </a:rPr>
              <a:t> </a:t>
            </a:r>
            <a:r>
              <a:rPr sz="4400" spc="80" dirty="0">
                <a:latin typeface="Calibri"/>
                <a:cs typeface="Calibri"/>
              </a:rPr>
              <a:t>Model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1238321"/>
            <a:ext cx="4501515" cy="1219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40" dirty="0">
                <a:latin typeface="Calibri"/>
                <a:cs typeface="Calibri"/>
              </a:rPr>
              <a:t>Inherit </a:t>
            </a: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50" dirty="0">
                <a:latin typeface="Calibri"/>
                <a:cs typeface="Calibri"/>
              </a:rPr>
              <a:t>security </a:t>
            </a:r>
            <a:r>
              <a:rPr sz="2800" spc="75" dirty="0">
                <a:latin typeface="Calibri"/>
                <a:cs typeface="Calibri"/>
              </a:rPr>
              <a:t>controls  </a:t>
            </a:r>
            <a:r>
              <a:rPr sz="2800" spc="90" dirty="0">
                <a:latin typeface="Calibri"/>
                <a:cs typeface="Calibri"/>
              </a:rPr>
              <a:t>Layer </a:t>
            </a:r>
            <a:r>
              <a:rPr sz="2800" spc="65" dirty="0">
                <a:latin typeface="Calibri"/>
                <a:cs typeface="Calibri"/>
              </a:rPr>
              <a:t>your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controls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7573009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14" dirty="0">
                <a:latin typeface="Calibri"/>
                <a:cs typeface="Calibri"/>
              </a:rPr>
              <a:t>Security </a:t>
            </a:r>
            <a:r>
              <a:rPr sz="4400" spc="140" dirty="0">
                <a:latin typeface="Calibri"/>
                <a:cs typeface="Calibri"/>
              </a:rPr>
              <a:t>Products </a:t>
            </a:r>
            <a:r>
              <a:rPr sz="4400" spc="170" dirty="0">
                <a:latin typeface="Calibri"/>
                <a:cs typeface="Calibri"/>
              </a:rPr>
              <a:t>and</a:t>
            </a:r>
            <a:r>
              <a:rPr sz="4400" spc="160" dirty="0">
                <a:latin typeface="Calibri"/>
                <a:cs typeface="Calibri"/>
              </a:rPr>
              <a:t> </a:t>
            </a:r>
            <a:r>
              <a:rPr sz="4400" spc="105" dirty="0">
                <a:latin typeface="Calibri"/>
                <a:cs typeface="Calibri"/>
              </a:rPr>
              <a:t>Features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1421384"/>
            <a:ext cx="4653280" cy="154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05" dirty="0">
                <a:latin typeface="Calibri"/>
                <a:cs typeface="Calibri"/>
              </a:rPr>
              <a:t>Tools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0" dirty="0">
                <a:latin typeface="Calibri"/>
                <a:cs typeface="Calibri"/>
              </a:rPr>
              <a:t>Access </a:t>
            </a:r>
            <a:r>
              <a:rPr sz="2400" spc="90" dirty="0">
                <a:latin typeface="Calibri"/>
                <a:cs typeface="Calibri"/>
              </a:rPr>
              <a:t>from </a:t>
            </a:r>
            <a:r>
              <a:rPr sz="2400" spc="125" dirty="0">
                <a:latin typeface="Calibri"/>
                <a:cs typeface="Calibri"/>
              </a:rPr>
              <a:t>AWS </a:t>
            </a:r>
            <a:r>
              <a:rPr sz="2400" spc="90" dirty="0">
                <a:latin typeface="Calibri"/>
                <a:cs typeface="Calibri"/>
              </a:rPr>
              <a:t>and</a:t>
            </a:r>
            <a:r>
              <a:rPr sz="2400" spc="-145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partners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5" dirty="0">
                <a:latin typeface="Calibri"/>
                <a:cs typeface="Calibri"/>
              </a:rPr>
              <a:t>Use </a:t>
            </a:r>
            <a:r>
              <a:rPr sz="2400" spc="65" dirty="0">
                <a:latin typeface="Calibri"/>
                <a:cs typeface="Calibri"/>
              </a:rPr>
              <a:t>for </a:t>
            </a:r>
            <a:r>
              <a:rPr sz="2400" spc="75" dirty="0">
                <a:latin typeface="Calibri"/>
                <a:cs typeface="Calibri"/>
              </a:rPr>
              <a:t>monitoring </a:t>
            </a:r>
            <a:r>
              <a:rPr sz="2400" spc="9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125" dirty="0">
                <a:latin typeface="Calibri"/>
                <a:cs typeface="Calibri"/>
              </a:rPr>
              <a:t>logging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875519" y="1463039"/>
            <a:ext cx="2057400" cy="2057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419608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14" dirty="0">
                <a:latin typeface="Calibri"/>
                <a:cs typeface="Calibri"/>
              </a:rPr>
              <a:t>Network</a:t>
            </a:r>
            <a:r>
              <a:rPr sz="4400" spc="90" dirty="0">
                <a:latin typeface="Calibri"/>
                <a:cs typeface="Calibri"/>
              </a:rPr>
              <a:t> </a:t>
            </a:r>
            <a:r>
              <a:rPr sz="4400" spc="114" dirty="0">
                <a:latin typeface="Calibri"/>
                <a:cs typeface="Calibri"/>
              </a:rPr>
              <a:t>Security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66199" y="1238321"/>
            <a:ext cx="7195184" cy="2439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048125">
              <a:lnSpc>
                <a:spcPct val="142900"/>
              </a:lnSpc>
            </a:pPr>
            <a:r>
              <a:rPr sz="2800" spc="80" dirty="0">
                <a:latin typeface="Calibri"/>
                <a:cs typeface="Calibri"/>
              </a:rPr>
              <a:t>Built-in </a:t>
            </a:r>
            <a:r>
              <a:rPr sz="2800" spc="55" dirty="0">
                <a:latin typeface="Calibri"/>
                <a:cs typeface="Calibri"/>
              </a:rPr>
              <a:t>firewalls  </a:t>
            </a:r>
            <a:r>
              <a:rPr sz="2800" spc="80" dirty="0">
                <a:latin typeface="Calibri"/>
                <a:cs typeface="Calibri"/>
              </a:rPr>
              <a:t>Encryption </a:t>
            </a:r>
            <a:r>
              <a:rPr sz="2800" spc="50" dirty="0">
                <a:latin typeface="Calibri"/>
                <a:cs typeface="Calibri"/>
              </a:rPr>
              <a:t>in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transit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75" dirty="0">
                <a:latin typeface="Calibri"/>
                <a:cs typeface="Calibri"/>
              </a:rPr>
              <a:t>Private/dedicated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connections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60" dirty="0">
                <a:latin typeface="Calibri"/>
                <a:cs typeface="Calibri"/>
              </a:rPr>
              <a:t>Distributed </a:t>
            </a:r>
            <a:r>
              <a:rPr sz="2800" spc="65" dirty="0">
                <a:latin typeface="Calibri"/>
                <a:cs typeface="Calibri"/>
              </a:rPr>
              <a:t>denial </a:t>
            </a:r>
            <a:r>
              <a:rPr sz="2800" spc="120" dirty="0">
                <a:latin typeface="Calibri"/>
                <a:cs typeface="Calibri"/>
              </a:rPr>
              <a:t>of </a:t>
            </a:r>
            <a:r>
              <a:rPr sz="2800" spc="45" dirty="0">
                <a:latin typeface="Calibri"/>
                <a:cs typeface="Calibri"/>
              </a:rPr>
              <a:t>service </a:t>
            </a:r>
            <a:r>
              <a:rPr sz="2800" spc="90" dirty="0">
                <a:latin typeface="Calibri"/>
                <a:cs typeface="Calibri"/>
              </a:rPr>
              <a:t>(DDoS)</a:t>
            </a:r>
            <a:r>
              <a:rPr sz="2800" spc="245" dirty="0">
                <a:latin typeface="Calibri"/>
                <a:cs typeface="Calibri"/>
              </a:rPr>
              <a:t> </a:t>
            </a:r>
            <a:r>
              <a:rPr sz="2800" spc="85" dirty="0">
                <a:latin typeface="Calibri"/>
                <a:cs typeface="Calibri"/>
              </a:rPr>
              <a:t>mitigation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62031" y="1249680"/>
            <a:ext cx="2026920" cy="2042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97179"/>
            <a:ext cx="9131935" cy="594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00" spc="95" dirty="0">
                <a:latin typeface="Calibri"/>
                <a:cs typeface="Calibri"/>
              </a:rPr>
              <a:t>Inventory </a:t>
            </a:r>
            <a:r>
              <a:rPr sz="3900" spc="145" dirty="0">
                <a:latin typeface="Calibri"/>
                <a:cs typeface="Calibri"/>
              </a:rPr>
              <a:t>and </a:t>
            </a:r>
            <a:r>
              <a:rPr sz="3900" spc="125" dirty="0">
                <a:latin typeface="Calibri"/>
                <a:cs typeface="Calibri"/>
              </a:rPr>
              <a:t>Configuration</a:t>
            </a:r>
            <a:r>
              <a:rPr sz="3900" spc="165" dirty="0">
                <a:latin typeface="Calibri"/>
                <a:cs typeface="Calibri"/>
              </a:rPr>
              <a:t> </a:t>
            </a:r>
            <a:r>
              <a:rPr sz="3900" spc="130" dirty="0">
                <a:latin typeface="Calibri"/>
                <a:cs typeface="Calibri"/>
              </a:rPr>
              <a:t>Management</a:t>
            </a:r>
            <a:endParaRPr sz="39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444057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053657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329944"/>
            <a:ext cx="6804659" cy="164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05" dirty="0">
                <a:latin typeface="Calibri"/>
                <a:cs typeface="Calibri"/>
              </a:rPr>
              <a:t>Deployment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85" dirty="0">
                <a:latin typeface="Calibri"/>
                <a:cs typeface="Calibri"/>
              </a:rPr>
              <a:t>tools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65" dirty="0">
                <a:latin typeface="Calibri"/>
                <a:cs typeface="Calibri"/>
              </a:rPr>
              <a:t>Inventory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80" dirty="0">
                <a:latin typeface="Calibri"/>
                <a:cs typeface="Calibri"/>
              </a:rPr>
              <a:t>configuration</a:t>
            </a:r>
            <a:r>
              <a:rPr sz="2800" spc="120" dirty="0">
                <a:latin typeface="Calibri"/>
                <a:cs typeface="Calibri"/>
              </a:rPr>
              <a:t> </a:t>
            </a:r>
            <a:r>
              <a:rPr sz="2800" spc="85" dirty="0">
                <a:latin typeface="Calibri"/>
                <a:cs typeface="Calibri"/>
              </a:rPr>
              <a:t>tools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105" dirty="0">
                <a:latin typeface="Calibri"/>
                <a:cs typeface="Calibri"/>
              </a:rPr>
              <a:t>Template </a:t>
            </a:r>
            <a:r>
              <a:rPr sz="2800" spc="65" dirty="0">
                <a:latin typeface="Calibri"/>
                <a:cs typeface="Calibri"/>
              </a:rPr>
              <a:t>definition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125" dirty="0">
                <a:latin typeface="Calibri"/>
                <a:cs typeface="Calibri"/>
              </a:rPr>
              <a:t>management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85" dirty="0">
                <a:latin typeface="Calibri"/>
                <a:cs typeface="Calibri"/>
              </a:rPr>
              <a:t>tools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2663257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579864" y="1706879"/>
            <a:ext cx="2270760" cy="2267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393763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50" dirty="0">
                <a:latin typeface="Calibri"/>
                <a:cs typeface="Calibri"/>
              </a:rPr>
              <a:t>Data</a:t>
            </a:r>
            <a:r>
              <a:rPr sz="4400" spc="114" dirty="0">
                <a:latin typeface="Calibri"/>
                <a:cs typeface="Calibri"/>
              </a:rPr>
              <a:t> </a:t>
            </a:r>
            <a:r>
              <a:rPr sz="4400" spc="130" dirty="0">
                <a:latin typeface="Calibri"/>
                <a:cs typeface="Calibri"/>
              </a:rPr>
              <a:t>Encryption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314824"/>
            <a:ext cx="241299" cy="25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66199" y="1238321"/>
            <a:ext cx="7963534" cy="2950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944620">
              <a:lnSpc>
                <a:spcPct val="142900"/>
              </a:lnSpc>
            </a:pPr>
            <a:r>
              <a:rPr sz="2800" spc="80" dirty="0">
                <a:latin typeface="Calibri"/>
                <a:cs typeface="Calibri"/>
              </a:rPr>
              <a:t>Encryption </a:t>
            </a:r>
            <a:r>
              <a:rPr sz="2800" spc="55" dirty="0">
                <a:latin typeface="Calibri"/>
                <a:cs typeface="Calibri"/>
              </a:rPr>
              <a:t>capabilities  </a:t>
            </a:r>
            <a:r>
              <a:rPr sz="2800" spc="90" dirty="0">
                <a:latin typeface="Calibri"/>
                <a:cs typeface="Calibri"/>
              </a:rPr>
              <a:t>Key </a:t>
            </a:r>
            <a:r>
              <a:rPr sz="2800" spc="125" dirty="0">
                <a:latin typeface="Calibri"/>
                <a:cs typeface="Calibri"/>
              </a:rPr>
              <a:t>management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85" dirty="0">
                <a:latin typeface="Calibri"/>
                <a:cs typeface="Calibri"/>
              </a:rPr>
              <a:t>options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25" dirty="0">
                <a:latin typeface="Calibri"/>
                <a:cs typeface="Calibri"/>
              </a:rPr>
              <a:t>AWS </a:t>
            </a:r>
            <a:r>
              <a:rPr sz="2400" spc="75" dirty="0">
                <a:latin typeface="Calibri"/>
                <a:cs typeface="Calibri"/>
              </a:rPr>
              <a:t>Key </a:t>
            </a:r>
            <a:r>
              <a:rPr sz="2400" spc="80" dirty="0">
                <a:latin typeface="Calibri"/>
                <a:cs typeface="Calibri"/>
              </a:rPr>
              <a:t>Management</a:t>
            </a:r>
            <a:r>
              <a:rPr sz="2400" spc="-15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Service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800" spc="90" dirty="0">
                <a:latin typeface="Calibri"/>
                <a:cs typeface="Calibri"/>
              </a:rPr>
              <a:t>Hardware-based </a:t>
            </a:r>
            <a:r>
              <a:rPr sz="2800" spc="80" dirty="0">
                <a:latin typeface="Calibri"/>
                <a:cs typeface="Calibri"/>
              </a:rPr>
              <a:t>cryptographic </a:t>
            </a:r>
            <a:r>
              <a:rPr sz="2800" spc="70" dirty="0">
                <a:latin typeface="Calibri"/>
                <a:cs typeface="Calibri"/>
              </a:rPr>
              <a:t>key </a:t>
            </a:r>
            <a:r>
              <a:rPr sz="2800" spc="90" dirty="0">
                <a:latin typeface="Calibri"/>
                <a:cs typeface="Calibri"/>
              </a:rPr>
              <a:t>storage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spc="85" dirty="0">
                <a:latin typeface="Calibri"/>
                <a:cs typeface="Calibri"/>
              </a:rPr>
              <a:t>options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25" dirty="0">
                <a:latin typeface="Calibri"/>
                <a:cs typeface="Calibri"/>
              </a:rPr>
              <a:t>AWS</a:t>
            </a:r>
            <a:r>
              <a:rPr sz="2400" spc="-145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CloudHSM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814304" y="1161288"/>
            <a:ext cx="1374648" cy="14874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1286014"/>
            <a:ext cx="295465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25" dirty="0">
                <a:latin typeface="Calibri"/>
                <a:cs typeface="Calibri"/>
              </a:rPr>
              <a:t>Before</a:t>
            </a:r>
            <a:r>
              <a:rPr sz="4400" spc="65" dirty="0">
                <a:latin typeface="Calibri"/>
                <a:cs typeface="Calibri"/>
              </a:rPr>
              <a:t> </a:t>
            </a:r>
            <a:r>
              <a:rPr sz="4400" spc="225" dirty="0">
                <a:latin typeface="Calibri"/>
                <a:cs typeface="Calibri"/>
              </a:rPr>
              <a:t>AWS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573918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2458478"/>
            <a:ext cx="5960110" cy="154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95" dirty="0">
                <a:latin typeface="Calibri"/>
                <a:cs typeface="Calibri"/>
              </a:rPr>
              <a:t>Guessing </a:t>
            </a:r>
            <a:r>
              <a:rPr sz="2800" spc="55" dirty="0">
                <a:latin typeface="Calibri"/>
                <a:cs typeface="Calibri"/>
              </a:rPr>
              <a:t>theoretical </a:t>
            </a:r>
            <a:r>
              <a:rPr sz="2800" spc="120" dirty="0">
                <a:latin typeface="Calibri"/>
                <a:cs typeface="Calibri"/>
              </a:rPr>
              <a:t>maximum </a:t>
            </a:r>
            <a:r>
              <a:rPr sz="2800" spc="45" dirty="0">
                <a:latin typeface="Calibri"/>
                <a:cs typeface="Calibri"/>
              </a:rPr>
              <a:t>peaks?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25" dirty="0">
                <a:latin typeface="Calibri"/>
                <a:cs typeface="Calibri"/>
              </a:rPr>
              <a:t>Is </a:t>
            </a:r>
            <a:r>
              <a:rPr sz="2400" spc="45" dirty="0">
                <a:latin typeface="Calibri"/>
                <a:cs typeface="Calibri"/>
              </a:rPr>
              <a:t>there </a:t>
            </a:r>
            <a:r>
              <a:rPr sz="2400" spc="100" dirty="0">
                <a:latin typeface="Calibri"/>
                <a:cs typeface="Calibri"/>
              </a:rPr>
              <a:t>enough </a:t>
            </a:r>
            <a:r>
              <a:rPr sz="2400" spc="40" dirty="0">
                <a:latin typeface="Calibri"/>
                <a:cs typeface="Calibri"/>
              </a:rPr>
              <a:t>resource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40" dirty="0">
                <a:latin typeface="Calibri"/>
                <a:cs typeface="Calibri"/>
              </a:rPr>
              <a:t>capacity?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25" dirty="0">
                <a:latin typeface="Calibri"/>
                <a:cs typeface="Calibri"/>
              </a:rPr>
              <a:t>Is </a:t>
            </a:r>
            <a:r>
              <a:rPr sz="2400" spc="50" dirty="0">
                <a:latin typeface="Calibri"/>
                <a:cs typeface="Calibri"/>
              </a:rPr>
              <a:t>this </a:t>
            </a:r>
            <a:r>
              <a:rPr sz="2400" spc="55" dirty="0">
                <a:latin typeface="Calibri"/>
                <a:cs typeface="Calibri"/>
              </a:rPr>
              <a:t>sufficient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storage?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72584" y="4264152"/>
            <a:ext cx="1310639" cy="1749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892177" y="1433586"/>
            <a:ext cx="5983605" cy="2408555"/>
          </a:xfrm>
          <a:custGeom>
            <a:avLst/>
            <a:gdLst/>
            <a:ahLst/>
            <a:cxnLst/>
            <a:rect l="l" t="t" r="r" b="b"/>
            <a:pathLst>
              <a:path w="5983605" h="2408554">
                <a:moveTo>
                  <a:pt x="544527" y="792796"/>
                </a:moveTo>
                <a:lnTo>
                  <a:pt x="538042" y="757901"/>
                </a:lnTo>
                <a:lnTo>
                  <a:pt x="535892" y="723322"/>
                </a:lnTo>
                <a:lnTo>
                  <a:pt x="537958" y="689145"/>
                </a:lnTo>
                <a:lnTo>
                  <a:pt x="554260" y="622343"/>
                </a:lnTo>
                <a:lnTo>
                  <a:pt x="585996" y="558180"/>
                </a:lnTo>
                <a:lnTo>
                  <a:pt x="632213" y="497345"/>
                </a:lnTo>
                <a:lnTo>
                  <a:pt x="660454" y="468389"/>
                </a:lnTo>
                <a:lnTo>
                  <a:pt x="691957" y="440523"/>
                </a:lnTo>
                <a:lnTo>
                  <a:pt x="726605" y="413831"/>
                </a:lnTo>
                <a:lnTo>
                  <a:pt x="764277" y="388400"/>
                </a:lnTo>
                <a:lnTo>
                  <a:pt x="804855" y="364317"/>
                </a:lnTo>
                <a:lnTo>
                  <a:pt x="848220" y="341665"/>
                </a:lnTo>
                <a:lnTo>
                  <a:pt x="894252" y="320532"/>
                </a:lnTo>
                <a:lnTo>
                  <a:pt x="942832" y="301004"/>
                </a:lnTo>
                <a:lnTo>
                  <a:pt x="993841" y="283165"/>
                </a:lnTo>
                <a:lnTo>
                  <a:pt x="1047160" y="267102"/>
                </a:lnTo>
                <a:lnTo>
                  <a:pt x="1102670" y="252901"/>
                </a:lnTo>
                <a:lnTo>
                  <a:pt x="1160253" y="240648"/>
                </a:lnTo>
                <a:lnTo>
                  <a:pt x="1219787" y="230428"/>
                </a:lnTo>
                <a:lnTo>
                  <a:pt x="1281156" y="222328"/>
                </a:lnTo>
                <a:lnTo>
                  <a:pt x="1344239" y="216432"/>
                </a:lnTo>
                <a:lnTo>
                  <a:pt x="1396078" y="213372"/>
                </a:lnTo>
                <a:lnTo>
                  <a:pt x="1447945" y="211904"/>
                </a:lnTo>
                <a:lnTo>
                  <a:pt x="1499722" y="212016"/>
                </a:lnTo>
                <a:lnTo>
                  <a:pt x="1551292" y="213695"/>
                </a:lnTo>
                <a:lnTo>
                  <a:pt x="1602538" y="216928"/>
                </a:lnTo>
                <a:lnTo>
                  <a:pt x="1653344" y="221703"/>
                </a:lnTo>
                <a:lnTo>
                  <a:pt x="1703592" y="228006"/>
                </a:lnTo>
                <a:lnTo>
                  <a:pt x="1753166" y="235825"/>
                </a:lnTo>
                <a:lnTo>
                  <a:pt x="1801947" y="245146"/>
                </a:lnTo>
                <a:lnTo>
                  <a:pt x="1849820" y="255958"/>
                </a:lnTo>
                <a:lnTo>
                  <a:pt x="1896667" y="268247"/>
                </a:lnTo>
                <a:lnTo>
                  <a:pt x="1942371" y="282001"/>
                </a:lnTo>
                <a:lnTo>
                  <a:pt x="1969986" y="255836"/>
                </a:lnTo>
                <a:lnTo>
                  <a:pt x="2000575" y="231221"/>
                </a:lnTo>
                <a:lnTo>
                  <a:pt x="2033945" y="208189"/>
                </a:lnTo>
                <a:lnTo>
                  <a:pt x="2069905" y="186772"/>
                </a:lnTo>
                <a:lnTo>
                  <a:pt x="2108260" y="167002"/>
                </a:lnTo>
                <a:lnTo>
                  <a:pt x="2148818" y="148912"/>
                </a:lnTo>
                <a:lnTo>
                  <a:pt x="2191386" y="132534"/>
                </a:lnTo>
                <a:lnTo>
                  <a:pt x="2235771" y="117901"/>
                </a:lnTo>
                <a:lnTo>
                  <a:pt x="2281780" y="105044"/>
                </a:lnTo>
                <a:lnTo>
                  <a:pt x="2329221" y="93997"/>
                </a:lnTo>
                <a:lnTo>
                  <a:pt x="2377900" y="84792"/>
                </a:lnTo>
                <a:lnTo>
                  <a:pt x="2427625" y="77461"/>
                </a:lnTo>
                <a:lnTo>
                  <a:pt x="2478203" y="72037"/>
                </a:lnTo>
                <a:lnTo>
                  <a:pt x="2529440" y="68552"/>
                </a:lnTo>
                <a:lnTo>
                  <a:pt x="2581144" y="67038"/>
                </a:lnTo>
                <a:lnTo>
                  <a:pt x="2633123" y="67528"/>
                </a:lnTo>
                <a:lnTo>
                  <a:pt x="2685182" y="70055"/>
                </a:lnTo>
                <a:lnTo>
                  <a:pt x="2737130" y="74650"/>
                </a:lnTo>
                <a:lnTo>
                  <a:pt x="2788773" y="81347"/>
                </a:lnTo>
                <a:lnTo>
                  <a:pt x="2839918" y="90176"/>
                </a:lnTo>
                <a:lnTo>
                  <a:pt x="2890373" y="101172"/>
                </a:lnTo>
                <a:lnTo>
                  <a:pt x="2939945" y="114367"/>
                </a:lnTo>
                <a:lnTo>
                  <a:pt x="2986136" y="129032"/>
                </a:lnTo>
                <a:lnTo>
                  <a:pt x="3030218" y="145469"/>
                </a:lnTo>
                <a:lnTo>
                  <a:pt x="3072023" y="163610"/>
                </a:lnTo>
                <a:lnTo>
                  <a:pt x="3111382" y="183387"/>
                </a:lnTo>
                <a:lnTo>
                  <a:pt x="3138123" y="157013"/>
                </a:lnTo>
                <a:lnTo>
                  <a:pt x="3168535" y="132491"/>
                </a:lnTo>
                <a:lnTo>
                  <a:pt x="3202334" y="109874"/>
                </a:lnTo>
                <a:lnTo>
                  <a:pt x="3239233" y="89214"/>
                </a:lnTo>
                <a:lnTo>
                  <a:pt x="3278946" y="70564"/>
                </a:lnTo>
                <a:lnTo>
                  <a:pt x="3321187" y="53976"/>
                </a:lnTo>
                <a:lnTo>
                  <a:pt x="3365671" y="39502"/>
                </a:lnTo>
                <a:lnTo>
                  <a:pt x="3412111" y="27195"/>
                </a:lnTo>
                <a:lnTo>
                  <a:pt x="3460222" y="17107"/>
                </a:lnTo>
                <a:lnTo>
                  <a:pt x="3509718" y="9292"/>
                </a:lnTo>
                <a:lnTo>
                  <a:pt x="3560312" y="3800"/>
                </a:lnTo>
                <a:lnTo>
                  <a:pt x="3611720" y="685"/>
                </a:lnTo>
                <a:lnTo>
                  <a:pt x="3663654" y="0"/>
                </a:lnTo>
                <a:lnTo>
                  <a:pt x="3715830" y="1795"/>
                </a:lnTo>
                <a:lnTo>
                  <a:pt x="3767961" y="6125"/>
                </a:lnTo>
                <a:lnTo>
                  <a:pt x="3819761" y="13041"/>
                </a:lnTo>
                <a:lnTo>
                  <a:pt x="3870945" y="22596"/>
                </a:lnTo>
                <a:lnTo>
                  <a:pt x="3921226" y="34843"/>
                </a:lnTo>
                <a:lnTo>
                  <a:pt x="3969472" y="49593"/>
                </a:lnTo>
                <a:lnTo>
                  <a:pt x="4014921" y="66644"/>
                </a:lnTo>
                <a:lnTo>
                  <a:pt x="4057308" y="85874"/>
                </a:lnTo>
                <a:lnTo>
                  <a:pt x="4096367" y="107162"/>
                </a:lnTo>
                <a:lnTo>
                  <a:pt x="4131833" y="130390"/>
                </a:lnTo>
                <a:lnTo>
                  <a:pt x="4169162" y="108188"/>
                </a:lnTo>
                <a:lnTo>
                  <a:pt x="4209008" y="88034"/>
                </a:lnTo>
                <a:lnTo>
                  <a:pt x="4251126" y="69936"/>
                </a:lnTo>
                <a:lnTo>
                  <a:pt x="4295275" y="53906"/>
                </a:lnTo>
                <a:lnTo>
                  <a:pt x="4341209" y="39956"/>
                </a:lnTo>
                <a:lnTo>
                  <a:pt x="4388685" y="28096"/>
                </a:lnTo>
                <a:lnTo>
                  <a:pt x="4437459" y="18337"/>
                </a:lnTo>
                <a:lnTo>
                  <a:pt x="4487288" y="10690"/>
                </a:lnTo>
                <a:lnTo>
                  <a:pt x="4537928" y="5167"/>
                </a:lnTo>
                <a:lnTo>
                  <a:pt x="4589135" y="1777"/>
                </a:lnTo>
                <a:lnTo>
                  <a:pt x="4640665" y="533"/>
                </a:lnTo>
                <a:lnTo>
                  <a:pt x="4692276" y="1445"/>
                </a:lnTo>
                <a:lnTo>
                  <a:pt x="4743722" y="4524"/>
                </a:lnTo>
                <a:lnTo>
                  <a:pt x="4794760" y="9781"/>
                </a:lnTo>
                <a:lnTo>
                  <a:pt x="4845148" y="17227"/>
                </a:lnTo>
                <a:lnTo>
                  <a:pt x="4894640" y="26873"/>
                </a:lnTo>
                <a:lnTo>
                  <a:pt x="4942993" y="38731"/>
                </a:lnTo>
                <a:lnTo>
                  <a:pt x="4989964" y="52810"/>
                </a:lnTo>
                <a:lnTo>
                  <a:pt x="5035309" y="69123"/>
                </a:lnTo>
                <a:lnTo>
                  <a:pt x="5078784" y="87679"/>
                </a:lnTo>
                <a:lnTo>
                  <a:pt x="5134973" y="116937"/>
                </a:lnTo>
                <a:lnTo>
                  <a:pt x="5184315" y="149318"/>
                </a:lnTo>
                <a:lnTo>
                  <a:pt x="5226429" y="184461"/>
                </a:lnTo>
                <a:lnTo>
                  <a:pt x="5260933" y="222003"/>
                </a:lnTo>
                <a:lnTo>
                  <a:pt x="5287445" y="261582"/>
                </a:lnTo>
                <a:lnTo>
                  <a:pt x="5305584" y="302836"/>
                </a:lnTo>
                <a:lnTo>
                  <a:pt x="5366289" y="313456"/>
                </a:lnTo>
                <a:lnTo>
                  <a:pt x="5424160" y="326652"/>
                </a:lnTo>
                <a:lnTo>
                  <a:pt x="5479040" y="342274"/>
                </a:lnTo>
                <a:lnTo>
                  <a:pt x="5530774" y="360172"/>
                </a:lnTo>
                <a:lnTo>
                  <a:pt x="5579207" y="380198"/>
                </a:lnTo>
                <a:lnTo>
                  <a:pt x="5624184" y="402201"/>
                </a:lnTo>
                <a:lnTo>
                  <a:pt x="5665548" y="426032"/>
                </a:lnTo>
                <a:lnTo>
                  <a:pt x="5703144" y="451543"/>
                </a:lnTo>
                <a:lnTo>
                  <a:pt x="5736818" y="478583"/>
                </a:lnTo>
                <a:lnTo>
                  <a:pt x="5766412" y="507004"/>
                </a:lnTo>
                <a:lnTo>
                  <a:pt x="5791773" y="536656"/>
                </a:lnTo>
                <a:lnTo>
                  <a:pt x="5829169" y="599057"/>
                </a:lnTo>
                <a:lnTo>
                  <a:pt x="5847763" y="664591"/>
                </a:lnTo>
                <a:lnTo>
                  <a:pt x="5849620" y="698159"/>
                </a:lnTo>
                <a:lnTo>
                  <a:pt x="5846311" y="732063"/>
                </a:lnTo>
                <a:lnTo>
                  <a:pt x="5823568" y="800278"/>
                </a:lnTo>
                <a:lnTo>
                  <a:pt x="5799489" y="840451"/>
                </a:lnTo>
                <a:lnTo>
                  <a:pt x="5789781" y="853511"/>
                </a:lnTo>
                <a:lnTo>
                  <a:pt x="5828684" y="883391"/>
                </a:lnTo>
                <a:lnTo>
                  <a:pt x="5863164" y="914255"/>
                </a:lnTo>
                <a:lnTo>
                  <a:pt x="5893252" y="945981"/>
                </a:lnTo>
                <a:lnTo>
                  <a:pt x="5918976" y="978448"/>
                </a:lnTo>
                <a:lnTo>
                  <a:pt x="5940365" y="1011532"/>
                </a:lnTo>
                <a:lnTo>
                  <a:pt x="5970255" y="1079068"/>
                </a:lnTo>
                <a:lnTo>
                  <a:pt x="5983157" y="1147614"/>
                </a:lnTo>
                <a:lnTo>
                  <a:pt x="5983310" y="1181962"/>
                </a:lnTo>
                <a:lnTo>
                  <a:pt x="5979304" y="1216196"/>
                </a:lnTo>
                <a:lnTo>
                  <a:pt x="5958929" y="1283837"/>
                </a:lnTo>
                <a:lnTo>
                  <a:pt x="5922265" y="1349563"/>
                </a:lnTo>
                <a:lnTo>
                  <a:pt x="5897897" y="1381403"/>
                </a:lnTo>
                <a:lnTo>
                  <a:pt x="5869546" y="1412399"/>
                </a:lnTo>
                <a:lnTo>
                  <a:pt x="5837238" y="1442428"/>
                </a:lnTo>
                <a:lnTo>
                  <a:pt x="5801005" y="1471369"/>
                </a:lnTo>
                <a:lnTo>
                  <a:pt x="5760874" y="1499100"/>
                </a:lnTo>
                <a:lnTo>
                  <a:pt x="5716875" y="1525499"/>
                </a:lnTo>
                <a:lnTo>
                  <a:pt x="5669038" y="1550445"/>
                </a:lnTo>
                <a:lnTo>
                  <a:pt x="5617391" y="1573814"/>
                </a:lnTo>
                <a:lnTo>
                  <a:pt x="5573960" y="1591039"/>
                </a:lnTo>
                <a:lnTo>
                  <a:pt x="5528935" y="1606831"/>
                </a:lnTo>
                <a:lnTo>
                  <a:pt x="5482435" y="1621162"/>
                </a:lnTo>
                <a:lnTo>
                  <a:pt x="5434581" y="1634006"/>
                </a:lnTo>
                <a:lnTo>
                  <a:pt x="5385491" y="1645335"/>
                </a:lnTo>
                <a:lnTo>
                  <a:pt x="5335287" y="1655120"/>
                </a:lnTo>
                <a:lnTo>
                  <a:pt x="5284089" y="1663334"/>
                </a:lnTo>
                <a:lnTo>
                  <a:pt x="5232015" y="1669950"/>
                </a:lnTo>
                <a:lnTo>
                  <a:pt x="5179186" y="1674940"/>
                </a:lnTo>
                <a:lnTo>
                  <a:pt x="5176512" y="1707641"/>
                </a:lnTo>
                <a:lnTo>
                  <a:pt x="5158489" y="1770944"/>
                </a:lnTo>
                <a:lnTo>
                  <a:pt x="5124606" y="1830887"/>
                </a:lnTo>
                <a:lnTo>
                  <a:pt x="5076109" y="1886798"/>
                </a:lnTo>
                <a:lnTo>
                  <a:pt x="5046771" y="1913031"/>
                </a:lnTo>
                <a:lnTo>
                  <a:pt x="5014248" y="1938004"/>
                </a:lnTo>
                <a:lnTo>
                  <a:pt x="4978696" y="1961633"/>
                </a:lnTo>
                <a:lnTo>
                  <a:pt x="4940270" y="1983834"/>
                </a:lnTo>
                <a:lnTo>
                  <a:pt x="4899127" y="2004522"/>
                </a:lnTo>
                <a:lnTo>
                  <a:pt x="4855422" y="2023613"/>
                </a:lnTo>
                <a:lnTo>
                  <a:pt x="4809312" y="2041024"/>
                </a:lnTo>
                <a:lnTo>
                  <a:pt x="4760953" y="2056670"/>
                </a:lnTo>
                <a:lnTo>
                  <a:pt x="4710500" y="2070468"/>
                </a:lnTo>
                <a:lnTo>
                  <a:pt x="4658109" y="2082332"/>
                </a:lnTo>
                <a:lnTo>
                  <a:pt x="4603937" y="2092180"/>
                </a:lnTo>
                <a:lnTo>
                  <a:pt x="4548140" y="2099927"/>
                </a:lnTo>
                <a:lnTo>
                  <a:pt x="4490872" y="2105489"/>
                </a:lnTo>
                <a:lnTo>
                  <a:pt x="4432292" y="2108782"/>
                </a:lnTo>
                <a:lnTo>
                  <a:pt x="4372553" y="2109722"/>
                </a:lnTo>
                <a:lnTo>
                  <a:pt x="4317364" y="2108435"/>
                </a:lnTo>
                <a:lnTo>
                  <a:pt x="4262663" y="2105082"/>
                </a:lnTo>
                <a:lnTo>
                  <a:pt x="4208637" y="2099692"/>
                </a:lnTo>
                <a:lnTo>
                  <a:pt x="4155474" y="2092294"/>
                </a:lnTo>
                <a:lnTo>
                  <a:pt x="4103361" y="2082920"/>
                </a:lnTo>
                <a:lnTo>
                  <a:pt x="4052486" y="2071598"/>
                </a:lnTo>
                <a:lnTo>
                  <a:pt x="4003034" y="2058358"/>
                </a:lnTo>
                <a:lnTo>
                  <a:pt x="3955195" y="2043231"/>
                </a:lnTo>
                <a:lnTo>
                  <a:pt x="3937076" y="2072893"/>
                </a:lnTo>
                <a:lnTo>
                  <a:pt x="3892141" y="2129161"/>
                </a:lnTo>
                <a:lnTo>
                  <a:pt x="3836424" y="2181114"/>
                </a:lnTo>
                <a:lnTo>
                  <a:pt x="3804827" y="2205384"/>
                </a:lnTo>
                <a:lnTo>
                  <a:pt x="3770899" y="2228466"/>
                </a:lnTo>
                <a:lnTo>
                  <a:pt x="3734763" y="2250327"/>
                </a:lnTo>
                <a:lnTo>
                  <a:pt x="3696540" y="2270930"/>
                </a:lnTo>
                <a:lnTo>
                  <a:pt x="3656353" y="2290240"/>
                </a:lnTo>
                <a:lnTo>
                  <a:pt x="3614323" y="2308219"/>
                </a:lnTo>
                <a:lnTo>
                  <a:pt x="3570571" y="2324834"/>
                </a:lnTo>
                <a:lnTo>
                  <a:pt x="3525221" y="2340047"/>
                </a:lnTo>
                <a:lnTo>
                  <a:pt x="3478393" y="2353823"/>
                </a:lnTo>
                <a:lnTo>
                  <a:pt x="3430209" y="2366127"/>
                </a:lnTo>
                <a:lnTo>
                  <a:pt x="3380791" y="2376921"/>
                </a:lnTo>
                <a:lnTo>
                  <a:pt x="3330262" y="2386171"/>
                </a:lnTo>
                <a:lnTo>
                  <a:pt x="3278742" y="2393841"/>
                </a:lnTo>
                <a:lnTo>
                  <a:pt x="3226354" y="2399894"/>
                </a:lnTo>
                <a:lnTo>
                  <a:pt x="3173219" y="2404296"/>
                </a:lnTo>
                <a:lnTo>
                  <a:pt x="3119460" y="2407009"/>
                </a:lnTo>
                <a:lnTo>
                  <a:pt x="3065198" y="2407999"/>
                </a:lnTo>
                <a:lnTo>
                  <a:pt x="3010554" y="2407229"/>
                </a:lnTo>
                <a:lnTo>
                  <a:pt x="2955652" y="2404664"/>
                </a:lnTo>
                <a:lnTo>
                  <a:pt x="2900611" y="2400267"/>
                </a:lnTo>
                <a:lnTo>
                  <a:pt x="2845556" y="2394004"/>
                </a:lnTo>
                <a:lnTo>
                  <a:pt x="2790606" y="2385837"/>
                </a:lnTo>
                <a:lnTo>
                  <a:pt x="2734897" y="2375503"/>
                </a:lnTo>
                <a:lnTo>
                  <a:pt x="2680721" y="2363321"/>
                </a:lnTo>
                <a:lnTo>
                  <a:pt x="2628216" y="2349348"/>
                </a:lnTo>
                <a:lnTo>
                  <a:pt x="2577517" y="2333639"/>
                </a:lnTo>
                <a:lnTo>
                  <a:pt x="2528764" y="2316251"/>
                </a:lnTo>
                <a:lnTo>
                  <a:pt x="2482093" y="2297239"/>
                </a:lnTo>
                <a:lnTo>
                  <a:pt x="2437642" y="2276659"/>
                </a:lnTo>
                <a:lnTo>
                  <a:pt x="2395548" y="2254568"/>
                </a:lnTo>
                <a:lnTo>
                  <a:pt x="2355949" y="2231020"/>
                </a:lnTo>
                <a:lnTo>
                  <a:pt x="2318982" y="2206074"/>
                </a:lnTo>
                <a:lnTo>
                  <a:pt x="2284785" y="2179783"/>
                </a:lnTo>
                <a:lnTo>
                  <a:pt x="2236969" y="2194701"/>
                </a:lnTo>
                <a:lnTo>
                  <a:pt x="2188363" y="2208126"/>
                </a:lnTo>
                <a:lnTo>
                  <a:pt x="2139059" y="2220070"/>
                </a:lnTo>
                <a:lnTo>
                  <a:pt x="2089148" y="2230546"/>
                </a:lnTo>
                <a:lnTo>
                  <a:pt x="2038723" y="2239566"/>
                </a:lnTo>
                <a:lnTo>
                  <a:pt x="1987876" y="2247143"/>
                </a:lnTo>
                <a:lnTo>
                  <a:pt x="1936699" y="2253289"/>
                </a:lnTo>
                <a:lnTo>
                  <a:pt x="1885284" y="2258018"/>
                </a:lnTo>
                <a:lnTo>
                  <a:pt x="1833723" y="2261342"/>
                </a:lnTo>
                <a:lnTo>
                  <a:pt x="1782108" y="2263273"/>
                </a:lnTo>
                <a:lnTo>
                  <a:pt x="1730531" y="2263824"/>
                </a:lnTo>
                <a:lnTo>
                  <a:pt x="1679085" y="2263007"/>
                </a:lnTo>
                <a:lnTo>
                  <a:pt x="1627861" y="2260836"/>
                </a:lnTo>
                <a:lnTo>
                  <a:pt x="1576951" y="2257323"/>
                </a:lnTo>
                <a:lnTo>
                  <a:pt x="1526449" y="2252480"/>
                </a:lnTo>
                <a:lnTo>
                  <a:pt x="1476444" y="2246321"/>
                </a:lnTo>
                <a:lnTo>
                  <a:pt x="1427031" y="2238857"/>
                </a:lnTo>
                <a:lnTo>
                  <a:pt x="1378300" y="2230101"/>
                </a:lnTo>
                <a:lnTo>
                  <a:pt x="1330344" y="2220067"/>
                </a:lnTo>
                <a:lnTo>
                  <a:pt x="1283255" y="2208766"/>
                </a:lnTo>
                <a:lnTo>
                  <a:pt x="1237125" y="2196211"/>
                </a:lnTo>
                <a:lnTo>
                  <a:pt x="1192046" y="2182415"/>
                </a:lnTo>
                <a:lnTo>
                  <a:pt x="1148111" y="2167391"/>
                </a:lnTo>
                <a:lnTo>
                  <a:pt x="1105410" y="2151150"/>
                </a:lnTo>
                <a:lnTo>
                  <a:pt x="1064037" y="2133707"/>
                </a:lnTo>
                <a:lnTo>
                  <a:pt x="1024084" y="2115072"/>
                </a:lnTo>
                <a:lnTo>
                  <a:pt x="985641" y="2095260"/>
                </a:lnTo>
                <a:lnTo>
                  <a:pt x="948803" y="2074282"/>
                </a:lnTo>
                <a:lnTo>
                  <a:pt x="913660" y="2052151"/>
                </a:lnTo>
                <a:lnTo>
                  <a:pt x="880305" y="2028880"/>
                </a:lnTo>
                <a:lnTo>
                  <a:pt x="848829" y="2004482"/>
                </a:lnTo>
                <a:lnTo>
                  <a:pt x="819326" y="1978968"/>
                </a:lnTo>
                <a:lnTo>
                  <a:pt x="808038" y="1968391"/>
                </a:lnTo>
                <a:lnTo>
                  <a:pt x="750028" y="1970593"/>
                </a:lnTo>
                <a:lnTo>
                  <a:pt x="692945" y="1969790"/>
                </a:lnTo>
                <a:lnTo>
                  <a:pt x="637070" y="1966101"/>
                </a:lnTo>
                <a:lnTo>
                  <a:pt x="582683" y="1959648"/>
                </a:lnTo>
                <a:lnTo>
                  <a:pt x="530066" y="1950552"/>
                </a:lnTo>
                <a:lnTo>
                  <a:pt x="479497" y="1938935"/>
                </a:lnTo>
                <a:lnTo>
                  <a:pt x="431259" y="1924916"/>
                </a:lnTo>
                <a:lnTo>
                  <a:pt x="385631" y="1908619"/>
                </a:lnTo>
                <a:lnTo>
                  <a:pt x="342894" y="1890163"/>
                </a:lnTo>
                <a:lnTo>
                  <a:pt x="303328" y="1869670"/>
                </a:lnTo>
                <a:lnTo>
                  <a:pt x="267214" y="1847261"/>
                </a:lnTo>
                <a:lnTo>
                  <a:pt x="234832" y="1823057"/>
                </a:lnTo>
                <a:lnTo>
                  <a:pt x="206463" y="1797179"/>
                </a:lnTo>
                <a:lnTo>
                  <a:pt x="162886" y="1740886"/>
                </a:lnTo>
                <a:lnTo>
                  <a:pt x="138725" y="1679351"/>
                </a:lnTo>
                <a:lnTo>
                  <a:pt x="134631" y="1638105"/>
                </a:lnTo>
                <a:lnTo>
                  <a:pt x="139910" y="1597299"/>
                </a:lnTo>
                <a:lnTo>
                  <a:pt x="154289" y="1557382"/>
                </a:lnTo>
                <a:lnTo>
                  <a:pt x="177499" y="1518803"/>
                </a:lnTo>
                <a:lnTo>
                  <a:pt x="209269" y="1482012"/>
                </a:lnTo>
                <a:lnTo>
                  <a:pt x="249328" y="1447460"/>
                </a:lnTo>
                <a:lnTo>
                  <a:pt x="297406" y="1415596"/>
                </a:lnTo>
                <a:lnTo>
                  <a:pt x="242676" y="1395680"/>
                </a:lnTo>
                <a:lnTo>
                  <a:pt x="193149" y="1373096"/>
                </a:lnTo>
                <a:lnTo>
                  <a:pt x="148957" y="1348118"/>
                </a:lnTo>
                <a:lnTo>
                  <a:pt x="110231" y="1321024"/>
                </a:lnTo>
                <a:lnTo>
                  <a:pt x="77102" y="1292091"/>
                </a:lnTo>
                <a:lnTo>
                  <a:pt x="49700" y="1261594"/>
                </a:lnTo>
                <a:lnTo>
                  <a:pt x="28159" y="1229810"/>
                </a:lnTo>
                <a:lnTo>
                  <a:pt x="3177" y="1163488"/>
                </a:lnTo>
                <a:lnTo>
                  <a:pt x="0" y="1129502"/>
                </a:lnTo>
                <a:lnTo>
                  <a:pt x="3206" y="1095336"/>
                </a:lnTo>
                <a:lnTo>
                  <a:pt x="29293" y="1027566"/>
                </a:lnTo>
                <a:lnTo>
                  <a:pt x="52437" y="994515"/>
                </a:lnTo>
                <a:lnTo>
                  <a:pt x="82489" y="962389"/>
                </a:lnTo>
                <a:lnTo>
                  <a:pt x="113658" y="936013"/>
                </a:lnTo>
                <a:lnTo>
                  <a:pt x="148892" y="911600"/>
                </a:lnTo>
                <a:lnTo>
                  <a:pt x="187877" y="889261"/>
                </a:lnTo>
                <a:lnTo>
                  <a:pt x="230299" y="869107"/>
                </a:lnTo>
                <a:lnTo>
                  <a:pt x="275847" y="851249"/>
                </a:lnTo>
                <a:lnTo>
                  <a:pt x="324205" y="835799"/>
                </a:lnTo>
                <a:lnTo>
                  <a:pt x="375063" y="822867"/>
                </a:lnTo>
                <a:lnTo>
                  <a:pt x="428105" y="812565"/>
                </a:lnTo>
                <a:lnTo>
                  <a:pt x="483020" y="805003"/>
                </a:lnTo>
                <a:lnTo>
                  <a:pt x="539494" y="800293"/>
                </a:lnTo>
                <a:lnTo>
                  <a:pt x="544527" y="792796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6142127" y="4162721"/>
            <a:ext cx="133985" cy="133985"/>
          </a:xfrm>
          <a:custGeom>
            <a:avLst/>
            <a:gdLst/>
            <a:ahLst/>
            <a:cxnLst/>
            <a:rect l="l" t="t" r="r" b="b"/>
            <a:pathLst>
              <a:path w="133985" h="133985">
                <a:moveTo>
                  <a:pt x="133711" y="66856"/>
                </a:moveTo>
                <a:lnTo>
                  <a:pt x="128457" y="92879"/>
                </a:lnTo>
                <a:lnTo>
                  <a:pt x="114130" y="114130"/>
                </a:lnTo>
                <a:lnTo>
                  <a:pt x="92879" y="128458"/>
                </a:lnTo>
                <a:lnTo>
                  <a:pt x="66855" y="133712"/>
                </a:lnTo>
                <a:lnTo>
                  <a:pt x="40832" y="128458"/>
                </a:lnTo>
                <a:lnTo>
                  <a:pt x="19581" y="114130"/>
                </a:lnTo>
                <a:lnTo>
                  <a:pt x="5253" y="92879"/>
                </a:lnTo>
                <a:lnTo>
                  <a:pt x="0" y="66856"/>
                </a:lnTo>
                <a:lnTo>
                  <a:pt x="5253" y="40832"/>
                </a:lnTo>
                <a:lnTo>
                  <a:pt x="19581" y="19581"/>
                </a:lnTo>
                <a:lnTo>
                  <a:pt x="40832" y="5253"/>
                </a:lnTo>
                <a:lnTo>
                  <a:pt x="66855" y="0"/>
                </a:lnTo>
                <a:lnTo>
                  <a:pt x="92879" y="5253"/>
                </a:lnTo>
                <a:lnTo>
                  <a:pt x="114130" y="19581"/>
                </a:lnTo>
                <a:lnTo>
                  <a:pt x="128457" y="40832"/>
                </a:lnTo>
                <a:lnTo>
                  <a:pt x="133711" y="66856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6372679" y="3917999"/>
            <a:ext cx="267970" cy="267970"/>
          </a:xfrm>
          <a:custGeom>
            <a:avLst/>
            <a:gdLst/>
            <a:ahLst/>
            <a:cxnLst/>
            <a:rect l="l" t="t" r="r" b="b"/>
            <a:pathLst>
              <a:path w="267970" h="267970">
                <a:moveTo>
                  <a:pt x="267436" y="133719"/>
                </a:moveTo>
                <a:lnTo>
                  <a:pt x="260619" y="175984"/>
                </a:lnTo>
                <a:lnTo>
                  <a:pt x="241636" y="212691"/>
                </a:lnTo>
                <a:lnTo>
                  <a:pt x="212690" y="241638"/>
                </a:lnTo>
                <a:lnTo>
                  <a:pt x="175983" y="260620"/>
                </a:lnTo>
                <a:lnTo>
                  <a:pt x="133718" y="267438"/>
                </a:lnTo>
                <a:lnTo>
                  <a:pt x="91453" y="260620"/>
                </a:lnTo>
                <a:lnTo>
                  <a:pt x="54746" y="241638"/>
                </a:lnTo>
                <a:lnTo>
                  <a:pt x="25799" y="212691"/>
                </a:lnTo>
                <a:lnTo>
                  <a:pt x="6817" y="175984"/>
                </a:lnTo>
                <a:lnTo>
                  <a:pt x="0" y="133719"/>
                </a:lnTo>
                <a:lnTo>
                  <a:pt x="6817" y="91453"/>
                </a:lnTo>
                <a:lnTo>
                  <a:pt x="25799" y="54746"/>
                </a:lnTo>
                <a:lnTo>
                  <a:pt x="54746" y="25800"/>
                </a:lnTo>
                <a:lnTo>
                  <a:pt x="91453" y="6817"/>
                </a:lnTo>
                <a:lnTo>
                  <a:pt x="133718" y="0"/>
                </a:lnTo>
                <a:lnTo>
                  <a:pt x="175983" y="6817"/>
                </a:lnTo>
                <a:lnTo>
                  <a:pt x="212690" y="25800"/>
                </a:lnTo>
                <a:lnTo>
                  <a:pt x="241636" y="54746"/>
                </a:lnTo>
                <a:lnTo>
                  <a:pt x="260619" y="91453"/>
                </a:lnTo>
                <a:lnTo>
                  <a:pt x="267436" y="133719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718010" y="3604653"/>
            <a:ext cx="401320" cy="401320"/>
          </a:xfrm>
          <a:custGeom>
            <a:avLst/>
            <a:gdLst/>
            <a:ahLst/>
            <a:cxnLst/>
            <a:rect l="l" t="t" r="r" b="b"/>
            <a:pathLst>
              <a:path w="401320" h="401320">
                <a:moveTo>
                  <a:pt x="401148" y="200574"/>
                </a:moveTo>
                <a:lnTo>
                  <a:pt x="395850" y="246564"/>
                </a:lnTo>
                <a:lnTo>
                  <a:pt x="380761" y="288782"/>
                </a:lnTo>
                <a:lnTo>
                  <a:pt x="357084" y="326023"/>
                </a:lnTo>
                <a:lnTo>
                  <a:pt x="326022" y="357085"/>
                </a:lnTo>
                <a:lnTo>
                  <a:pt x="288781" y="380762"/>
                </a:lnTo>
                <a:lnTo>
                  <a:pt x="246563" y="395851"/>
                </a:lnTo>
                <a:lnTo>
                  <a:pt x="200574" y="401149"/>
                </a:lnTo>
                <a:lnTo>
                  <a:pt x="154584" y="395851"/>
                </a:lnTo>
                <a:lnTo>
                  <a:pt x="112366" y="380762"/>
                </a:lnTo>
                <a:lnTo>
                  <a:pt x="75125" y="357085"/>
                </a:lnTo>
                <a:lnTo>
                  <a:pt x="44063" y="326023"/>
                </a:lnTo>
                <a:lnTo>
                  <a:pt x="20386" y="288782"/>
                </a:lnTo>
                <a:lnTo>
                  <a:pt x="5297" y="246564"/>
                </a:lnTo>
                <a:lnTo>
                  <a:pt x="0" y="200574"/>
                </a:lnTo>
                <a:lnTo>
                  <a:pt x="5297" y="154584"/>
                </a:lnTo>
                <a:lnTo>
                  <a:pt x="20386" y="112366"/>
                </a:lnTo>
                <a:lnTo>
                  <a:pt x="44063" y="75125"/>
                </a:lnTo>
                <a:lnTo>
                  <a:pt x="75125" y="44063"/>
                </a:lnTo>
                <a:lnTo>
                  <a:pt x="112366" y="20386"/>
                </a:lnTo>
                <a:lnTo>
                  <a:pt x="154584" y="5297"/>
                </a:lnTo>
                <a:lnTo>
                  <a:pt x="200574" y="0"/>
                </a:lnTo>
                <a:lnTo>
                  <a:pt x="246563" y="5297"/>
                </a:lnTo>
                <a:lnTo>
                  <a:pt x="288781" y="20386"/>
                </a:lnTo>
                <a:lnTo>
                  <a:pt x="326022" y="44063"/>
                </a:lnTo>
                <a:lnTo>
                  <a:pt x="357084" y="75125"/>
                </a:lnTo>
                <a:lnTo>
                  <a:pt x="380761" y="112366"/>
                </a:lnTo>
                <a:lnTo>
                  <a:pt x="395850" y="154584"/>
                </a:lnTo>
                <a:lnTo>
                  <a:pt x="401148" y="200574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195995" y="2839809"/>
            <a:ext cx="350520" cy="45720"/>
          </a:xfrm>
          <a:custGeom>
            <a:avLst/>
            <a:gdLst/>
            <a:ahLst/>
            <a:cxnLst/>
            <a:rect l="l" t="t" r="r" b="b"/>
            <a:pathLst>
              <a:path w="350520" h="45719">
                <a:moveTo>
                  <a:pt x="350405" y="44405"/>
                </a:moveTo>
                <a:lnTo>
                  <a:pt x="298045" y="45390"/>
                </a:lnTo>
                <a:lnTo>
                  <a:pt x="245973" y="43872"/>
                </a:lnTo>
                <a:lnTo>
                  <a:pt x="194478" y="39887"/>
                </a:lnTo>
                <a:lnTo>
                  <a:pt x="143846" y="33470"/>
                </a:lnTo>
                <a:lnTo>
                  <a:pt x="94364" y="24659"/>
                </a:lnTo>
                <a:lnTo>
                  <a:pt x="46319" y="13490"/>
                </a:lnTo>
                <a:lnTo>
                  <a:pt x="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6702259" y="3370163"/>
            <a:ext cx="153670" cy="21590"/>
          </a:xfrm>
          <a:custGeom>
            <a:avLst/>
            <a:gdLst/>
            <a:ahLst/>
            <a:cxnLst/>
            <a:rect l="l" t="t" r="r" b="b"/>
            <a:pathLst>
              <a:path w="153670" h="21589">
                <a:moveTo>
                  <a:pt x="153310" y="0"/>
                </a:moveTo>
                <a:lnTo>
                  <a:pt x="116004" y="7374"/>
                </a:lnTo>
                <a:lnTo>
                  <a:pt x="77934" y="13385"/>
                </a:lnTo>
                <a:lnTo>
                  <a:pt x="39225" y="18017"/>
                </a:lnTo>
                <a:lnTo>
                  <a:pt x="0" y="21253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084246" y="3506720"/>
            <a:ext cx="92710" cy="97155"/>
          </a:xfrm>
          <a:custGeom>
            <a:avLst/>
            <a:gdLst/>
            <a:ahLst/>
            <a:cxnLst/>
            <a:rect l="l" t="t" r="r" b="b"/>
            <a:pathLst>
              <a:path w="92709" h="97154">
                <a:moveTo>
                  <a:pt x="92375" y="96946"/>
                </a:moveTo>
                <a:lnTo>
                  <a:pt x="65771" y="73753"/>
                </a:lnTo>
                <a:lnTo>
                  <a:pt x="41475" y="49829"/>
                </a:lnTo>
                <a:lnTo>
                  <a:pt x="19534" y="25228"/>
                </a:lnTo>
                <a:lnTo>
                  <a:pt x="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9847974" y="3361917"/>
            <a:ext cx="37465" cy="106680"/>
          </a:xfrm>
          <a:custGeom>
            <a:avLst/>
            <a:gdLst/>
            <a:ahLst/>
            <a:cxnLst/>
            <a:rect l="l" t="t" r="r" b="b"/>
            <a:pathLst>
              <a:path w="37465" h="106679">
                <a:moveTo>
                  <a:pt x="36885" y="0"/>
                </a:moveTo>
                <a:lnTo>
                  <a:pt x="31510" y="26968"/>
                </a:lnTo>
                <a:lnTo>
                  <a:pt x="23559" y="53723"/>
                </a:lnTo>
                <a:lnTo>
                  <a:pt x="13049" y="80211"/>
                </a:lnTo>
                <a:lnTo>
                  <a:pt x="0" y="106376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0618286" y="2704644"/>
            <a:ext cx="450215" cy="398145"/>
          </a:xfrm>
          <a:custGeom>
            <a:avLst/>
            <a:gdLst/>
            <a:ahLst/>
            <a:cxnLst/>
            <a:rect l="l" t="t" r="r" b="b"/>
            <a:pathLst>
              <a:path w="450215" h="398144">
                <a:moveTo>
                  <a:pt x="0" y="0"/>
                </a:moveTo>
                <a:lnTo>
                  <a:pt x="57821" y="17063"/>
                </a:lnTo>
                <a:lnTo>
                  <a:pt x="112346" y="36450"/>
                </a:lnTo>
                <a:lnTo>
                  <a:pt x="163412" y="58018"/>
                </a:lnTo>
                <a:lnTo>
                  <a:pt x="210853" y="81619"/>
                </a:lnTo>
                <a:lnTo>
                  <a:pt x="254506" y="107110"/>
                </a:lnTo>
                <a:lnTo>
                  <a:pt x="294205" y="134344"/>
                </a:lnTo>
                <a:lnTo>
                  <a:pt x="329787" y="163177"/>
                </a:lnTo>
                <a:lnTo>
                  <a:pt x="361087" y="193463"/>
                </a:lnTo>
                <a:lnTo>
                  <a:pt x="387941" y="225057"/>
                </a:lnTo>
                <a:lnTo>
                  <a:pt x="410185" y="257814"/>
                </a:lnTo>
                <a:lnTo>
                  <a:pt x="440184" y="326235"/>
                </a:lnTo>
                <a:lnTo>
                  <a:pt x="447610" y="361608"/>
                </a:lnTo>
                <a:lnTo>
                  <a:pt x="449769" y="397564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1478867" y="2281207"/>
            <a:ext cx="200660" cy="149225"/>
          </a:xfrm>
          <a:custGeom>
            <a:avLst/>
            <a:gdLst/>
            <a:ahLst/>
            <a:cxnLst/>
            <a:rect l="l" t="t" r="r" b="b"/>
            <a:pathLst>
              <a:path w="200659" h="149225">
                <a:moveTo>
                  <a:pt x="200272" y="0"/>
                </a:moveTo>
                <a:lnTo>
                  <a:pt x="170535" y="33701"/>
                </a:lnTo>
                <a:lnTo>
                  <a:pt x="135382" y="65651"/>
                </a:lnTo>
                <a:lnTo>
                  <a:pt x="95070" y="95658"/>
                </a:lnTo>
                <a:lnTo>
                  <a:pt x="49856" y="123531"/>
                </a:lnTo>
                <a:lnTo>
                  <a:pt x="0" y="149076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1198580" y="1728065"/>
            <a:ext cx="10795" cy="70485"/>
          </a:xfrm>
          <a:custGeom>
            <a:avLst/>
            <a:gdLst/>
            <a:ahLst/>
            <a:cxnLst/>
            <a:rect l="l" t="t" r="r" b="b"/>
            <a:pathLst>
              <a:path w="10795" h="70485">
                <a:moveTo>
                  <a:pt x="0" y="0"/>
                </a:moveTo>
                <a:lnTo>
                  <a:pt x="4966" y="17481"/>
                </a:lnTo>
                <a:lnTo>
                  <a:pt x="8387" y="35063"/>
                </a:lnTo>
                <a:lnTo>
                  <a:pt x="10258" y="52714"/>
                </a:lnTo>
                <a:lnTo>
                  <a:pt x="10574" y="70405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9919580" y="1556153"/>
            <a:ext cx="102870" cy="90170"/>
          </a:xfrm>
          <a:custGeom>
            <a:avLst/>
            <a:gdLst/>
            <a:ahLst/>
            <a:cxnLst/>
            <a:rect l="l" t="t" r="r" b="b"/>
            <a:pathLst>
              <a:path w="102870" h="90169">
                <a:moveTo>
                  <a:pt x="0" y="89787"/>
                </a:moveTo>
                <a:lnTo>
                  <a:pt x="21140" y="65861"/>
                </a:lnTo>
                <a:lnTo>
                  <a:pt x="45354" y="42862"/>
                </a:lnTo>
                <a:lnTo>
                  <a:pt x="72539" y="20879"/>
                </a:lnTo>
                <a:lnTo>
                  <a:pt x="102597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8959984" y="1611294"/>
            <a:ext cx="50165" cy="77470"/>
          </a:xfrm>
          <a:custGeom>
            <a:avLst/>
            <a:gdLst/>
            <a:ahLst/>
            <a:cxnLst/>
            <a:rect l="l" t="t" r="r" b="b"/>
            <a:pathLst>
              <a:path w="50165" h="77469">
                <a:moveTo>
                  <a:pt x="0" y="77435"/>
                </a:moveTo>
                <a:lnTo>
                  <a:pt x="9112" y="57468"/>
                </a:lnTo>
                <a:lnTo>
                  <a:pt x="20456" y="37869"/>
                </a:lnTo>
                <a:lnTo>
                  <a:pt x="33994" y="18694"/>
                </a:lnTo>
                <a:lnTo>
                  <a:pt x="49692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833839" y="1715028"/>
            <a:ext cx="180340" cy="75565"/>
          </a:xfrm>
          <a:custGeom>
            <a:avLst/>
            <a:gdLst/>
            <a:ahLst/>
            <a:cxnLst/>
            <a:rect l="l" t="t" r="r" b="b"/>
            <a:pathLst>
              <a:path w="180340" h="75564">
                <a:moveTo>
                  <a:pt x="0" y="0"/>
                </a:moveTo>
                <a:lnTo>
                  <a:pt x="48012" y="16510"/>
                </a:lnTo>
                <a:lnTo>
                  <a:pt x="94067" y="34570"/>
                </a:lnTo>
                <a:lnTo>
                  <a:pt x="138042" y="54125"/>
                </a:lnTo>
                <a:lnTo>
                  <a:pt x="179811" y="75125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6436726" y="2226402"/>
            <a:ext cx="31750" cy="79375"/>
          </a:xfrm>
          <a:custGeom>
            <a:avLst/>
            <a:gdLst/>
            <a:ahLst/>
            <a:cxnLst/>
            <a:rect l="l" t="t" r="r" b="b"/>
            <a:pathLst>
              <a:path w="31750" h="79375">
                <a:moveTo>
                  <a:pt x="31379" y="79040"/>
                </a:moveTo>
                <a:lnTo>
                  <a:pt x="21400" y="59547"/>
                </a:lnTo>
                <a:lnTo>
                  <a:pt x="12837" y="39860"/>
                </a:lnTo>
                <a:lnTo>
                  <a:pt x="5701" y="20003"/>
                </a:lnTo>
                <a:lnTo>
                  <a:pt x="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8147304" y="1901951"/>
            <a:ext cx="1459992" cy="1463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9293352" y="1898904"/>
            <a:ext cx="1463040" cy="1459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7028688" y="1871472"/>
            <a:ext cx="1459992" cy="14630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806259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305" dirty="0"/>
              <a:t>Access </a:t>
            </a:r>
            <a:r>
              <a:rPr sz="4400" spc="-229" dirty="0"/>
              <a:t>Control and</a:t>
            </a:r>
            <a:r>
              <a:rPr sz="4400" spc="-200" dirty="0"/>
              <a:t> Management</a:t>
            </a:r>
            <a:endParaRPr sz="440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29979" y="39879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66199" y="1238321"/>
            <a:ext cx="8200390" cy="306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145030">
              <a:lnSpc>
                <a:spcPct val="142900"/>
              </a:lnSpc>
            </a:pPr>
            <a:r>
              <a:rPr sz="2800" spc="-120" dirty="0">
                <a:latin typeface="Lucida Sans"/>
                <a:cs typeface="Lucida Sans"/>
              </a:rPr>
              <a:t>Identity </a:t>
            </a:r>
            <a:r>
              <a:rPr sz="2800" spc="-150" dirty="0">
                <a:latin typeface="Lucida Sans"/>
                <a:cs typeface="Lucida Sans"/>
              </a:rPr>
              <a:t>and </a:t>
            </a:r>
            <a:r>
              <a:rPr sz="2800" spc="-195" dirty="0">
                <a:latin typeface="Lucida Sans"/>
                <a:cs typeface="Lucida Sans"/>
              </a:rPr>
              <a:t>Access </a:t>
            </a:r>
            <a:r>
              <a:rPr sz="2800" spc="-130" dirty="0">
                <a:latin typeface="Lucida Sans"/>
                <a:cs typeface="Lucida Sans"/>
              </a:rPr>
              <a:t>Management </a:t>
            </a:r>
            <a:r>
              <a:rPr sz="2800" spc="-145" dirty="0">
                <a:latin typeface="Lucida Sans"/>
                <a:cs typeface="Lucida Sans"/>
              </a:rPr>
              <a:t>(IAM)  </a:t>
            </a:r>
            <a:r>
              <a:rPr sz="2800" spc="-100" dirty="0">
                <a:latin typeface="Lucida Sans"/>
                <a:cs typeface="Lucida Sans"/>
              </a:rPr>
              <a:t>Multi-factor </a:t>
            </a:r>
            <a:r>
              <a:rPr sz="2800" spc="-130" dirty="0">
                <a:latin typeface="Lucida Sans"/>
                <a:cs typeface="Lucida Sans"/>
              </a:rPr>
              <a:t>authentication</a:t>
            </a:r>
            <a:r>
              <a:rPr sz="2800" spc="-265" dirty="0">
                <a:latin typeface="Lucida Sans"/>
                <a:cs typeface="Lucida Sans"/>
              </a:rPr>
              <a:t> </a:t>
            </a:r>
            <a:r>
              <a:rPr sz="2800" spc="-135" dirty="0">
                <a:latin typeface="Lucida Sans"/>
                <a:cs typeface="Lucida Sans"/>
              </a:rPr>
              <a:t>(MFA)</a:t>
            </a:r>
            <a:endParaRPr sz="2800" dirty="0">
              <a:latin typeface="Lucida Sans"/>
              <a:cs typeface="Lucida Sans"/>
            </a:endParaRPr>
          </a:p>
          <a:p>
            <a:pPr marL="12700" marR="5080">
              <a:lnSpc>
                <a:spcPts val="4800"/>
              </a:lnSpc>
              <a:spcBef>
                <a:spcPts val="400"/>
              </a:spcBef>
            </a:pPr>
            <a:r>
              <a:rPr sz="2800" spc="-130" dirty="0">
                <a:latin typeface="Lucida Sans"/>
                <a:cs typeface="Lucida Sans"/>
              </a:rPr>
              <a:t>Integration </a:t>
            </a:r>
            <a:r>
              <a:rPr sz="2800" spc="-150" dirty="0">
                <a:latin typeface="Lucida Sans"/>
                <a:cs typeface="Lucida Sans"/>
              </a:rPr>
              <a:t>and </a:t>
            </a:r>
            <a:r>
              <a:rPr sz="2800" spc="-130" dirty="0">
                <a:latin typeface="Lucida Sans"/>
                <a:cs typeface="Lucida Sans"/>
              </a:rPr>
              <a:t>federation </a:t>
            </a:r>
            <a:r>
              <a:rPr sz="2800" spc="-114" dirty="0">
                <a:latin typeface="Lucida Sans"/>
                <a:cs typeface="Lucida Sans"/>
              </a:rPr>
              <a:t>with </a:t>
            </a:r>
            <a:r>
              <a:rPr sz="2800" spc="-140" dirty="0">
                <a:latin typeface="Lucida Sans"/>
                <a:cs typeface="Lucida Sans"/>
              </a:rPr>
              <a:t>corporate </a:t>
            </a:r>
            <a:r>
              <a:rPr sz="2800" spc="-160" dirty="0">
                <a:latin typeface="Lucida Sans"/>
                <a:cs typeface="Lucida Sans"/>
              </a:rPr>
              <a:t>directories  </a:t>
            </a:r>
            <a:r>
              <a:rPr sz="2800" spc="-180" dirty="0">
                <a:latin typeface="Lucida Sans"/>
                <a:cs typeface="Lucida Sans"/>
              </a:rPr>
              <a:t>Amazon</a:t>
            </a:r>
            <a:r>
              <a:rPr sz="2800" spc="-229" dirty="0">
                <a:latin typeface="Lucida Sans"/>
                <a:cs typeface="Lucida Sans"/>
              </a:rPr>
              <a:t> </a:t>
            </a:r>
            <a:r>
              <a:rPr sz="2800" spc="-155" dirty="0">
                <a:latin typeface="Lucida Sans"/>
                <a:cs typeface="Lucida Sans"/>
              </a:rPr>
              <a:t>Cognito</a:t>
            </a:r>
            <a:endParaRPr sz="28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800" dirty="0">
                <a:latin typeface="Lucida Sans"/>
                <a:cs typeface="Lucida Sans"/>
              </a:rPr>
              <a:t>AWS </a:t>
            </a:r>
            <a:r>
              <a:rPr sz="2800" spc="-114" dirty="0">
                <a:latin typeface="Lucida Sans"/>
                <a:cs typeface="Lucida Sans"/>
              </a:rPr>
              <a:t>Single</a:t>
            </a:r>
            <a:r>
              <a:rPr sz="2800" spc="-360" dirty="0">
                <a:latin typeface="Lucida Sans"/>
                <a:cs typeface="Lucida Sans"/>
              </a:rPr>
              <a:t> </a:t>
            </a:r>
            <a:r>
              <a:rPr sz="2800" spc="-65" dirty="0">
                <a:latin typeface="Lucida Sans"/>
                <a:cs typeface="Lucida Sans"/>
              </a:rPr>
              <a:t>Sign-On</a:t>
            </a:r>
            <a:endParaRPr sz="2800" dirty="0">
              <a:latin typeface="Lucida Sans"/>
              <a:cs typeface="Lucida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58400" y="1200911"/>
            <a:ext cx="2130552" cy="2221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92137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00" dirty="0">
                <a:latin typeface="Calibri"/>
                <a:cs typeface="Calibri"/>
              </a:rPr>
              <a:t>Monitoring </a:t>
            </a:r>
            <a:r>
              <a:rPr sz="4400" spc="170" dirty="0">
                <a:latin typeface="Calibri"/>
                <a:cs typeface="Calibri"/>
              </a:rPr>
              <a:t>and</a:t>
            </a:r>
            <a:r>
              <a:rPr sz="4400" spc="130" dirty="0">
                <a:latin typeface="Calibri"/>
                <a:cs typeface="Calibri"/>
              </a:rPr>
              <a:t> </a:t>
            </a:r>
            <a:r>
              <a:rPr sz="4400" spc="285" dirty="0">
                <a:latin typeface="Calibri"/>
                <a:cs typeface="Calibri"/>
              </a:rPr>
              <a:t>Logging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1421384"/>
            <a:ext cx="7054850" cy="210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05" dirty="0">
                <a:latin typeface="Calibri"/>
                <a:cs typeface="Calibri"/>
              </a:rPr>
              <a:t>Tools and </a:t>
            </a:r>
            <a:r>
              <a:rPr sz="2800" spc="65" dirty="0">
                <a:latin typeface="Calibri"/>
                <a:cs typeface="Calibri"/>
              </a:rPr>
              <a:t>features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60" dirty="0">
                <a:latin typeface="Calibri"/>
                <a:cs typeface="Calibri"/>
              </a:rPr>
              <a:t>reduce </a:t>
            </a:r>
            <a:r>
              <a:rPr sz="2800" spc="65" dirty="0">
                <a:latin typeface="Calibri"/>
                <a:cs typeface="Calibri"/>
              </a:rPr>
              <a:t>your </a:t>
            </a:r>
            <a:r>
              <a:rPr sz="2800" spc="25" dirty="0">
                <a:latin typeface="Calibri"/>
                <a:cs typeface="Calibri"/>
              </a:rPr>
              <a:t>risk</a:t>
            </a:r>
            <a:r>
              <a:rPr sz="2800" spc="195" dirty="0">
                <a:latin typeface="Calibri"/>
                <a:cs typeface="Calibri"/>
              </a:rPr>
              <a:t> </a:t>
            </a:r>
            <a:r>
              <a:rPr sz="2800" spc="35" dirty="0">
                <a:latin typeface="Calibri"/>
                <a:cs typeface="Calibri"/>
              </a:rPr>
              <a:t>profile:</a:t>
            </a:r>
            <a:endParaRPr sz="2800" dirty="0">
              <a:latin typeface="Calibri"/>
              <a:cs typeface="Calibri"/>
            </a:endParaRPr>
          </a:p>
          <a:p>
            <a:pPr marL="220979" marR="2740025">
              <a:lnSpc>
                <a:spcPct val="152900"/>
              </a:lnSpc>
              <a:spcBef>
                <a:spcPts val="2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80" dirty="0">
                <a:latin typeface="Calibri"/>
                <a:cs typeface="Calibri"/>
              </a:rPr>
              <a:t>Deep </a:t>
            </a:r>
            <a:r>
              <a:rPr sz="2400" spc="30" dirty="0">
                <a:latin typeface="Calibri"/>
                <a:cs typeface="Calibri"/>
              </a:rPr>
              <a:t>visibility </a:t>
            </a:r>
            <a:r>
              <a:rPr sz="2400" spc="55" dirty="0">
                <a:latin typeface="Calibri"/>
                <a:cs typeface="Calibri"/>
              </a:rPr>
              <a:t>into </a:t>
            </a:r>
            <a:r>
              <a:rPr sz="2400" spc="80" dirty="0">
                <a:latin typeface="Calibri"/>
                <a:cs typeface="Calibri"/>
              </a:rPr>
              <a:t>API </a:t>
            </a:r>
            <a:r>
              <a:rPr sz="2400" spc="60" dirty="0">
                <a:latin typeface="Calibri"/>
                <a:cs typeface="Calibri"/>
              </a:rPr>
              <a:t>calls  </a:t>
            </a: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75" dirty="0">
                <a:latin typeface="Calibri"/>
                <a:cs typeface="Calibri"/>
              </a:rPr>
              <a:t>Log </a:t>
            </a:r>
            <a:r>
              <a:rPr sz="2400" spc="100" dirty="0">
                <a:latin typeface="Calibri"/>
                <a:cs typeface="Calibri"/>
              </a:rPr>
              <a:t>aggregation </a:t>
            </a:r>
            <a:r>
              <a:rPr sz="2400" spc="90" dirty="0">
                <a:latin typeface="Calibri"/>
                <a:cs typeface="Calibri"/>
              </a:rPr>
              <a:t>and</a:t>
            </a:r>
            <a:r>
              <a:rPr sz="2400" spc="-225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options  </a:t>
            </a: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45" dirty="0">
                <a:latin typeface="Calibri"/>
                <a:cs typeface="Calibri"/>
              </a:rPr>
              <a:t>Alert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notifications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848088" y="1042416"/>
            <a:ext cx="2328672" cy="23286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431736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/>
              <a:t>AWS</a:t>
            </a:r>
            <a:r>
              <a:rPr sz="4400" spc="-280" dirty="0"/>
              <a:t> </a:t>
            </a:r>
            <a:r>
              <a:rPr sz="4400" spc="-225" dirty="0"/>
              <a:t>Marketplace</a:t>
            </a:r>
            <a:endParaRPr sz="440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45879" y="1472184"/>
            <a:ext cx="7835265" cy="1366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320">
              <a:lnSpc>
                <a:spcPts val="3000"/>
              </a:lnSpc>
            </a:pPr>
            <a:r>
              <a:rPr sz="2800" spc="-130" dirty="0">
                <a:latin typeface="Lucida Sans"/>
                <a:cs typeface="Lucida Sans"/>
              </a:rPr>
              <a:t>Qualified </a:t>
            </a:r>
            <a:r>
              <a:rPr sz="2800" spc="-155" dirty="0">
                <a:latin typeface="Lucida Sans"/>
                <a:cs typeface="Lucida Sans"/>
              </a:rPr>
              <a:t>partners </a:t>
            </a:r>
            <a:r>
              <a:rPr sz="2800" spc="-85" dirty="0">
                <a:latin typeface="Lucida Sans"/>
                <a:cs typeface="Lucida Sans"/>
              </a:rPr>
              <a:t>to </a:t>
            </a:r>
            <a:r>
              <a:rPr sz="2800" spc="-155" dirty="0">
                <a:latin typeface="Lucida Sans"/>
                <a:cs typeface="Lucida Sans"/>
              </a:rPr>
              <a:t>market/sell </a:t>
            </a:r>
            <a:r>
              <a:rPr sz="2800" spc="-125" dirty="0">
                <a:latin typeface="Lucida Sans"/>
                <a:cs typeface="Lucida Sans"/>
              </a:rPr>
              <a:t>software </a:t>
            </a:r>
            <a:r>
              <a:rPr sz="2800" spc="-85" dirty="0">
                <a:latin typeface="Lucida Sans"/>
                <a:cs typeface="Lucida Sans"/>
              </a:rPr>
              <a:t>to</a:t>
            </a:r>
            <a:r>
              <a:rPr sz="2800" spc="-245" dirty="0">
                <a:latin typeface="Lucida Sans"/>
                <a:cs typeface="Lucida Sans"/>
              </a:rPr>
              <a:t> </a:t>
            </a:r>
            <a:r>
              <a:rPr sz="2800" dirty="0">
                <a:latin typeface="Lucida Sans"/>
                <a:cs typeface="Lucida Sans"/>
              </a:rPr>
              <a:t>AWS  </a:t>
            </a:r>
            <a:r>
              <a:rPr sz="2800" spc="-170" dirty="0">
                <a:latin typeface="Lucida Sans"/>
                <a:cs typeface="Lucida Sans"/>
              </a:rPr>
              <a:t>customers</a:t>
            </a:r>
            <a:endParaRPr sz="2800" dirty="0">
              <a:latin typeface="Lucida Sans"/>
              <a:cs typeface="Lucida Sans"/>
            </a:endParaRPr>
          </a:p>
          <a:p>
            <a:pPr marL="33020">
              <a:lnSpc>
                <a:spcPct val="100000"/>
              </a:lnSpc>
              <a:spcBef>
                <a:spcPts val="1400"/>
              </a:spcBef>
            </a:pPr>
            <a:r>
              <a:rPr sz="2800" spc="-125" dirty="0">
                <a:latin typeface="Lucida Sans"/>
                <a:cs typeface="Lucida Sans"/>
              </a:rPr>
              <a:t>Online software </a:t>
            </a:r>
            <a:r>
              <a:rPr sz="2800" spc="-145" dirty="0">
                <a:latin typeface="Lucida Sans"/>
                <a:cs typeface="Lucida Sans"/>
              </a:rPr>
              <a:t>store </a:t>
            </a:r>
            <a:r>
              <a:rPr sz="2800" spc="-90" dirty="0">
                <a:latin typeface="Lucida Sans"/>
                <a:cs typeface="Lucida Sans"/>
              </a:rPr>
              <a:t>that </a:t>
            </a:r>
            <a:r>
              <a:rPr sz="2800" spc="-150" dirty="0">
                <a:latin typeface="Lucida Sans"/>
                <a:cs typeface="Lucida Sans"/>
              </a:rPr>
              <a:t>can </a:t>
            </a:r>
            <a:r>
              <a:rPr sz="2800" spc="-180" dirty="0">
                <a:latin typeface="Lucida Sans"/>
                <a:cs typeface="Lucida Sans"/>
              </a:rPr>
              <a:t>run </a:t>
            </a:r>
            <a:r>
              <a:rPr sz="2800" spc="-145" dirty="0">
                <a:latin typeface="Lucida Sans"/>
                <a:cs typeface="Lucida Sans"/>
              </a:rPr>
              <a:t>on</a:t>
            </a:r>
            <a:r>
              <a:rPr sz="2800" spc="-260" dirty="0">
                <a:latin typeface="Lucida Sans"/>
                <a:cs typeface="Lucida Sans"/>
              </a:rPr>
              <a:t> </a:t>
            </a:r>
            <a:r>
              <a:rPr sz="2800" dirty="0">
                <a:latin typeface="Lucida Sans"/>
                <a:cs typeface="Lucida Sans"/>
              </a:rPr>
              <a:t>AWS</a:t>
            </a:r>
          </a:p>
        </p:txBody>
      </p:sp>
      <p:sp>
        <p:nvSpPr>
          <p:cNvPr id="6" name="object 6"/>
          <p:cNvSpPr/>
          <p:nvPr/>
        </p:nvSpPr>
        <p:spPr>
          <a:xfrm>
            <a:off x="329979" y="2527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756647" y="1182624"/>
            <a:ext cx="2420111" cy="1920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6409"/>
              </a:lnSpc>
            </a:pPr>
            <a:r>
              <a:rPr spc="254" dirty="0">
                <a:latin typeface="Calibri"/>
                <a:cs typeface="Calibri"/>
              </a:rPr>
              <a:t>The </a:t>
            </a:r>
            <a:r>
              <a:rPr spc="310" dirty="0">
                <a:latin typeface="Calibri"/>
                <a:cs typeface="Calibri"/>
              </a:rPr>
              <a:t>AWS </a:t>
            </a:r>
            <a:r>
              <a:rPr spc="225" dirty="0">
                <a:latin typeface="Calibri"/>
                <a:cs typeface="Calibri"/>
              </a:rPr>
              <a:t>Shared</a:t>
            </a:r>
            <a:r>
              <a:rPr spc="70" dirty="0">
                <a:latin typeface="Calibri"/>
                <a:cs typeface="Calibri"/>
              </a:rPr>
              <a:t> </a:t>
            </a:r>
            <a:r>
              <a:rPr spc="150" dirty="0">
                <a:latin typeface="Calibri"/>
                <a:cs typeface="Calibri"/>
              </a:rPr>
              <a:t>Responsibility  </a:t>
            </a:r>
            <a:r>
              <a:rPr spc="105" dirty="0">
                <a:latin typeface="Calibri"/>
                <a:cs typeface="Calibri"/>
              </a:rPr>
              <a:t>Model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6904355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65" dirty="0">
                <a:latin typeface="Calibri"/>
                <a:cs typeface="Calibri"/>
              </a:rPr>
              <a:t>Shared </a:t>
            </a:r>
            <a:r>
              <a:rPr sz="4400" spc="110" dirty="0">
                <a:latin typeface="Calibri"/>
                <a:cs typeface="Calibri"/>
              </a:rPr>
              <a:t>Responsibility</a:t>
            </a:r>
            <a:r>
              <a:rPr sz="4400" spc="70" dirty="0">
                <a:latin typeface="Calibri"/>
                <a:cs typeface="Calibri"/>
              </a:rPr>
              <a:t> </a:t>
            </a:r>
            <a:r>
              <a:rPr sz="4400" spc="80" dirty="0">
                <a:latin typeface="Calibri"/>
                <a:cs typeface="Calibri"/>
              </a:rPr>
              <a:t>Model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8808" y="1146047"/>
            <a:ext cx="11411712" cy="5477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135880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14" dirty="0">
                <a:latin typeface="Calibri"/>
                <a:cs typeface="Calibri"/>
              </a:rPr>
              <a:t>Security </a:t>
            </a:r>
            <a:r>
              <a:rPr sz="4400" i="1" spc="-125" dirty="0">
                <a:latin typeface="Trebuchet MS"/>
                <a:cs typeface="Trebuchet MS"/>
              </a:rPr>
              <a:t>of </a:t>
            </a:r>
            <a:r>
              <a:rPr sz="4400" spc="125" dirty="0">
                <a:latin typeface="Calibri"/>
                <a:cs typeface="Calibri"/>
              </a:rPr>
              <a:t>the</a:t>
            </a:r>
            <a:r>
              <a:rPr sz="4400" spc="100" dirty="0">
                <a:latin typeface="Calibri"/>
                <a:cs typeface="Calibri"/>
              </a:rPr>
              <a:t> </a:t>
            </a:r>
            <a:r>
              <a:rPr sz="4400" spc="170" dirty="0">
                <a:latin typeface="Calibri"/>
                <a:cs typeface="Calibri"/>
              </a:rPr>
              <a:t>Cloud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4469907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5079507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4173544"/>
            <a:ext cx="8910955" cy="1240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75" dirty="0">
                <a:latin typeface="Calibri"/>
                <a:cs typeface="Calibri"/>
              </a:rPr>
              <a:t>Protection </a:t>
            </a:r>
            <a:r>
              <a:rPr sz="2800" spc="120" dirty="0">
                <a:latin typeface="Calibri"/>
                <a:cs typeface="Calibri"/>
              </a:rPr>
              <a:t>of </a:t>
            </a:r>
            <a:r>
              <a:rPr sz="2800" spc="80" dirty="0">
                <a:latin typeface="Calibri"/>
                <a:cs typeface="Calibri"/>
              </a:rPr>
              <a:t>the </a:t>
            </a: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114" dirty="0">
                <a:latin typeface="Calibri"/>
                <a:cs typeface="Calibri"/>
              </a:rPr>
              <a:t>global </a:t>
            </a:r>
            <a:r>
              <a:rPr sz="2800" spc="50" dirty="0">
                <a:latin typeface="Calibri"/>
                <a:cs typeface="Calibri"/>
              </a:rPr>
              <a:t>infrastructure </a:t>
            </a:r>
            <a:r>
              <a:rPr sz="2800" spc="30" dirty="0">
                <a:latin typeface="Calibri"/>
                <a:cs typeface="Calibri"/>
              </a:rPr>
              <a:t>is </a:t>
            </a:r>
            <a:r>
              <a:rPr sz="2800" spc="100" dirty="0">
                <a:latin typeface="Calibri"/>
                <a:cs typeface="Calibri"/>
              </a:rPr>
              <a:t>top </a:t>
            </a:r>
            <a:r>
              <a:rPr sz="2800" spc="40" dirty="0">
                <a:latin typeface="Calibri"/>
                <a:cs typeface="Calibri"/>
              </a:rPr>
              <a:t>priority  </a:t>
            </a:r>
            <a:r>
              <a:rPr sz="2800" spc="60" dirty="0">
                <a:latin typeface="Calibri"/>
                <a:cs typeface="Calibri"/>
              </a:rPr>
              <a:t>Availability </a:t>
            </a:r>
            <a:r>
              <a:rPr sz="2800" spc="120" dirty="0">
                <a:latin typeface="Calibri"/>
                <a:cs typeface="Calibri"/>
              </a:rPr>
              <a:t>of </a:t>
            </a:r>
            <a:r>
              <a:rPr sz="2800" spc="75" dirty="0">
                <a:latin typeface="Calibri"/>
                <a:cs typeface="Calibri"/>
              </a:rPr>
              <a:t>third-party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reports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435608"/>
            <a:ext cx="12188952" cy="2636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199" y="1178168"/>
            <a:ext cx="12176125" cy="2564130"/>
          </a:xfrm>
          <a:custGeom>
            <a:avLst/>
            <a:gdLst/>
            <a:ahLst/>
            <a:cxnLst/>
            <a:rect l="l" t="t" r="r" b="b"/>
            <a:pathLst>
              <a:path w="12176125" h="2564129">
                <a:moveTo>
                  <a:pt x="11748514" y="0"/>
                </a:moveTo>
                <a:lnTo>
                  <a:pt x="427284" y="0"/>
                </a:lnTo>
                <a:lnTo>
                  <a:pt x="380727" y="2507"/>
                </a:lnTo>
                <a:lnTo>
                  <a:pt x="335622" y="9855"/>
                </a:lnTo>
                <a:lnTo>
                  <a:pt x="292229" y="21783"/>
                </a:lnTo>
                <a:lnTo>
                  <a:pt x="250810" y="38030"/>
                </a:lnTo>
                <a:lnTo>
                  <a:pt x="211625" y="58337"/>
                </a:lnTo>
                <a:lnTo>
                  <a:pt x="174935" y="82441"/>
                </a:lnTo>
                <a:lnTo>
                  <a:pt x="141001" y="110083"/>
                </a:lnTo>
                <a:lnTo>
                  <a:pt x="110082" y="141001"/>
                </a:lnTo>
                <a:lnTo>
                  <a:pt x="82441" y="174936"/>
                </a:lnTo>
                <a:lnTo>
                  <a:pt x="58336" y="211626"/>
                </a:lnTo>
                <a:lnTo>
                  <a:pt x="38030" y="250811"/>
                </a:lnTo>
                <a:lnTo>
                  <a:pt x="21783" y="292230"/>
                </a:lnTo>
                <a:lnTo>
                  <a:pt x="9855" y="335623"/>
                </a:lnTo>
                <a:lnTo>
                  <a:pt x="2507" y="380728"/>
                </a:lnTo>
                <a:lnTo>
                  <a:pt x="0" y="427286"/>
                </a:lnTo>
                <a:lnTo>
                  <a:pt x="0" y="2136366"/>
                </a:lnTo>
                <a:lnTo>
                  <a:pt x="2507" y="2182923"/>
                </a:lnTo>
                <a:lnTo>
                  <a:pt x="9855" y="2228029"/>
                </a:lnTo>
                <a:lnTo>
                  <a:pt x="21783" y="2271421"/>
                </a:lnTo>
                <a:lnTo>
                  <a:pt x="38030" y="2312840"/>
                </a:lnTo>
                <a:lnTo>
                  <a:pt x="58336" y="2352025"/>
                </a:lnTo>
                <a:lnTo>
                  <a:pt x="82441" y="2388715"/>
                </a:lnTo>
                <a:lnTo>
                  <a:pt x="110082" y="2422650"/>
                </a:lnTo>
                <a:lnTo>
                  <a:pt x="141001" y="2453569"/>
                </a:lnTo>
                <a:lnTo>
                  <a:pt x="174935" y="2481210"/>
                </a:lnTo>
                <a:lnTo>
                  <a:pt x="211625" y="2505315"/>
                </a:lnTo>
                <a:lnTo>
                  <a:pt x="250810" y="2525621"/>
                </a:lnTo>
                <a:lnTo>
                  <a:pt x="292229" y="2541869"/>
                </a:lnTo>
                <a:lnTo>
                  <a:pt x="335622" y="2553797"/>
                </a:lnTo>
                <a:lnTo>
                  <a:pt x="380727" y="2561145"/>
                </a:lnTo>
                <a:lnTo>
                  <a:pt x="427284" y="2563652"/>
                </a:lnTo>
                <a:lnTo>
                  <a:pt x="11748514" y="2563652"/>
                </a:lnTo>
                <a:lnTo>
                  <a:pt x="11795072" y="2561145"/>
                </a:lnTo>
                <a:lnTo>
                  <a:pt x="11840177" y="2553797"/>
                </a:lnTo>
                <a:lnTo>
                  <a:pt x="11883569" y="2541869"/>
                </a:lnTo>
                <a:lnTo>
                  <a:pt x="11924988" y="2525621"/>
                </a:lnTo>
                <a:lnTo>
                  <a:pt x="11964173" y="2505315"/>
                </a:lnTo>
                <a:lnTo>
                  <a:pt x="12000863" y="2481210"/>
                </a:lnTo>
                <a:lnTo>
                  <a:pt x="12034798" y="2453569"/>
                </a:lnTo>
                <a:lnTo>
                  <a:pt x="12065716" y="2422650"/>
                </a:lnTo>
                <a:lnTo>
                  <a:pt x="12093358" y="2388715"/>
                </a:lnTo>
                <a:lnTo>
                  <a:pt x="12117462" y="2352025"/>
                </a:lnTo>
                <a:lnTo>
                  <a:pt x="12137769" y="2312840"/>
                </a:lnTo>
                <a:lnTo>
                  <a:pt x="12154016" y="2271421"/>
                </a:lnTo>
                <a:lnTo>
                  <a:pt x="12165944" y="2228029"/>
                </a:lnTo>
                <a:lnTo>
                  <a:pt x="12173292" y="2182923"/>
                </a:lnTo>
                <a:lnTo>
                  <a:pt x="12175800" y="2136366"/>
                </a:lnTo>
                <a:lnTo>
                  <a:pt x="12175800" y="427286"/>
                </a:lnTo>
                <a:lnTo>
                  <a:pt x="12173292" y="380728"/>
                </a:lnTo>
                <a:lnTo>
                  <a:pt x="12165944" y="335623"/>
                </a:lnTo>
                <a:lnTo>
                  <a:pt x="12154016" y="292230"/>
                </a:lnTo>
                <a:lnTo>
                  <a:pt x="12137769" y="250811"/>
                </a:lnTo>
                <a:lnTo>
                  <a:pt x="12117462" y="211626"/>
                </a:lnTo>
                <a:lnTo>
                  <a:pt x="12093358" y="174936"/>
                </a:lnTo>
                <a:lnTo>
                  <a:pt x="12065716" y="141001"/>
                </a:lnTo>
                <a:lnTo>
                  <a:pt x="12034798" y="110083"/>
                </a:lnTo>
                <a:lnTo>
                  <a:pt x="12000863" y="82441"/>
                </a:lnTo>
                <a:lnTo>
                  <a:pt x="11964173" y="58337"/>
                </a:lnTo>
                <a:lnTo>
                  <a:pt x="11924988" y="38030"/>
                </a:lnTo>
                <a:lnTo>
                  <a:pt x="11883569" y="21783"/>
                </a:lnTo>
                <a:lnTo>
                  <a:pt x="11840177" y="9855"/>
                </a:lnTo>
                <a:lnTo>
                  <a:pt x="11795072" y="2507"/>
                </a:lnTo>
                <a:lnTo>
                  <a:pt x="1174851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6199" y="1178168"/>
            <a:ext cx="12176125" cy="2564130"/>
          </a:xfrm>
          <a:custGeom>
            <a:avLst/>
            <a:gdLst/>
            <a:ahLst/>
            <a:cxnLst/>
            <a:rect l="l" t="t" r="r" b="b"/>
            <a:pathLst>
              <a:path w="12176125" h="2564129">
                <a:moveTo>
                  <a:pt x="0" y="427286"/>
                </a:moveTo>
                <a:lnTo>
                  <a:pt x="2507" y="380728"/>
                </a:lnTo>
                <a:lnTo>
                  <a:pt x="9855" y="335623"/>
                </a:lnTo>
                <a:lnTo>
                  <a:pt x="21783" y="292230"/>
                </a:lnTo>
                <a:lnTo>
                  <a:pt x="38030" y="250811"/>
                </a:lnTo>
                <a:lnTo>
                  <a:pt x="58336" y="211626"/>
                </a:lnTo>
                <a:lnTo>
                  <a:pt x="82441" y="174936"/>
                </a:lnTo>
                <a:lnTo>
                  <a:pt x="110082" y="141001"/>
                </a:lnTo>
                <a:lnTo>
                  <a:pt x="141001" y="110083"/>
                </a:lnTo>
                <a:lnTo>
                  <a:pt x="174935" y="82441"/>
                </a:lnTo>
                <a:lnTo>
                  <a:pt x="211625" y="58337"/>
                </a:lnTo>
                <a:lnTo>
                  <a:pt x="250810" y="38030"/>
                </a:lnTo>
                <a:lnTo>
                  <a:pt x="292229" y="21783"/>
                </a:lnTo>
                <a:lnTo>
                  <a:pt x="335622" y="9855"/>
                </a:lnTo>
                <a:lnTo>
                  <a:pt x="380727" y="2507"/>
                </a:lnTo>
                <a:lnTo>
                  <a:pt x="427284" y="0"/>
                </a:lnTo>
                <a:lnTo>
                  <a:pt x="11748515" y="0"/>
                </a:lnTo>
                <a:lnTo>
                  <a:pt x="11795072" y="2507"/>
                </a:lnTo>
                <a:lnTo>
                  <a:pt x="11840177" y="9855"/>
                </a:lnTo>
                <a:lnTo>
                  <a:pt x="11883570" y="21783"/>
                </a:lnTo>
                <a:lnTo>
                  <a:pt x="11924989" y="38030"/>
                </a:lnTo>
                <a:lnTo>
                  <a:pt x="11964174" y="58337"/>
                </a:lnTo>
                <a:lnTo>
                  <a:pt x="12000864" y="82441"/>
                </a:lnTo>
                <a:lnTo>
                  <a:pt x="12034798" y="110083"/>
                </a:lnTo>
                <a:lnTo>
                  <a:pt x="12065717" y="141001"/>
                </a:lnTo>
                <a:lnTo>
                  <a:pt x="12093358" y="174936"/>
                </a:lnTo>
                <a:lnTo>
                  <a:pt x="12117463" y="211626"/>
                </a:lnTo>
                <a:lnTo>
                  <a:pt x="12137769" y="250811"/>
                </a:lnTo>
                <a:lnTo>
                  <a:pt x="12154016" y="292230"/>
                </a:lnTo>
                <a:lnTo>
                  <a:pt x="12165944" y="335623"/>
                </a:lnTo>
                <a:lnTo>
                  <a:pt x="12173292" y="380728"/>
                </a:lnTo>
                <a:lnTo>
                  <a:pt x="12175800" y="427286"/>
                </a:lnTo>
                <a:lnTo>
                  <a:pt x="12175800" y="2136366"/>
                </a:lnTo>
                <a:lnTo>
                  <a:pt x="12173292" y="2182923"/>
                </a:lnTo>
                <a:lnTo>
                  <a:pt x="12165944" y="2228028"/>
                </a:lnTo>
                <a:lnTo>
                  <a:pt x="12154016" y="2271421"/>
                </a:lnTo>
                <a:lnTo>
                  <a:pt x="12137769" y="2312840"/>
                </a:lnTo>
                <a:lnTo>
                  <a:pt x="12117463" y="2352025"/>
                </a:lnTo>
                <a:lnTo>
                  <a:pt x="12093358" y="2388715"/>
                </a:lnTo>
                <a:lnTo>
                  <a:pt x="12065717" y="2422650"/>
                </a:lnTo>
                <a:lnTo>
                  <a:pt x="12034798" y="2453568"/>
                </a:lnTo>
                <a:lnTo>
                  <a:pt x="12000864" y="2481210"/>
                </a:lnTo>
                <a:lnTo>
                  <a:pt x="11964174" y="2505314"/>
                </a:lnTo>
                <a:lnTo>
                  <a:pt x="11924989" y="2525621"/>
                </a:lnTo>
                <a:lnTo>
                  <a:pt x="11883570" y="2541868"/>
                </a:lnTo>
                <a:lnTo>
                  <a:pt x="11840177" y="2553796"/>
                </a:lnTo>
                <a:lnTo>
                  <a:pt x="11795072" y="2561144"/>
                </a:lnTo>
                <a:lnTo>
                  <a:pt x="11748515" y="2563652"/>
                </a:lnTo>
                <a:lnTo>
                  <a:pt x="427284" y="2563652"/>
                </a:lnTo>
                <a:lnTo>
                  <a:pt x="380727" y="2561144"/>
                </a:lnTo>
                <a:lnTo>
                  <a:pt x="335622" y="2553796"/>
                </a:lnTo>
                <a:lnTo>
                  <a:pt x="292229" y="2541868"/>
                </a:lnTo>
                <a:lnTo>
                  <a:pt x="250810" y="2525621"/>
                </a:lnTo>
                <a:lnTo>
                  <a:pt x="211625" y="2505314"/>
                </a:lnTo>
                <a:lnTo>
                  <a:pt x="174935" y="2481210"/>
                </a:lnTo>
                <a:lnTo>
                  <a:pt x="141001" y="2453568"/>
                </a:lnTo>
                <a:lnTo>
                  <a:pt x="110082" y="2422650"/>
                </a:lnTo>
                <a:lnTo>
                  <a:pt x="82441" y="2388715"/>
                </a:lnTo>
                <a:lnTo>
                  <a:pt x="58336" y="2352025"/>
                </a:lnTo>
                <a:lnTo>
                  <a:pt x="38030" y="2312840"/>
                </a:lnTo>
                <a:lnTo>
                  <a:pt x="21783" y="2271421"/>
                </a:lnTo>
                <a:lnTo>
                  <a:pt x="9855" y="2228028"/>
                </a:lnTo>
                <a:lnTo>
                  <a:pt x="2507" y="2182923"/>
                </a:lnTo>
                <a:lnTo>
                  <a:pt x="0" y="2136366"/>
                </a:lnTo>
                <a:lnTo>
                  <a:pt x="0" y="427286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6382838" y="2192138"/>
            <a:ext cx="5431790" cy="1158240"/>
          </a:xfrm>
          <a:custGeom>
            <a:avLst/>
            <a:gdLst/>
            <a:ahLst/>
            <a:cxnLst/>
            <a:rect l="l" t="t" r="r" b="b"/>
            <a:pathLst>
              <a:path w="5431790" h="1158239">
                <a:moveTo>
                  <a:pt x="5238407" y="0"/>
                </a:moveTo>
                <a:lnTo>
                  <a:pt x="193015" y="0"/>
                </a:lnTo>
                <a:lnTo>
                  <a:pt x="148759" y="5097"/>
                </a:lnTo>
                <a:lnTo>
                  <a:pt x="108132" y="19618"/>
                </a:lnTo>
                <a:lnTo>
                  <a:pt x="72294" y="42403"/>
                </a:lnTo>
                <a:lnTo>
                  <a:pt x="42403" y="72294"/>
                </a:lnTo>
                <a:lnTo>
                  <a:pt x="19618" y="108132"/>
                </a:lnTo>
                <a:lnTo>
                  <a:pt x="5097" y="148759"/>
                </a:lnTo>
                <a:lnTo>
                  <a:pt x="0" y="193017"/>
                </a:lnTo>
                <a:lnTo>
                  <a:pt x="0" y="965047"/>
                </a:lnTo>
                <a:lnTo>
                  <a:pt x="5097" y="1009304"/>
                </a:lnTo>
                <a:lnTo>
                  <a:pt x="19618" y="1049932"/>
                </a:lnTo>
                <a:lnTo>
                  <a:pt x="42403" y="1085770"/>
                </a:lnTo>
                <a:lnTo>
                  <a:pt x="72294" y="1115661"/>
                </a:lnTo>
                <a:lnTo>
                  <a:pt x="108132" y="1138446"/>
                </a:lnTo>
                <a:lnTo>
                  <a:pt x="148759" y="1152967"/>
                </a:lnTo>
                <a:lnTo>
                  <a:pt x="193015" y="1158064"/>
                </a:lnTo>
                <a:lnTo>
                  <a:pt x="5238407" y="1158064"/>
                </a:lnTo>
                <a:lnTo>
                  <a:pt x="5282664" y="1152967"/>
                </a:lnTo>
                <a:lnTo>
                  <a:pt x="5323290" y="1138446"/>
                </a:lnTo>
                <a:lnTo>
                  <a:pt x="5359129" y="1115661"/>
                </a:lnTo>
                <a:lnTo>
                  <a:pt x="5389020" y="1085770"/>
                </a:lnTo>
                <a:lnTo>
                  <a:pt x="5411805" y="1049932"/>
                </a:lnTo>
                <a:lnTo>
                  <a:pt x="5426326" y="1009304"/>
                </a:lnTo>
                <a:lnTo>
                  <a:pt x="5431424" y="965047"/>
                </a:lnTo>
                <a:lnTo>
                  <a:pt x="5431424" y="193017"/>
                </a:lnTo>
                <a:lnTo>
                  <a:pt x="5426326" y="148759"/>
                </a:lnTo>
                <a:lnTo>
                  <a:pt x="5411805" y="108132"/>
                </a:lnTo>
                <a:lnTo>
                  <a:pt x="5389020" y="72294"/>
                </a:lnTo>
                <a:lnTo>
                  <a:pt x="5359129" y="42403"/>
                </a:lnTo>
                <a:lnTo>
                  <a:pt x="5323290" y="19618"/>
                </a:lnTo>
                <a:lnTo>
                  <a:pt x="5282664" y="5097"/>
                </a:lnTo>
                <a:lnTo>
                  <a:pt x="523840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6382838" y="2192138"/>
            <a:ext cx="5431790" cy="1158240"/>
          </a:xfrm>
          <a:custGeom>
            <a:avLst/>
            <a:gdLst/>
            <a:ahLst/>
            <a:cxnLst/>
            <a:rect l="l" t="t" r="r" b="b"/>
            <a:pathLst>
              <a:path w="5431790" h="1158239">
                <a:moveTo>
                  <a:pt x="0" y="193016"/>
                </a:moveTo>
                <a:lnTo>
                  <a:pt x="5097" y="148759"/>
                </a:lnTo>
                <a:lnTo>
                  <a:pt x="19618" y="108132"/>
                </a:lnTo>
                <a:lnTo>
                  <a:pt x="42403" y="72294"/>
                </a:lnTo>
                <a:lnTo>
                  <a:pt x="72294" y="42403"/>
                </a:lnTo>
                <a:lnTo>
                  <a:pt x="108132" y="19618"/>
                </a:lnTo>
                <a:lnTo>
                  <a:pt x="148759" y="5097"/>
                </a:lnTo>
                <a:lnTo>
                  <a:pt x="193016" y="0"/>
                </a:lnTo>
                <a:lnTo>
                  <a:pt x="5238408" y="0"/>
                </a:lnTo>
                <a:lnTo>
                  <a:pt x="5282664" y="5097"/>
                </a:lnTo>
                <a:lnTo>
                  <a:pt x="5323291" y="19618"/>
                </a:lnTo>
                <a:lnTo>
                  <a:pt x="5359129" y="42403"/>
                </a:lnTo>
                <a:lnTo>
                  <a:pt x="5389020" y="72294"/>
                </a:lnTo>
                <a:lnTo>
                  <a:pt x="5411805" y="108132"/>
                </a:lnTo>
                <a:lnTo>
                  <a:pt x="5426326" y="148759"/>
                </a:lnTo>
                <a:lnTo>
                  <a:pt x="5431424" y="193016"/>
                </a:lnTo>
                <a:lnTo>
                  <a:pt x="5431424" y="965048"/>
                </a:lnTo>
                <a:lnTo>
                  <a:pt x="5426326" y="1009305"/>
                </a:lnTo>
                <a:lnTo>
                  <a:pt x="5411805" y="1049931"/>
                </a:lnTo>
                <a:lnTo>
                  <a:pt x="5389020" y="1085770"/>
                </a:lnTo>
                <a:lnTo>
                  <a:pt x="5359129" y="1115661"/>
                </a:lnTo>
                <a:lnTo>
                  <a:pt x="5323291" y="1138446"/>
                </a:lnTo>
                <a:lnTo>
                  <a:pt x="5282664" y="1152967"/>
                </a:lnTo>
                <a:lnTo>
                  <a:pt x="5238408" y="1158065"/>
                </a:lnTo>
                <a:lnTo>
                  <a:pt x="193016" y="1158065"/>
                </a:lnTo>
                <a:lnTo>
                  <a:pt x="148759" y="1152967"/>
                </a:lnTo>
                <a:lnTo>
                  <a:pt x="108132" y="1138446"/>
                </a:lnTo>
                <a:lnTo>
                  <a:pt x="72294" y="1115661"/>
                </a:lnTo>
                <a:lnTo>
                  <a:pt x="42403" y="1085770"/>
                </a:lnTo>
                <a:lnTo>
                  <a:pt x="19618" y="1049931"/>
                </a:lnTo>
                <a:lnTo>
                  <a:pt x="5097" y="1009305"/>
                </a:lnTo>
                <a:lnTo>
                  <a:pt x="0" y="965048"/>
                </a:lnTo>
                <a:lnTo>
                  <a:pt x="0" y="193016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135880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14" dirty="0">
                <a:latin typeface="Calibri"/>
                <a:cs typeface="Calibri"/>
              </a:rPr>
              <a:t>Security </a:t>
            </a:r>
            <a:r>
              <a:rPr sz="4400" i="1" spc="-125" dirty="0">
                <a:latin typeface="Trebuchet MS"/>
                <a:cs typeface="Trebuchet MS"/>
              </a:rPr>
              <a:t>of </a:t>
            </a:r>
            <a:r>
              <a:rPr sz="4400" spc="125" dirty="0">
                <a:latin typeface="Calibri"/>
                <a:cs typeface="Calibri"/>
              </a:rPr>
              <a:t>the</a:t>
            </a:r>
            <a:r>
              <a:rPr sz="4400" spc="100" dirty="0">
                <a:latin typeface="Calibri"/>
                <a:cs typeface="Calibri"/>
              </a:rPr>
              <a:t> </a:t>
            </a:r>
            <a:r>
              <a:rPr sz="4400" spc="170" dirty="0">
                <a:latin typeface="Calibri"/>
                <a:cs typeface="Calibri"/>
              </a:rPr>
              <a:t>Cloud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47950">
              <a:lnSpc>
                <a:spcPct val="100000"/>
              </a:lnSpc>
            </a:pPr>
            <a:r>
              <a:rPr spc="145" dirty="0"/>
              <a:t>AWS </a:t>
            </a:r>
            <a:r>
              <a:rPr spc="90" dirty="0"/>
              <a:t>Foundation</a:t>
            </a:r>
            <a:r>
              <a:rPr spc="20" dirty="0"/>
              <a:t> </a:t>
            </a:r>
            <a:r>
              <a:rPr spc="75" dirty="0"/>
              <a:t>Services</a:t>
            </a:r>
          </a:p>
          <a:p>
            <a:pPr marL="2635250">
              <a:lnSpc>
                <a:spcPct val="100000"/>
              </a:lnSpc>
              <a:spcBef>
                <a:spcPts val="40"/>
              </a:spcBef>
            </a:pPr>
            <a:endParaRPr sz="3950" dirty="0">
              <a:latin typeface="Times New Roman"/>
              <a:cs typeface="Times New Roman"/>
            </a:endParaRPr>
          </a:p>
          <a:p>
            <a:pPr marL="6301740">
              <a:lnSpc>
                <a:spcPct val="100000"/>
              </a:lnSpc>
            </a:pPr>
            <a:r>
              <a:rPr spc="85" dirty="0"/>
              <a:t>Managed</a:t>
            </a:r>
            <a:r>
              <a:rPr spc="70" dirty="0"/>
              <a:t> Services</a:t>
            </a:r>
          </a:p>
        </p:txBody>
      </p:sp>
      <p:sp>
        <p:nvSpPr>
          <p:cNvPr id="9" name="object 9"/>
          <p:cNvSpPr/>
          <p:nvPr/>
        </p:nvSpPr>
        <p:spPr>
          <a:xfrm>
            <a:off x="827449" y="4031872"/>
            <a:ext cx="2413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063669" y="3734632"/>
            <a:ext cx="2016760" cy="1240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135" dirty="0">
                <a:latin typeface="Calibri"/>
                <a:cs typeface="Calibri"/>
              </a:rPr>
              <a:t>Amazon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185" dirty="0">
                <a:latin typeface="Calibri"/>
                <a:cs typeface="Calibri"/>
              </a:rPr>
              <a:t>EC2  </a:t>
            </a:r>
            <a:r>
              <a:rPr sz="2800" spc="135" dirty="0">
                <a:latin typeface="Calibri"/>
                <a:cs typeface="Calibri"/>
              </a:rPr>
              <a:t>Amazon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195" dirty="0">
                <a:latin typeface="Calibri"/>
                <a:cs typeface="Calibri"/>
              </a:rPr>
              <a:t>EBS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7449" y="4641472"/>
            <a:ext cx="2413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377979" y="2210206"/>
            <a:ext cx="5777462" cy="1139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77979" y="2210206"/>
            <a:ext cx="5777865" cy="1140460"/>
          </a:xfrm>
          <a:custGeom>
            <a:avLst/>
            <a:gdLst/>
            <a:ahLst/>
            <a:cxnLst/>
            <a:rect l="l" t="t" r="r" b="b"/>
            <a:pathLst>
              <a:path w="5777865" h="1140460">
                <a:moveTo>
                  <a:pt x="5587457" y="0"/>
                </a:moveTo>
                <a:lnTo>
                  <a:pt x="190004" y="0"/>
                </a:lnTo>
                <a:lnTo>
                  <a:pt x="139493" y="6787"/>
                </a:lnTo>
                <a:lnTo>
                  <a:pt x="94105" y="25941"/>
                </a:lnTo>
                <a:lnTo>
                  <a:pt x="55650" y="55650"/>
                </a:lnTo>
                <a:lnTo>
                  <a:pt x="25941" y="94105"/>
                </a:lnTo>
                <a:lnTo>
                  <a:pt x="6787" y="139493"/>
                </a:lnTo>
                <a:lnTo>
                  <a:pt x="0" y="190004"/>
                </a:lnTo>
                <a:lnTo>
                  <a:pt x="0" y="949991"/>
                </a:lnTo>
                <a:lnTo>
                  <a:pt x="6787" y="1000502"/>
                </a:lnTo>
                <a:lnTo>
                  <a:pt x="25941" y="1045890"/>
                </a:lnTo>
                <a:lnTo>
                  <a:pt x="55650" y="1084345"/>
                </a:lnTo>
                <a:lnTo>
                  <a:pt x="94105" y="1114055"/>
                </a:lnTo>
                <a:lnTo>
                  <a:pt x="139493" y="1133209"/>
                </a:lnTo>
                <a:lnTo>
                  <a:pt x="190004" y="1139996"/>
                </a:lnTo>
                <a:lnTo>
                  <a:pt x="5587457" y="1139996"/>
                </a:lnTo>
                <a:lnTo>
                  <a:pt x="5637967" y="1133209"/>
                </a:lnTo>
                <a:lnTo>
                  <a:pt x="5683356" y="1114055"/>
                </a:lnTo>
                <a:lnTo>
                  <a:pt x="5721810" y="1084345"/>
                </a:lnTo>
                <a:lnTo>
                  <a:pt x="5751520" y="1045890"/>
                </a:lnTo>
                <a:lnTo>
                  <a:pt x="5770674" y="1000502"/>
                </a:lnTo>
                <a:lnTo>
                  <a:pt x="5777462" y="949991"/>
                </a:lnTo>
                <a:lnTo>
                  <a:pt x="5777462" y="190004"/>
                </a:lnTo>
                <a:lnTo>
                  <a:pt x="5770674" y="139493"/>
                </a:lnTo>
                <a:lnTo>
                  <a:pt x="5751520" y="94105"/>
                </a:lnTo>
                <a:lnTo>
                  <a:pt x="5721810" y="55650"/>
                </a:lnTo>
                <a:lnTo>
                  <a:pt x="5683356" y="25941"/>
                </a:lnTo>
                <a:lnTo>
                  <a:pt x="5637967" y="6787"/>
                </a:lnTo>
                <a:lnTo>
                  <a:pt x="5587457" y="0"/>
                </a:lnTo>
              </a:path>
            </a:pathLst>
          </a:custGeom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377979" y="2210206"/>
            <a:ext cx="5777865" cy="1140460"/>
          </a:xfrm>
          <a:custGeom>
            <a:avLst/>
            <a:gdLst/>
            <a:ahLst/>
            <a:cxnLst/>
            <a:rect l="l" t="t" r="r" b="b"/>
            <a:pathLst>
              <a:path w="5777865" h="1140460">
                <a:moveTo>
                  <a:pt x="0" y="190004"/>
                </a:moveTo>
                <a:lnTo>
                  <a:pt x="6787" y="139493"/>
                </a:lnTo>
                <a:lnTo>
                  <a:pt x="25941" y="94105"/>
                </a:lnTo>
                <a:lnTo>
                  <a:pt x="55650" y="55651"/>
                </a:lnTo>
                <a:lnTo>
                  <a:pt x="94105" y="25941"/>
                </a:lnTo>
                <a:lnTo>
                  <a:pt x="139493" y="6787"/>
                </a:lnTo>
                <a:lnTo>
                  <a:pt x="190004" y="0"/>
                </a:lnTo>
                <a:lnTo>
                  <a:pt x="5587458" y="0"/>
                </a:lnTo>
                <a:lnTo>
                  <a:pt x="5637968" y="6787"/>
                </a:lnTo>
                <a:lnTo>
                  <a:pt x="5683356" y="25941"/>
                </a:lnTo>
                <a:lnTo>
                  <a:pt x="5721811" y="55651"/>
                </a:lnTo>
                <a:lnTo>
                  <a:pt x="5751520" y="94105"/>
                </a:lnTo>
                <a:lnTo>
                  <a:pt x="5770674" y="139493"/>
                </a:lnTo>
                <a:lnTo>
                  <a:pt x="5777462" y="190004"/>
                </a:lnTo>
                <a:lnTo>
                  <a:pt x="5777462" y="949992"/>
                </a:lnTo>
                <a:lnTo>
                  <a:pt x="5770674" y="1000503"/>
                </a:lnTo>
                <a:lnTo>
                  <a:pt x="5751520" y="1045891"/>
                </a:lnTo>
                <a:lnTo>
                  <a:pt x="5721811" y="1084345"/>
                </a:lnTo>
                <a:lnTo>
                  <a:pt x="5683356" y="1114055"/>
                </a:lnTo>
                <a:lnTo>
                  <a:pt x="5637968" y="1133209"/>
                </a:lnTo>
                <a:lnTo>
                  <a:pt x="5587458" y="1139997"/>
                </a:lnTo>
                <a:lnTo>
                  <a:pt x="190004" y="1139997"/>
                </a:lnTo>
                <a:lnTo>
                  <a:pt x="139493" y="1133209"/>
                </a:lnTo>
                <a:lnTo>
                  <a:pt x="94105" y="1114055"/>
                </a:lnTo>
                <a:lnTo>
                  <a:pt x="55650" y="1084345"/>
                </a:lnTo>
                <a:lnTo>
                  <a:pt x="25941" y="1045891"/>
                </a:lnTo>
                <a:lnTo>
                  <a:pt x="6787" y="1000503"/>
                </a:lnTo>
                <a:lnTo>
                  <a:pt x="0" y="949992"/>
                </a:lnTo>
                <a:lnTo>
                  <a:pt x="0" y="190004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999484" y="3997582"/>
            <a:ext cx="2413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6999484" y="4607182"/>
            <a:ext cx="2413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6999484" y="5216782"/>
            <a:ext cx="241300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6999484" y="5826382"/>
            <a:ext cx="241300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6999484" y="6448682"/>
            <a:ext cx="2413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7235705" y="3698118"/>
            <a:ext cx="3295650" cy="3084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3600"/>
              </a:lnSpc>
            </a:pPr>
            <a:r>
              <a:rPr sz="2800" spc="135" dirty="0">
                <a:latin typeface="Calibri"/>
                <a:cs typeface="Calibri"/>
              </a:rPr>
              <a:t>Amazon DynamoDB  Amazon </a:t>
            </a:r>
            <a:r>
              <a:rPr sz="2800" spc="185" dirty="0">
                <a:latin typeface="Calibri"/>
                <a:cs typeface="Calibri"/>
              </a:rPr>
              <a:t>RDS  </a:t>
            </a:r>
            <a:r>
              <a:rPr sz="2800" spc="135" dirty="0">
                <a:latin typeface="Calibri"/>
                <a:cs typeface="Calibri"/>
              </a:rPr>
              <a:t>Amazon </a:t>
            </a:r>
            <a:r>
              <a:rPr sz="2800" spc="85" dirty="0">
                <a:latin typeface="Calibri"/>
                <a:cs typeface="Calibri"/>
              </a:rPr>
              <a:t>Redshift  </a:t>
            </a:r>
            <a:r>
              <a:rPr sz="2800" spc="135" dirty="0">
                <a:latin typeface="Calibri"/>
                <a:cs typeface="Calibri"/>
              </a:rPr>
              <a:t>Amazon </a:t>
            </a:r>
            <a:r>
              <a:rPr sz="2800" spc="65" dirty="0">
                <a:latin typeface="Calibri"/>
                <a:cs typeface="Calibri"/>
              </a:rPr>
              <a:t>EMR  </a:t>
            </a:r>
            <a:r>
              <a:rPr sz="2800" spc="135" dirty="0">
                <a:latin typeface="Calibri"/>
                <a:cs typeface="Calibri"/>
              </a:rPr>
              <a:t>Amazon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90" dirty="0">
                <a:latin typeface="Calibri"/>
                <a:cs typeface="Calibri"/>
              </a:rPr>
              <a:t>WorkSpaces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135880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14" dirty="0">
                <a:latin typeface="Calibri"/>
                <a:cs typeface="Calibri"/>
              </a:rPr>
              <a:t>Security </a:t>
            </a:r>
            <a:r>
              <a:rPr sz="4400" i="1" spc="-125" dirty="0">
                <a:latin typeface="Trebuchet MS"/>
                <a:cs typeface="Trebuchet MS"/>
              </a:rPr>
              <a:t>of </a:t>
            </a:r>
            <a:r>
              <a:rPr sz="4400" spc="125" dirty="0">
                <a:latin typeface="Calibri"/>
                <a:cs typeface="Calibri"/>
              </a:rPr>
              <a:t>the</a:t>
            </a:r>
            <a:r>
              <a:rPr sz="4400" spc="100" dirty="0">
                <a:latin typeface="Calibri"/>
                <a:cs typeface="Calibri"/>
              </a:rPr>
              <a:t> </a:t>
            </a:r>
            <a:r>
              <a:rPr sz="4400" spc="170" dirty="0">
                <a:latin typeface="Calibri"/>
                <a:cs typeface="Calibri"/>
              </a:rPr>
              <a:t>Cloud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47950">
              <a:lnSpc>
                <a:spcPct val="100000"/>
              </a:lnSpc>
            </a:pPr>
            <a:r>
              <a:rPr spc="145" dirty="0"/>
              <a:t>AWS </a:t>
            </a:r>
            <a:r>
              <a:rPr spc="90" dirty="0"/>
              <a:t>Foundation</a:t>
            </a:r>
            <a:r>
              <a:rPr spc="20" dirty="0"/>
              <a:t> </a:t>
            </a:r>
            <a:r>
              <a:rPr spc="75" dirty="0"/>
              <a:t>Services</a:t>
            </a:r>
          </a:p>
          <a:p>
            <a:pPr marL="2635250">
              <a:lnSpc>
                <a:spcPct val="100000"/>
              </a:lnSpc>
              <a:spcBef>
                <a:spcPts val="40"/>
              </a:spcBef>
            </a:pPr>
            <a:endParaRPr sz="3950" dirty="0">
              <a:latin typeface="Times New Roman"/>
              <a:cs typeface="Times New Roman"/>
            </a:endParaRPr>
          </a:p>
          <a:p>
            <a:pPr marL="6301740">
              <a:lnSpc>
                <a:spcPct val="100000"/>
              </a:lnSpc>
            </a:pPr>
            <a:r>
              <a:rPr spc="85" dirty="0"/>
              <a:t>Managed</a:t>
            </a:r>
            <a:r>
              <a:rPr spc="70" dirty="0"/>
              <a:t> Services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407896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3963416"/>
            <a:ext cx="2816860" cy="156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50" dirty="0">
                <a:latin typeface="Calibri"/>
                <a:cs typeface="Calibri"/>
              </a:rPr>
              <a:t>Inherited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85" dirty="0">
                <a:latin typeface="Calibri"/>
                <a:cs typeface="Calibri"/>
              </a:rPr>
              <a:t>Controls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25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70" dirty="0">
                <a:latin typeface="Calibri"/>
                <a:cs typeface="Calibri"/>
              </a:rPr>
              <a:t>Physical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185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70" dirty="0">
                <a:latin typeface="Calibri"/>
                <a:cs typeface="Calibri"/>
              </a:rPr>
              <a:t>Environmental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12000" y="4078131"/>
            <a:ext cx="2413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048220" y="3963416"/>
            <a:ext cx="4142740" cy="2125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05" dirty="0">
                <a:latin typeface="Calibri"/>
                <a:cs typeface="Calibri"/>
              </a:rPr>
              <a:t>Shared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85" dirty="0">
                <a:latin typeface="Calibri"/>
                <a:cs typeface="Calibri"/>
              </a:rPr>
              <a:t>Controls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95" dirty="0">
                <a:latin typeface="Calibri"/>
                <a:cs typeface="Calibri"/>
              </a:rPr>
              <a:t>Patch</a:t>
            </a:r>
            <a:r>
              <a:rPr sz="2400" spc="-145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Management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5" dirty="0">
                <a:latin typeface="Calibri"/>
                <a:cs typeface="Calibri"/>
              </a:rPr>
              <a:t>Configuration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Management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Calibri"/>
                <a:cs typeface="Calibri"/>
              </a:rPr>
              <a:t>Awareness </a:t>
            </a:r>
            <a:r>
              <a:rPr sz="2400" spc="90" dirty="0">
                <a:latin typeface="Calibri"/>
                <a:cs typeface="Calibri"/>
              </a:rPr>
              <a:t>and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Training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199" y="1178168"/>
            <a:ext cx="12176125" cy="2564130"/>
          </a:xfrm>
          <a:custGeom>
            <a:avLst/>
            <a:gdLst/>
            <a:ahLst/>
            <a:cxnLst/>
            <a:rect l="l" t="t" r="r" b="b"/>
            <a:pathLst>
              <a:path w="12176125" h="2564129">
                <a:moveTo>
                  <a:pt x="11748514" y="0"/>
                </a:moveTo>
                <a:lnTo>
                  <a:pt x="427284" y="0"/>
                </a:lnTo>
                <a:lnTo>
                  <a:pt x="380727" y="2507"/>
                </a:lnTo>
                <a:lnTo>
                  <a:pt x="335622" y="9855"/>
                </a:lnTo>
                <a:lnTo>
                  <a:pt x="292229" y="21783"/>
                </a:lnTo>
                <a:lnTo>
                  <a:pt x="250810" y="38030"/>
                </a:lnTo>
                <a:lnTo>
                  <a:pt x="211625" y="58337"/>
                </a:lnTo>
                <a:lnTo>
                  <a:pt x="174935" y="82441"/>
                </a:lnTo>
                <a:lnTo>
                  <a:pt x="141001" y="110083"/>
                </a:lnTo>
                <a:lnTo>
                  <a:pt x="110082" y="141001"/>
                </a:lnTo>
                <a:lnTo>
                  <a:pt x="82441" y="174936"/>
                </a:lnTo>
                <a:lnTo>
                  <a:pt x="58336" y="211626"/>
                </a:lnTo>
                <a:lnTo>
                  <a:pt x="38030" y="250811"/>
                </a:lnTo>
                <a:lnTo>
                  <a:pt x="21783" y="292230"/>
                </a:lnTo>
                <a:lnTo>
                  <a:pt x="9855" y="335623"/>
                </a:lnTo>
                <a:lnTo>
                  <a:pt x="2507" y="380728"/>
                </a:lnTo>
                <a:lnTo>
                  <a:pt x="0" y="427286"/>
                </a:lnTo>
                <a:lnTo>
                  <a:pt x="0" y="2136366"/>
                </a:lnTo>
                <a:lnTo>
                  <a:pt x="2507" y="2182923"/>
                </a:lnTo>
                <a:lnTo>
                  <a:pt x="9855" y="2228029"/>
                </a:lnTo>
                <a:lnTo>
                  <a:pt x="21783" y="2271421"/>
                </a:lnTo>
                <a:lnTo>
                  <a:pt x="38030" y="2312840"/>
                </a:lnTo>
                <a:lnTo>
                  <a:pt x="58336" y="2352025"/>
                </a:lnTo>
                <a:lnTo>
                  <a:pt x="82441" y="2388715"/>
                </a:lnTo>
                <a:lnTo>
                  <a:pt x="110082" y="2422650"/>
                </a:lnTo>
                <a:lnTo>
                  <a:pt x="141001" y="2453569"/>
                </a:lnTo>
                <a:lnTo>
                  <a:pt x="174935" y="2481210"/>
                </a:lnTo>
                <a:lnTo>
                  <a:pt x="211625" y="2505315"/>
                </a:lnTo>
                <a:lnTo>
                  <a:pt x="250810" y="2525621"/>
                </a:lnTo>
                <a:lnTo>
                  <a:pt x="292229" y="2541869"/>
                </a:lnTo>
                <a:lnTo>
                  <a:pt x="335622" y="2553797"/>
                </a:lnTo>
                <a:lnTo>
                  <a:pt x="380727" y="2561145"/>
                </a:lnTo>
                <a:lnTo>
                  <a:pt x="427284" y="2563652"/>
                </a:lnTo>
                <a:lnTo>
                  <a:pt x="11748514" y="2563652"/>
                </a:lnTo>
                <a:lnTo>
                  <a:pt x="11795072" y="2561145"/>
                </a:lnTo>
                <a:lnTo>
                  <a:pt x="11840177" y="2553797"/>
                </a:lnTo>
                <a:lnTo>
                  <a:pt x="11883569" y="2541869"/>
                </a:lnTo>
                <a:lnTo>
                  <a:pt x="11924988" y="2525621"/>
                </a:lnTo>
                <a:lnTo>
                  <a:pt x="11964173" y="2505315"/>
                </a:lnTo>
                <a:lnTo>
                  <a:pt x="12000863" y="2481210"/>
                </a:lnTo>
                <a:lnTo>
                  <a:pt x="12034798" y="2453569"/>
                </a:lnTo>
                <a:lnTo>
                  <a:pt x="12065716" y="2422650"/>
                </a:lnTo>
                <a:lnTo>
                  <a:pt x="12093358" y="2388715"/>
                </a:lnTo>
                <a:lnTo>
                  <a:pt x="12117462" y="2352025"/>
                </a:lnTo>
                <a:lnTo>
                  <a:pt x="12137769" y="2312840"/>
                </a:lnTo>
                <a:lnTo>
                  <a:pt x="12154016" y="2271421"/>
                </a:lnTo>
                <a:lnTo>
                  <a:pt x="12165944" y="2228029"/>
                </a:lnTo>
                <a:lnTo>
                  <a:pt x="12173292" y="2182923"/>
                </a:lnTo>
                <a:lnTo>
                  <a:pt x="12175800" y="2136366"/>
                </a:lnTo>
                <a:lnTo>
                  <a:pt x="12175800" y="427286"/>
                </a:lnTo>
                <a:lnTo>
                  <a:pt x="12173292" y="380728"/>
                </a:lnTo>
                <a:lnTo>
                  <a:pt x="12165944" y="335623"/>
                </a:lnTo>
                <a:lnTo>
                  <a:pt x="12154016" y="292230"/>
                </a:lnTo>
                <a:lnTo>
                  <a:pt x="12137769" y="250811"/>
                </a:lnTo>
                <a:lnTo>
                  <a:pt x="12117462" y="211626"/>
                </a:lnTo>
                <a:lnTo>
                  <a:pt x="12093358" y="174936"/>
                </a:lnTo>
                <a:lnTo>
                  <a:pt x="12065716" y="141001"/>
                </a:lnTo>
                <a:lnTo>
                  <a:pt x="12034798" y="110083"/>
                </a:lnTo>
                <a:lnTo>
                  <a:pt x="12000863" y="82441"/>
                </a:lnTo>
                <a:lnTo>
                  <a:pt x="11964173" y="58337"/>
                </a:lnTo>
                <a:lnTo>
                  <a:pt x="11924988" y="38030"/>
                </a:lnTo>
                <a:lnTo>
                  <a:pt x="11883569" y="21783"/>
                </a:lnTo>
                <a:lnTo>
                  <a:pt x="11840177" y="9855"/>
                </a:lnTo>
                <a:lnTo>
                  <a:pt x="11795072" y="2507"/>
                </a:lnTo>
                <a:lnTo>
                  <a:pt x="11748514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6199" y="1178168"/>
            <a:ext cx="12176125" cy="2564130"/>
          </a:xfrm>
          <a:custGeom>
            <a:avLst/>
            <a:gdLst/>
            <a:ahLst/>
            <a:cxnLst/>
            <a:rect l="l" t="t" r="r" b="b"/>
            <a:pathLst>
              <a:path w="12176125" h="2564129">
                <a:moveTo>
                  <a:pt x="0" y="427286"/>
                </a:moveTo>
                <a:lnTo>
                  <a:pt x="2507" y="380728"/>
                </a:lnTo>
                <a:lnTo>
                  <a:pt x="9855" y="335623"/>
                </a:lnTo>
                <a:lnTo>
                  <a:pt x="21783" y="292230"/>
                </a:lnTo>
                <a:lnTo>
                  <a:pt x="38030" y="250811"/>
                </a:lnTo>
                <a:lnTo>
                  <a:pt x="58336" y="211626"/>
                </a:lnTo>
                <a:lnTo>
                  <a:pt x="82441" y="174936"/>
                </a:lnTo>
                <a:lnTo>
                  <a:pt x="110082" y="141001"/>
                </a:lnTo>
                <a:lnTo>
                  <a:pt x="141001" y="110083"/>
                </a:lnTo>
                <a:lnTo>
                  <a:pt x="174935" y="82441"/>
                </a:lnTo>
                <a:lnTo>
                  <a:pt x="211625" y="58337"/>
                </a:lnTo>
                <a:lnTo>
                  <a:pt x="250810" y="38030"/>
                </a:lnTo>
                <a:lnTo>
                  <a:pt x="292229" y="21783"/>
                </a:lnTo>
                <a:lnTo>
                  <a:pt x="335622" y="9855"/>
                </a:lnTo>
                <a:lnTo>
                  <a:pt x="380727" y="2507"/>
                </a:lnTo>
                <a:lnTo>
                  <a:pt x="427284" y="0"/>
                </a:lnTo>
                <a:lnTo>
                  <a:pt x="11748515" y="0"/>
                </a:lnTo>
                <a:lnTo>
                  <a:pt x="11795072" y="2507"/>
                </a:lnTo>
                <a:lnTo>
                  <a:pt x="11840177" y="9855"/>
                </a:lnTo>
                <a:lnTo>
                  <a:pt x="11883570" y="21783"/>
                </a:lnTo>
                <a:lnTo>
                  <a:pt x="11924989" y="38030"/>
                </a:lnTo>
                <a:lnTo>
                  <a:pt x="11964174" y="58337"/>
                </a:lnTo>
                <a:lnTo>
                  <a:pt x="12000864" y="82441"/>
                </a:lnTo>
                <a:lnTo>
                  <a:pt x="12034798" y="110083"/>
                </a:lnTo>
                <a:lnTo>
                  <a:pt x="12065717" y="141001"/>
                </a:lnTo>
                <a:lnTo>
                  <a:pt x="12093358" y="174936"/>
                </a:lnTo>
                <a:lnTo>
                  <a:pt x="12117463" y="211626"/>
                </a:lnTo>
                <a:lnTo>
                  <a:pt x="12137769" y="250811"/>
                </a:lnTo>
                <a:lnTo>
                  <a:pt x="12154016" y="292230"/>
                </a:lnTo>
                <a:lnTo>
                  <a:pt x="12165944" y="335623"/>
                </a:lnTo>
                <a:lnTo>
                  <a:pt x="12173292" y="380728"/>
                </a:lnTo>
                <a:lnTo>
                  <a:pt x="12175800" y="427286"/>
                </a:lnTo>
                <a:lnTo>
                  <a:pt x="12175800" y="2136366"/>
                </a:lnTo>
                <a:lnTo>
                  <a:pt x="12173292" y="2182923"/>
                </a:lnTo>
                <a:lnTo>
                  <a:pt x="12165944" y="2228028"/>
                </a:lnTo>
                <a:lnTo>
                  <a:pt x="12154016" y="2271421"/>
                </a:lnTo>
                <a:lnTo>
                  <a:pt x="12137769" y="2312840"/>
                </a:lnTo>
                <a:lnTo>
                  <a:pt x="12117463" y="2352025"/>
                </a:lnTo>
                <a:lnTo>
                  <a:pt x="12093358" y="2388715"/>
                </a:lnTo>
                <a:lnTo>
                  <a:pt x="12065717" y="2422650"/>
                </a:lnTo>
                <a:lnTo>
                  <a:pt x="12034798" y="2453568"/>
                </a:lnTo>
                <a:lnTo>
                  <a:pt x="12000864" y="2481210"/>
                </a:lnTo>
                <a:lnTo>
                  <a:pt x="11964174" y="2505314"/>
                </a:lnTo>
                <a:lnTo>
                  <a:pt x="11924989" y="2525621"/>
                </a:lnTo>
                <a:lnTo>
                  <a:pt x="11883570" y="2541868"/>
                </a:lnTo>
                <a:lnTo>
                  <a:pt x="11840177" y="2553796"/>
                </a:lnTo>
                <a:lnTo>
                  <a:pt x="11795072" y="2561144"/>
                </a:lnTo>
                <a:lnTo>
                  <a:pt x="11748515" y="2563652"/>
                </a:lnTo>
                <a:lnTo>
                  <a:pt x="427284" y="2563652"/>
                </a:lnTo>
                <a:lnTo>
                  <a:pt x="380727" y="2561144"/>
                </a:lnTo>
                <a:lnTo>
                  <a:pt x="335622" y="2553796"/>
                </a:lnTo>
                <a:lnTo>
                  <a:pt x="292229" y="2541868"/>
                </a:lnTo>
                <a:lnTo>
                  <a:pt x="250810" y="2525621"/>
                </a:lnTo>
                <a:lnTo>
                  <a:pt x="211625" y="2505314"/>
                </a:lnTo>
                <a:lnTo>
                  <a:pt x="174935" y="2481210"/>
                </a:lnTo>
                <a:lnTo>
                  <a:pt x="141001" y="2453568"/>
                </a:lnTo>
                <a:lnTo>
                  <a:pt x="110082" y="2422650"/>
                </a:lnTo>
                <a:lnTo>
                  <a:pt x="82441" y="2388715"/>
                </a:lnTo>
                <a:lnTo>
                  <a:pt x="58336" y="2352025"/>
                </a:lnTo>
                <a:lnTo>
                  <a:pt x="38030" y="2312840"/>
                </a:lnTo>
                <a:lnTo>
                  <a:pt x="21783" y="2271421"/>
                </a:lnTo>
                <a:lnTo>
                  <a:pt x="9855" y="2228028"/>
                </a:lnTo>
                <a:lnTo>
                  <a:pt x="2507" y="2182923"/>
                </a:lnTo>
                <a:lnTo>
                  <a:pt x="0" y="2136366"/>
                </a:lnTo>
                <a:lnTo>
                  <a:pt x="0" y="427286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382838" y="2192138"/>
            <a:ext cx="5431790" cy="1158240"/>
          </a:xfrm>
          <a:custGeom>
            <a:avLst/>
            <a:gdLst/>
            <a:ahLst/>
            <a:cxnLst/>
            <a:rect l="l" t="t" r="r" b="b"/>
            <a:pathLst>
              <a:path w="5431790" h="1158239">
                <a:moveTo>
                  <a:pt x="5238407" y="0"/>
                </a:moveTo>
                <a:lnTo>
                  <a:pt x="193015" y="0"/>
                </a:lnTo>
                <a:lnTo>
                  <a:pt x="148759" y="5097"/>
                </a:lnTo>
                <a:lnTo>
                  <a:pt x="108132" y="19618"/>
                </a:lnTo>
                <a:lnTo>
                  <a:pt x="72294" y="42403"/>
                </a:lnTo>
                <a:lnTo>
                  <a:pt x="42403" y="72294"/>
                </a:lnTo>
                <a:lnTo>
                  <a:pt x="19618" y="108132"/>
                </a:lnTo>
                <a:lnTo>
                  <a:pt x="5097" y="148759"/>
                </a:lnTo>
                <a:lnTo>
                  <a:pt x="0" y="193017"/>
                </a:lnTo>
                <a:lnTo>
                  <a:pt x="0" y="965047"/>
                </a:lnTo>
                <a:lnTo>
                  <a:pt x="5097" y="1009304"/>
                </a:lnTo>
                <a:lnTo>
                  <a:pt x="19618" y="1049932"/>
                </a:lnTo>
                <a:lnTo>
                  <a:pt x="42403" y="1085770"/>
                </a:lnTo>
                <a:lnTo>
                  <a:pt x="72294" y="1115661"/>
                </a:lnTo>
                <a:lnTo>
                  <a:pt x="108132" y="1138446"/>
                </a:lnTo>
                <a:lnTo>
                  <a:pt x="148759" y="1152967"/>
                </a:lnTo>
                <a:lnTo>
                  <a:pt x="193015" y="1158064"/>
                </a:lnTo>
                <a:lnTo>
                  <a:pt x="5238407" y="1158064"/>
                </a:lnTo>
                <a:lnTo>
                  <a:pt x="5282664" y="1152967"/>
                </a:lnTo>
                <a:lnTo>
                  <a:pt x="5323290" y="1138446"/>
                </a:lnTo>
                <a:lnTo>
                  <a:pt x="5359129" y="1115661"/>
                </a:lnTo>
                <a:lnTo>
                  <a:pt x="5389020" y="1085770"/>
                </a:lnTo>
                <a:lnTo>
                  <a:pt x="5411805" y="1049932"/>
                </a:lnTo>
                <a:lnTo>
                  <a:pt x="5426326" y="1009304"/>
                </a:lnTo>
                <a:lnTo>
                  <a:pt x="5431424" y="965047"/>
                </a:lnTo>
                <a:lnTo>
                  <a:pt x="5431424" y="193017"/>
                </a:lnTo>
                <a:lnTo>
                  <a:pt x="5426326" y="148759"/>
                </a:lnTo>
                <a:lnTo>
                  <a:pt x="5411805" y="108132"/>
                </a:lnTo>
                <a:lnTo>
                  <a:pt x="5389020" y="72294"/>
                </a:lnTo>
                <a:lnTo>
                  <a:pt x="5359129" y="42403"/>
                </a:lnTo>
                <a:lnTo>
                  <a:pt x="5323290" y="19618"/>
                </a:lnTo>
                <a:lnTo>
                  <a:pt x="5282664" y="5097"/>
                </a:lnTo>
                <a:lnTo>
                  <a:pt x="5238407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382838" y="2192138"/>
            <a:ext cx="5431790" cy="1158240"/>
          </a:xfrm>
          <a:custGeom>
            <a:avLst/>
            <a:gdLst/>
            <a:ahLst/>
            <a:cxnLst/>
            <a:rect l="l" t="t" r="r" b="b"/>
            <a:pathLst>
              <a:path w="5431790" h="1158239">
                <a:moveTo>
                  <a:pt x="0" y="193016"/>
                </a:moveTo>
                <a:lnTo>
                  <a:pt x="5097" y="148759"/>
                </a:lnTo>
                <a:lnTo>
                  <a:pt x="19618" y="108132"/>
                </a:lnTo>
                <a:lnTo>
                  <a:pt x="42403" y="72294"/>
                </a:lnTo>
                <a:lnTo>
                  <a:pt x="72294" y="42403"/>
                </a:lnTo>
                <a:lnTo>
                  <a:pt x="108132" y="19618"/>
                </a:lnTo>
                <a:lnTo>
                  <a:pt x="148759" y="5097"/>
                </a:lnTo>
                <a:lnTo>
                  <a:pt x="193016" y="0"/>
                </a:lnTo>
                <a:lnTo>
                  <a:pt x="5238408" y="0"/>
                </a:lnTo>
                <a:lnTo>
                  <a:pt x="5282664" y="5097"/>
                </a:lnTo>
                <a:lnTo>
                  <a:pt x="5323291" y="19618"/>
                </a:lnTo>
                <a:lnTo>
                  <a:pt x="5359129" y="42403"/>
                </a:lnTo>
                <a:lnTo>
                  <a:pt x="5389020" y="72294"/>
                </a:lnTo>
                <a:lnTo>
                  <a:pt x="5411805" y="108132"/>
                </a:lnTo>
                <a:lnTo>
                  <a:pt x="5426326" y="148759"/>
                </a:lnTo>
                <a:lnTo>
                  <a:pt x="5431424" y="193016"/>
                </a:lnTo>
                <a:lnTo>
                  <a:pt x="5431424" y="965048"/>
                </a:lnTo>
                <a:lnTo>
                  <a:pt x="5426326" y="1009305"/>
                </a:lnTo>
                <a:lnTo>
                  <a:pt x="5411805" y="1049931"/>
                </a:lnTo>
                <a:lnTo>
                  <a:pt x="5389020" y="1085770"/>
                </a:lnTo>
                <a:lnTo>
                  <a:pt x="5359129" y="1115661"/>
                </a:lnTo>
                <a:lnTo>
                  <a:pt x="5323291" y="1138446"/>
                </a:lnTo>
                <a:lnTo>
                  <a:pt x="5282664" y="1152967"/>
                </a:lnTo>
                <a:lnTo>
                  <a:pt x="5238408" y="1158065"/>
                </a:lnTo>
                <a:lnTo>
                  <a:pt x="193016" y="1158065"/>
                </a:lnTo>
                <a:lnTo>
                  <a:pt x="148759" y="1152967"/>
                </a:lnTo>
                <a:lnTo>
                  <a:pt x="108132" y="1138446"/>
                </a:lnTo>
                <a:lnTo>
                  <a:pt x="72294" y="1115661"/>
                </a:lnTo>
                <a:lnTo>
                  <a:pt x="42403" y="1085770"/>
                </a:lnTo>
                <a:lnTo>
                  <a:pt x="19618" y="1049931"/>
                </a:lnTo>
                <a:lnTo>
                  <a:pt x="5097" y="1009305"/>
                </a:lnTo>
                <a:lnTo>
                  <a:pt x="0" y="965048"/>
                </a:lnTo>
                <a:lnTo>
                  <a:pt x="0" y="193016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377979" y="2210206"/>
            <a:ext cx="5777462" cy="1139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77979" y="2210206"/>
            <a:ext cx="5777865" cy="1140460"/>
          </a:xfrm>
          <a:custGeom>
            <a:avLst/>
            <a:gdLst/>
            <a:ahLst/>
            <a:cxnLst/>
            <a:rect l="l" t="t" r="r" b="b"/>
            <a:pathLst>
              <a:path w="5777865" h="1140460">
                <a:moveTo>
                  <a:pt x="5587457" y="0"/>
                </a:moveTo>
                <a:lnTo>
                  <a:pt x="190004" y="0"/>
                </a:lnTo>
                <a:lnTo>
                  <a:pt x="139493" y="6787"/>
                </a:lnTo>
                <a:lnTo>
                  <a:pt x="94105" y="25941"/>
                </a:lnTo>
                <a:lnTo>
                  <a:pt x="55650" y="55650"/>
                </a:lnTo>
                <a:lnTo>
                  <a:pt x="25941" y="94105"/>
                </a:lnTo>
                <a:lnTo>
                  <a:pt x="6787" y="139493"/>
                </a:lnTo>
                <a:lnTo>
                  <a:pt x="0" y="190004"/>
                </a:lnTo>
                <a:lnTo>
                  <a:pt x="0" y="949991"/>
                </a:lnTo>
                <a:lnTo>
                  <a:pt x="6787" y="1000502"/>
                </a:lnTo>
                <a:lnTo>
                  <a:pt x="25941" y="1045890"/>
                </a:lnTo>
                <a:lnTo>
                  <a:pt x="55650" y="1084345"/>
                </a:lnTo>
                <a:lnTo>
                  <a:pt x="94105" y="1114055"/>
                </a:lnTo>
                <a:lnTo>
                  <a:pt x="139493" y="1133209"/>
                </a:lnTo>
                <a:lnTo>
                  <a:pt x="190004" y="1139996"/>
                </a:lnTo>
                <a:lnTo>
                  <a:pt x="5587457" y="1139996"/>
                </a:lnTo>
                <a:lnTo>
                  <a:pt x="5637967" y="1133209"/>
                </a:lnTo>
                <a:lnTo>
                  <a:pt x="5683356" y="1114055"/>
                </a:lnTo>
                <a:lnTo>
                  <a:pt x="5721810" y="1084345"/>
                </a:lnTo>
                <a:lnTo>
                  <a:pt x="5751520" y="1045890"/>
                </a:lnTo>
                <a:lnTo>
                  <a:pt x="5770674" y="1000502"/>
                </a:lnTo>
                <a:lnTo>
                  <a:pt x="5777462" y="949991"/>
                </a:lnTo>
                <a:lnTo>
                  <a:pt x="5777462" y="190004"/>
                </a:lnTo>
                <a:lnTo>
                  <a:pt x="5770674" y="139493"/>
                </a:lnTo>
                <a:lnTo>
                  <a:pt x="5751520" y="94105"/>
                </a:lnTo>
                <a:lnTo>
                  <a:pt x="5721810" y="55650"/>
                </a:lnTo>
                <a:lnTo>
                  <a:pt x="5683356" y="25941"/>
                </a:lnTo>
                <a:lnTo>
                  <a:pt x="5637967" y="6787"/>
                </a:lnTo>
                <a:lnTo>
                  <a:pt x="5587457" y="0"/>
                </a:lnTo>
              </a:path>
            </a:pathLst>
          </a:custGeom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377979" y="2210206"/>
            <a:ext cx="5777865" cy="1140460"/>
          </a:xfrm>
          <a:custGeom>
            <a:avLst/>
            <a:gdLst/>
            <a:ahLst/>
            <a:cxnLst/>
            <a:rect l="l" t="t" r="r" b="b"/>
            <a:pathLst>
              <a:path w="5777865" h="1140460">
                <a:moveTo>
                  <a:pt x="0" y="190004"/>
                </a:moveTo>
                <a:lnTo>
                  <a:pt x="6787" y="139493"/>
                </a:lnTo>
                <a:lnTo>
                  <a:pt x="25941" y="94105"/>
                </a:lnTo>
                <a:lnTo>
                  <a:pt x="55650" y="55651"/>
                </a:lnTo>
                <a:lnTo>
                  <a:pt x="94105" y="25941"/>
                </a:lnTo>
                <a:lnTo>
                  <a:pt x="139493" y="6787"/>
                </a:lnTo>
                <a:lnTo>
                  <a:pt x="190004" y="0"/>
                </a:lnTo>
                <a:lnTo>
                  <a:pt x="5587458" y="0"/>
                </a:lnTo>
                <a:lnTo>
                  <a:pt x="5637968" y="6787"/>
                </a:lnTo>
                <a:lnTo>
                  <a:pt x="5683356" y="25941"/>
                </a:lnTo>
                <a:lnTo>
                  <a:pt x="5721811" y="55651"/>
                </a:lnTo>
                <a:lnTo>
                  <a:pt x="5751520" y="94105"/>
                </a:lnTo>
                <a:lnTo>
                  <a:pt x="5770674" y="139493"/>
                </a:lnTo>
                <a:lnTo>
                  <a:pt x="5777462" y="190004"/>
                </a:lnTo>
                <a:lnTo>
                  <a:pt x="5777462" y="949992"/>
                </a:lnTo>
                <a:lnTo>
                  <a:pt x="5770674" y="1000503"/>
                </a:lnTo>
                <a:lnTo>
                  <a:pt x="5751520" y="1045891"/>
                </a:lnTo>
                <a:lnTo>
                  <a:pt x="5721811" y="1084345"/>
                </a:lnTo>
                <a:lnTo>
                  <a:pt x="5683356" y="1114055"/>
                </a:lnTo>
                <a:lnTo>
                  <a:pt x="5637968" y="1133209"/>
                </a:lnTo>
                <a:lnTo>
                  <a:pt x="5587458" y="1139997"/>
                </a:lnTo>
                <a:lnTo>
                  <a:pt x="190004" y="1139997"/>
                </a:lnTo>
                <a:lnTo>
                  <a:pt x="139493" y="1133209"/>
                </a:lnTo>
                <a:lnTo>
                  <a:pt x="94105" y="1114055"/>
                </a:lnTo>
                <a:lnTo>
                  <a:pt x="55650" y="1084345"/>
                </a:lnTo>
                <a:lnTo>
                  <a:pt x="25941" y="1045891"/>
                </a:lnTo>
                <a:lnTo>
                  <a:pt x="6787" y="1000503"/>
                </a:lnTo>
                <a:lnTo>
                  <a:pt x="0" y="949992"/>
                </a:lnTo>
                <a:lnTo>
                  <a:pt x="0" y="190004"/>
                </a:lnTo>
                <a:close/>
              </a:path>
            </a:pathLst>
          </a:custGeom>
          <a:ln w="12700">
            <a:solidFill>
              <a:srgbClr val="ED7D3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8083416" y="4078964"/>
            <a:ext cx="2413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8319636" y="3963416"/>
            <a:ext cx="3649345" cy="1899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95" dirty="0">
                <a:latin typeface="Calibri"/>
                <a:cs typeface="Calibri"/>
              </a:rPr>
              <a:t>Customer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85" dirty="0">
                <a:latin typeface="Calibri"/>
                <a:cs typeface="Calibri"/>
              </a:rPr>
              <a:t>Specific</a:t>
            </a:r>
            <a:endParaRPr sz="2800" dirty="0">
              <a:latin typeface="Calibri"/>
              <a:cs typeface="Calibri"/>
            </a:endParaRPr>
          </a:p>
          <a:p>
            <a:pPr marL="448945" marR="5080" indent="-228600">
              <a:lnSpc>
                <a:spcPts val="2590"/>
              </a:lnSpc>
              <a:spcBef>
                <a:spcPts val="188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155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75" dirty="0">
                <a:latin typeface="Calibri"/>
                <a:cs typeface="Calibri"/>
              </a:rPr>
              <a:t>Service/Communication  </a:t>
            </a:r>
            <a:r>
              <a:rPr sz="2400" spc="65" dirty="0">
                <a:latin typeface="Calibri"/>
                <a:cs typeface="Calibri"/>
              </a:rPr>
              <a:t>Protection</a:t>
            </a:r>
            <a:endParaRPr sz="2400" dirty="0">
              <a:latin typeface="Calibri"/>
              <a:cs typeface="Calibri"/>
            </a:endParaRPr>
          </a:p>
          <a:p>
            <a:pPr marL="220345">
              <a:lnSpc>
                <a:spcPct val="100000"/>
              </a:lnSpc>
              <a:spcBef>
                <a:spcPts val="149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14" dirty="0">
                <a:latin typeface="Calibri"/>
                <a:cs typeface="Calibri"/>
              </a:rPr>
              <a:t>Zone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Security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080635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14" dirty="0">
                <a:latin typeface="Calibri"/>
                <a:cs typeface="Calibri"/>
              </a:rPr>
              <a:t>Security </a:t>
            </a:r>
            <a:r>
              <a:rPr sz="4400" i="1" spc="-60" dirty="0">
                <a:latin typeface="Century Gothic"/>
                <a:cs typeface="Century Gothic"/>
              </a:rPr>
              <a:t>in </a:t>
            </a:r>
            <a:r>
              <a:rPr sz="4400" spc="125" dirty="0">
                <a:latin typeface="Calibri"/>
                <a:cs typeface="Calibri"/>
              </a:rPr>
              <a:t>the</a:t>
            </a:r>
            <a:r>
              <a:rPr sz="4400" spc="140" dirty="0">
                <a:latin typeface="Calibri"/>
                <a:cs typeface="Calibri"/>
              </a:rPr>
              <a:t> </a:t>
            </a:r>
            <a:r>
              <a:rPr sz="4400" spc="170" dirty="0">
                <a:latin typeface="Calibri"/>
                <a:cs typeface="Calibri"/>
              </a:rPr>
              <a:t>Cloud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4980258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5551758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4720965"/>
            <a:ext cx="3123565" cy="1736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3900"/>
              </a:lnSpc>
            </a:pPr>
            <a:r>
              <a:rPr sz="2800" spc="75" dirty="0">
                <a:latin typeface="Calibri"/>
                <a:cs typeface="Calibri"/>
              </a:rPr>
              <a:t>What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60" dirty="0">
                <a:latin typeface="Calibri"/>
                <a:cs typeface="Calibri"/>
              </a:rPr>
              <a:t>store  </a:t>
            </a:r>
            <a:r>
              <a:rPr sz="2800" spc="65" dirty="0">
                <a:latin typeface="Calibri"/>
                <a:cs typeface="Calibri"/>
              </a:rPr>
              <a:t>Which </a:t>
            </a:r>
            <a:r>
              <a:rPr sz="2800" spc="145" dirty="0">
                <a:latin typeface="Calibri"/>
                <a:cs typeface="Calibri"/>
              </a:rPr>
              <a:t>AWS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services  </a:t>
            </a:r>
            <a:r>
              <a:rPr sz="2800" spc="40" dirty="0">
                <a:latin typeface="Calibri"/>
                <a:cs typeface="Calibri"/>
              </a:rPr>
              <a:t>In </a:t>
            </a:r>
            <a:r>
              <a:rPr sz="2800" spc="85" dirty="0">
                <a:latin typeface="Calibri"/>
                <a:cs typeface="Calibri"/>
              </a:rPr>
              <a:t>what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location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6123258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0" y="1213103"/>
            <a:ext cx="12176760" cy="3529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6381705" y="5018358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6597605" y="4956047"/>
            <a:ext cx="4345940" cy="1388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320">
              <a:lnSpc>
                <a:spcPts val="3000"/>
              </a:lnSpc>
            </a:pPr>
            <a:r>
              <a:rPr sz="2800" spc="40" dirty="0">
                <a:latin typeface="Calibri"/>
                <a:cs typeface="Calibri"/>
              </a:rPr>
              <a:t>In </a:t>
            </a:r>
            <a:r>
              <a:rPr sz="2800" spc="85" dirty="0">
                <a:latin typeface="Calibri"/>
                <a:cs typeface="Calibri"/>
              </a:rPr>
              <a:t>what content </a:t>
            </a:r>
            <a:r>
              <a:rPr sz="2800" spc="95" dirty="0">
                <a:latin typeface="Calibri"/>
                <a:cs typeface="Calibri"/>
              </a:rPr>
              <a:t>format </a:t>
            </a:r>
            <a:r>
              <a:rPr sz="2800" spc="105" dirty="0">
                <a:latin typeface="Calibri"/>
                <a:cs typeface="Calibri"/>
              </a:rPr>
              <a:t>and  </a:t>
            </a:r>
            <a:r>
              <a:rPr sz="2800" spc="50" dirty="0">
                <a:latin typeface="Calibri"/>
                <a:cs typeface="Calibri"/>
              </a:rPr>
              <a:t>structure</a:t>
            </a:r>
            <a:endParaRPr sz="2800" dirty="0">
              <a:latin typeface="Calibri"/>
              <a:cs typeface="Calibri"/>
            </a:endParaRPr>
          </a:p>
          <a:p>
            <a:pPr marL="33020">
              <a:lnSpc>
                <a:spcPct val="100000"/>
              </a:lnSpc>
              <a:spcBef>
                <a:spcPts val="1400"/>
              </a:spcBef>
            </a:pPr>
            <a:r>
              <a:rPr sz="2800" spc="90" dirty="0">
                <a:latin typeface="Calibri"/>
                <a:cs typeface="Calibri"/>
              </a:rPr>
              <a:t>Who has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access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81705" y="6008958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080635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14" dirty="0">
                <a:latin typeface="Calibri"/>
                <a:cs typeface="Calibri"/>
              </a:rPr>
              <a:t>Security </a:t>
            </a:r>
            <a:r>
              <a:rPr sz="4400" i="1" spc="-60" dirty="0">
                <a:latin typeface="Century Gothic"/>
                <a:cs typeface="Century Gothic"/>
              </a:rPr>
              <a:t>in </a:t>
            </a:r>
            <a:r>
              <a:rPr sz="4400" spc="125" dirty="0">
                <a:latin typeface="Calibri"/>
                <a:cs typeface="Calibri"/>
              </a:rPr>
              <a:t>the</a:t>
            </a:r>
            <a:r>
              <a:rPr sz="4400" spc="140" dirty="0">
                <a:latin typeface="Calibri"/>
                <a:cs typeface="Calibri"/>
              </a:rPr>
              <a:t> </a:t>
            </a:r>
            <a:r>
              <a:rPr sz="4400" spc="170" dirty="0">
                <a:latin typeface="Calibri"/>
                <a:cs typeface="Calibri"/>
              </a:rPr>
              <a:t>Cloud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5008180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4893055"/>
            <a:ext cx="5930265" cy="1057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90" dirty="0">
                <a:latin typeface="Calibri"/>
                <a:cs typeface="Calibri"/>
              </a:rPr>
              <a:t>Customers </a:t>
            </a:r>
            <a:r>
              <a:rPr sz="2800" spc="45" dirty="0">
                <a:latin typeface="Calibri"/>
                <a:cs typeface="Calibri"/>
              </a:rPr>
              <a:t>retain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control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125" dirty="0">
                <a:latin typeface="Calibri"/>
                <a:cs typeface="Calibri"/>
              </a:rPr>
              <a:t>Changes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110" dirty="0">
                <a:latin typeface="Calibri"/>
                <a:cs typeface="Calibri"/>
              </a:rPr>
              <a:t>model </a:t>
            </a:r>
            <a:r>
              <a:rPr sz="2800" spc="100" dirty="0">
                <a:latin typeface="Calibri"/>
                <a:cs typeface="Calibri"/>
              </a:rPr>
              <a:t>depend </a:t>
            </a:r>
            <a:r>
              <a:rPr sz="2800" spc="110" dirty="0">
                <a:latin typeface="Calibri"/>
                <a:cs typeface="Calibri"/>
              </a:rPr>
              <a:t>on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services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9" y="5617780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0" y="1213103"/>
            <a:ext cx="12176760" cy="3529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8" y="1470576"/>
            <a:ext cx="5245321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80" dirty="0">
                <a:latin typeface="Calibri"/>
                <a:cs typeface="Calibri"/>
              </a:rPr>
              <a:t>With</a:t>
            </a:r>
            <a:r>
              <a:rPr sz="4400" spc="75" dirty="0">
                <a:latin typeface="Calibri"/>
                <a:cs typeface="Calibri"/>
              </a:rPr>
              <a:t> </a:t>
            </a:r>
            <a:r>
              <a:rPr sz="4400" spc="225" dirty="0">
                <a:latin typeface="Calibri"/>
                <a:cs typeface="Calibri"/>
              </a:rPr>
              <a:t>AWS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758480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2643040"/>
            <a:ext cx="3754754" cy="265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076450" algn="ctr">
              <a:lnSpc>
                <a:spcPct val="100000"/>
              </a:lnSpc>
            </a:pPr>
            <a:r>
              <a:rPr sz="2800" spc="50" dirty="0">
                <a:latin typeface="Calibri"/>
                <a:cs typeface="Calibri"/>
              </a:rPr>
              <a:t>With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AWS: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29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60" dirty="0">
                <a:latin typeface="Calibri"/>
                <a:cs typeface="Calibri"/>
              </a:rPr>
              <a:t>Servers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35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80" dirty="0">
                <a:latin typeface="Calibri"/>
                <a:cs typeface="Calibri"/>
              </a:rPr>
              <a:t>Databases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04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100" dirty="0">
                <a:latin typeface="Calibri"/>
                <a:cs typeface="Calibri"/>
              </a:rPr>
              <a:t>Storage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41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5" dirty="0">
                <a:latin typeface="Calibri"/>
                <a:cs typeface="Calibri"/>
              </a:rPr>
              <a:t>Higher-level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applications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53328" y="4425696"/>
            <a:ext cx="1636776" cy="2182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273892" y="1430429"/>
            <a:ext cx="4582795" cy="3005455"/>
          </a:xfrm>
          <a:custGeom>
            <a:avLst/>
            <a:gdLst/>
            <a:ahLst/>
            <a:cxnLst/>
            <a:rect l="l" t="t" r="r" b="b"/>
            <a:pathLst>
              <a:path w="4582795" h="3005454">
                <a:moveTo>
                  <a:pt x="417059" y="989233"/>
                </a:moveTo>
                <a:lnTo>
                  <a:pt x="411952" y="943797"/>
                </a:lnTo>
                <a:lnTo>
                  <a:pt x="410456" y="898796"/>
                </a:lnTo>
                <a:lnTo>
                  <a:pt x="412467" y="854353"/>
                </a:lnTo>
                <a:lnTo>
                  <a:pt x="417881" y="810588"/>
                </a:lnTo>
                <a:lnTo>
                  <a:pt x="426595" y="767624"/>
                </a:lnTo>
                <a:lnTo>
                  <a:pt x="438506" y="725582"/>
                </a:lnTo>
                <a:lnTo>
                  <a:pt x="453509" y="684583"/>
                </a:lnTo>
                <a:lnTo>
                  <a:pt x="471501" y="644751"/>
                </a:lnTo>
                <a:lnTo>
                  <a:pt x="492378" y="606206"/>
                </a:lnTo>
                <a:lnTo>
                  <a:pt x="516037" y="569070"/>
                </a:lnTo>
                <a:lnTo>
                  <a:pt x="542373" y="533465"/>
                </a:lnTo>
                <a:lnTo>
                  <a:pt x="571284" y="499512"/>
                </a:lnTo>
                <a:lnTo>
                  <a:pt x="602666" y="467334"/>
                </a:lnTo>
                <a:lnTo>
                  <a:pt x="636415" y="437052"/>
                </a:lnTo>
                <a:lnTo>
                  <a:pt x="672427" y="408787"/>
                </a:lnTo>
                <a:lnTo>
                  <a:pt x="710598" y="382662"/>
                </a:lnTo>
                <a:lnTo>
                  <a:pt x="750826" y="358798"/>
                </a:lnTo>
                <a:lnTo>
                  <a:pt x="793006" y="337317"/>
                </a:lnTo>
                <a:lnTo>
                  <a:pt x="837035" y="318340"/>
                </a:lnTo>
                <a:lnTo>
                  <a:pt x="882809" y="301990"/>
                </a:lnTo>
                <a:lnTo>
                  <a:pt x="930224" y="288388"/>
                </a:lnTo>
                <a:lnTo>
                  <a:pt x="979178" y="277656"/>
                </a:lnTo>
                <a:lnTo>
                  <a:pt x="1029565" y="269915"/>
                </a:lnTo>
                <a:lnTo>
                  <a:pt x="1082513" y="265265"/>
                </a:lnTo>
                <a:lnTo>
                  <a:pt x="1135445" y="264139"/>
                </a:lnTo>
                <a:lnTo>
                  <a:pt x="1188149" y="266499"/>
                </a:lnTo>
                <a:lnTo>
                  <a:pt x="1240412" y="272307"/>
                </a:lnTo>
                <a:lnTo>
                  <a:pt x="1292022" y="281526"/>
                </a:lnTo>
                <a:lnTo>
                  <a:pt x="1342766" y="294118"/>
                </a:lnTo>
                <a:lnTo>
                  <a:pt x="1392432" y="310043"/>
                </a:lnTo>
                <a:lnTo>
                  <a:pt x="1440807" y="329266"/>
                </a:lnTo>
                <a:lnTo>
                  <a:pt x="1487680" y="351746"/>
                </a:lnTo>
                <a:lnTo>
                  <a:pt x="1512382" y="314112"/>
                </a:lnTo>
                <a:lnTo>
                  <a:pt x="1540107" y="279080"/>
                </a:lnTo>
                <a:lnTo>
                  <a:pt x="1570625" y="246713"/>
                </a:lnTo>
                <a:lnTo>
                  <a:pt x="1603709" y="217073"/>
                </a:lnTo>
                <a:lnTo>
                  <a:pt x="1639127" y="190225"/>
                </a:lnTo>
                <a:lnTo>
                  <a:pt x="1676651" y="166230"/>
                </a:lnTo>
                <a:lnTo>
                  <a:pt x="1716051" y="145151"/>
                </a:lnTo>
                <a:lnTo>
                  <a:pt x="1757098" y="127051"/>
                </a:lnTo>
                <a:lnTo>
                  <a:pt x="1799564" y="111993"/>
                </a:lnTo>
                <a:lnTo>
                  <a:pt x="1843217" y="100040"/>
                </a:lnTo>
                <a:lnTo>
                  <a:pt x="1887830" y="91254"/>
                </a:lnTo>
                <a:lnTo>
                  <a:pt x="1933172" y="85699"/>
                </a:lnTo>
                <a:lnTo>
                  <a:pt x="1979014" y="83437"/>
                </a:lnTo>
                <a:lnTo>
                  <a:pt x="2025128" y="84530"/>
                </a:lnTo>
                <a:lnTo>
                  <a:pt x="2071283" y="89043"/>
                </a:lnTo>
                <a:lnTo>
                  <a:pt x="2117250" y="97036"/>
                </a:lnTo>
                <a:lnTo>
                  <a:pt x="2162800" y="108574"/>
                </a:lnTo>
                <a:lnTo>
                  <a:pt x="2207704" y="123720"/>
                </a:lnTo>
                <a:lnTo>
                  <a:pt x="2251732" y="142535"/>
                </a:lnTo>
                <a:lnTo>
                  <a:pt x="2287110" y="160837"/>
                </a:lnTo>
                <a:lnTo>
                  <a:pt x="2320872" y="181351"/>
                </a:lnTo>
                <a:lnTo>
                  <a:pt x="2352891" y="203992"/>
                </a:lnTo>
                <a:lnTo>
                  <a:pt x="2383037" y="228673"/>
                </a:lnTo>
                <a:lnTo>
                  <a:pt x="2407959" y="189450"/>
                </a:lnTo>
                <a:lnTo>
                  <a:pt x="2436867" y="153575"/>
                </a:lnTo>
                <a:lnTo>
                  <a:pt x="2469384" y="121160"/>
                </a:lnTo>
                <a:lnTo>
                  <a:pt x="2505130" y="92319"/>
                </a:lnTo>
                <a:lnTo>
                  <a:pt x="2543728" y="67165"/>
                </a:lnTo>
                <a:lnTo>
                  <a:pt x="2584800" y="45811"/>
                </a:lnTo>
                <a:lnTo>
                  <a:pt x="2627966" y="28370"/>
                </a:lnTo>
                <a:lnTo>
                  <a:pt x="2672849" y="14955"/>
                </a:lnTo>
                <a:lnTo>
                  <a:pt x="2719070" y="5680"/>
                </a:lnTo>
                <a:lnTo>
                  <a:pt x="2766250" y="657"/>
                </a:lnTo>
                <a:lnTo>
                  <a:pt x="2814012" y="0"/>
                </a:lnTo>
                <a:lnTo>
                  <a:pt x="2861977" y="3821"/>
                </a:lnTo>
                <a:lnTo>
                  <a:pt x="2909766" y="12233"/>
                </a:lnTo>
                <a:lnTo>
                  <a:pt x="2957001" y="25351"/>
                </a:lnTo>
                <a:lnTo>
                  <a:pt x="3003304" y="43286"/>
                </a:lnTo>
                <a:lnTo>
                  <a:pt x="3049167" y="66752"/>
                </a:lnTo>
                <a:lnTo>
                  <a:pt x="3091604" y="94644"/>
                </a:lnTo>
                <a:lnTo>
                  <a:pt x="3130218" y="126668"/>
                </a:lnTo>
                <a:lnTo>
                  <a:pt x="3164610" y="162532"/>
                </a:lnTo>
                <a:lnTo>
                  <a:pt x="3198451" y="130199"/>
                </a:lnTo>
                <a:lnTo>
                  <a:pt x="3234915" y="101404"/>
                </a:lnTo>
                <a:lnTo>
                  <a:pt x="3273698" y="76170"/>
                </a:lnTo>
                <a:lnTo>
                  <a:pt x="3314495" y="54518"/>
                </a:lnTo>
                <a:lnTo>
                  <a:pt x="3357002" y="36472"/>
                </a:lnTo>
                <a:lnTo>
                  <a:pt x="3400916" y="22052"/>
                </a:lnTo>
                <a:lnTo>
                  <a:pt x="3445933" y="11282"/>
                </a:lnTo>
                <a:lnTo>
                  <a:pt x="3491749" y="4185"/>
                </a:lnTo>
                <a:lnTo>
                  <a:pt x="3538060" y="781"/>
                </a:lnTo>
                <a:lnTo>
                  <a:pt x="3584562" y="1094"/>
                </a:lnTo>
                <a:lnTo>
                  <a:pt x="3630951" y="5146"/>
                </a:lnTo>
                <a:lnTo>
                  <a:pt x="3676922" y="12959"/>
                </a:lnTo>
                <a:lnTo>
                  <a:pt x="3722173" y="24556"/>
                </a:lnTo>
                <a:lnTo>
                  <a:pt x="3766399" y="39959"/>
                </a:lnTo>
                <a:lnTo>
                  <a:pt x="3809297" y="59191"/>
                </a:lnTo>
                <a:lnTo>
                  <a:pt x="3850561" y="82273"/>
                </a:lnTo>
                <a:lnTo>
                  <a:pt x="3889889" y="109228"/>
                </a:lnTo>
                <a:lnTo>
                  <a:pt x="3927091" y="140276"/>
                </a:lnTo>
                <a:lnTo>
                  <a:pt x="3960471" y="174237"/>
                </a:lnTo>
                <a:lnTo>
                  <a:pt x="3989845" y="210824"/>
                </a:lnTo>
                <a:lnTo>
                  <a:pt x="4015029" y="249753"/>
                </a:lnTo>
                <a:lnTo>
                  <a:pt x="4035838" y="290741"/>
                </a:lnTo>
                <a:lnTo>
                  <a:pt x="4052089" y="333501"/>
                </a:lnTo>
                <a:lnTo>
                  <a:pt x="4063597" y="377749"/>
                </a:lnTo>
                <a:lnTo>
                  <a:pt x="4112612" y="391836"/>
                </a:lnTo>
                <a:lnTo>
                  <a:pt x="4159201" y="409493"/>
                </a:lnTo>
                <a:lnTo>
                  <a:pt x="4203223" y="430500"/>
                </a:lnTo>
                <a:lnTo>
                  <a:pt x="4244539" y="454638"/>
                </a:lnTo>
                <a:lnTo>
                  <a:pt x="4283008" y="481687"/>
                </a:lnTo>
                <a:lnTo>
                  <a:pt x="4318490" y="511429"/>
                </a:lnTo>
                <a:lnTo>
                  <a:pt x="4350845" y="543644"/>
                </a:lnTo>
                <a:lnTo>
                  <a:pt x="4379933" y="578114"/>
                </a:lnTo>
                <a:lnTo>
                  <a:pt x="4405615" y="614618"/>
                </a:lnTo>
                <a:lnTo>
                  <a:pt x="4427749" y="652938"/>
                </a:lnTo>
                <a:lnTo>
                  <a:pt x="4446197" y="692855"/>
                </a:lnTo>
                <a:lnTo>
                  <a:pt x="4460817" y="734150"/>
                </a:lnTo>
                <a:lnTo>
                  <a:pt x="4471470" y="776603"/>
                </a:lnTo>
                <a:lnTo>
                  <a:pt x="4478016" y="819995"/>
                </a:lnTo>
                <a:lnTo>
                  <a:pt x="4480315" y="864107"/>
                </a:lnTo>
                <a:lnTo>
                  <a:pt x="4478226" y="908719"/>
                </a:lnTo>
                <a:lnTo>
                  <a:pt x="4471610" y="953614"/>
                </a:lnTo>
                <a:lnTo>
                  <a:pt x="4460326" y="998571"/>
                </a:lnTo>
                <a:lnTo>
                  <a:pt x="4441884" y="1048708"/>
                </a:lnTo>
                <a:lnTo>
                  <a:pt x="4434448" y="1065007"/>
                </a:lnTo>
                <a:lnTo>
                  <a:pt x="4464244" y="1102298"/>
                </a:lnTo>
                <a:lnTo>
                  <a:pt x="4490653" y="1140818"/>
                </a:lnTo>
                <a:lnTo>
                  <a:pt x="4513698" y="1180413"/>
                </a:lnTo>
                <a:lnTo>
                  <a:pt x="4533400" y="1220931"/>
                </a:lnTo>
                <a:lnTo>
                  <a:pt x="4549782" y="1262222"/>
                </a:lnTo>
                <a:lnTo>
                  <a:pt x="4562866" y="1304132"/>
                </a:lnTo>
                <a:lnTo>
                  <a:pt x="4572675" y="1346509"/>
                </a:lnTo>
                <a:lnTo>
                  <a:pt x="4579232" y="1389201"/>
                </a:lnTo>
                <a:lnTo>
                  <a:pt x="4582557" y="1432056"/>
                </a:lnTo>
                <a:lnTo>
                  <a:pt x="4582674" y="1474922"/>
                </a:lnTo>
                <a:lnTo>
                  <a:pt x="4579606" y="1517648"/>
                </a:lnTo>
                <a:lnTo>
                  <a:pt x="4573374" y="1560079"/>
                </a:lnTo>
                <a:lnTo>
                  <a:pt x="4564000" y="1602066"/>
                </a:lnTo>
                <a:lnTo>
                  <a:pt x="4551508" y="1643455"/>
                </a:lnTo>
                <a:lnTo>
                  <a:pt x="4535919" y="1684094"/>
                </a:lnTo>
                <a:lnTo>
                  <a:pt x="4517256" y="1723831"/>
                </a:lnTo>
                <a:lnTo>
                  <a:pt x="4495541" y="1762515"/>
                </a:lnTo>
                <a:lnTo>
                  <a:pt x="4470796" y="1799992"/>
                </a:lnTo>
                <a:lnTo>
                  <a:pt x="4443045" y="1836111"/>
                </a:lnTo>
                <a:lnTo>
                  <a:pt x="4412308" y="1870721"/>
                </a:lnTo>
                <a:lnTo>
                  <a:pt x="4378609" y="1903667"/>
                </a:lnTo>
                <a:lnTo>
                  <a:pt x="4341970" y="1934799"/>
                </a:lnTo>
                <a:lnTo>
                  <a:pt x="4302413" y="1963965"/>
                </a:lnTo>
                <a:lnTo>
                  <a:pt x="4259417" y="1991277"/>
                </a:lnTo>
                <a:lnTo>
                  <a:pt x="4214445" y="2015617"/>
                </a:lnTo>
                <a:lnTo>
                  <a:pt x="4167693" y="2036912"/>
                </a:lnTo>
                <a:lnTo>
                  <a:pt x="4119357" y="2055089"/>
                </a:lnTo>
                <a:lnTo>
                  <a:pt x="4069630" y="2070073"/>
                </a:lnTo>
                <a:lnTo>
                  <a:pt x="4018709" y="2081792"/>
                </a:lnTo>
                <a:lnTo>
                  <a:pt x="3966788" y="2090173"/>
                </a:lnTo>
                <a:lnTo>
                  <a:pt x="3964353" y="2135021"/>
                </a:lnTo>
                <a:lnTo>
                  <a:pt x="3957969" y="2178843"/>
                </a:lnTo>
                <a:lnTo>
                  <a:pt x="3947794" y="2221498"/>
                </a:lnTo>
                <a:lnTo>
                  <a:pt x="3933989" y="2262846"/>
                </a:lnTo>
                <a:lnTo>
                  <a:pt x="3916711" y="2302748"/>
                </a:lnTo>
                <a:lnTo>
                  <a:pt x="3896119" y="2341065"/>
                </a:lnTo>
                <a:lnTo>
                  <a:pt x="3872373" y="2377656"/>
                </a:lnTo>
                <a:lnTo>
                  <a:pt x="3845632" y="2412382"/>
                </a:lnTo>
                <a:lnTo>
                  <a:pt x="3816055" y="2445104"/>
                </a:lnTo>
                <a:lnTo>
                  <a:pt x="3783800" y="2475681"/>
                </a:lnTo>
                <a:lnTo>
                  <a:pt x="3749027" y="2503974"/>
                </a:lnTo>
                <a:lnTo>
                  <a:pt x="3711895" y="2529844"/>
                </a:lnTo>
                <a:lnTo>
                  <a:pt x="3672562" y="2553150"/>
                </a:lnTo>
                <a:lnTo>
                  <a:pt x="3631188" y="2573754"/>
                </a:lnTo>
                <a:lnTo>
                  <a:pt x="3587932" y="2591515"/>
                </a:lnTo>
                <a:lnTo>
                  <a:pt x="3542952" y="2606293"/>
                </a:lnTo>
                <a:lnTo>
                  <a:pt x="3496408" y="2617950"/>
                </a:lnTo>
                <a:lnTo>
                  <a:pt x="3448459" y="2626345"/>
                </a:lnTo>
                <a:lnTo>
                  <a:pt x="3399263" y="2631340"/>
                </a:lnTo>
                <a:lnTo>
                  <a:pt x="3348980" y="2632793"/>
                </a:lnTo>
                <a:lnTo>
                  <a:pt x="3300699" y="2630746"/>
                </a:lnTo>
                <a:lnTo>
                  <a:pt x="3252933" y="2625338"/>
                </a:lnTo>
                <a:lnTo>
                  <a:pt x="3205896" y="2616623"/>
                </a:lnTo>
                <a:lnTo>
                  <a:pt x="3159802" y="2604657"/>
                </a:lnTo>
                <a:lnTo>
                  <a:pt x="3114866" y="2589496"/>
                </a:lnTo>
                <a:lnTo>
                  <a:pt x="3071301" y="2571195"/>
                </a:lnTo>
                <a:lnTo>
                  <a:pt x="3029322" y="2549811"/>
                </a:lnTo>
                <a:lnTo>
                  <a:pt x="3012798" y="2593141"/>
                </a:lnTo>
                <a:lnTo>
                  <a:pt x="2993195" y="2634729"/>
                </a:lnTo>
                <a:lnTo>
                  <a:pt x="2970662" y="2674502"/>
                </a:lnTo>
                <a:lnTo>
                  <a:pt x="2945351" y="2712388"/>
                </a:lnTo>
                <a:lnTo>
                  <a:pt x="2917413" y="2748314"/>
                </a:lnTo>
                <a:lnTo>
                  <a:pt x="2886999" y="2782208"/>
                </a:lnTo>
                <a:lnTo>
                  <a:pt x="2854259" y="2813998"/>
                </a:lnTo>
                <a:lnTo>
                  <a:pt x="2819345" y="2843610"/>
                </a:lnTo>
                <a:lnTo>
                  <a:pt x="2782408" y="2870974"/>
                </a:lnTo>
                <a:lnTo>
                  <a:pt x="2743598" y="2896016"/>
                </a:lnTo>
                <a:lnTo>
                  <a:pt x="2703067" y="2918665"/>
                </a:lnTo>
                <a:lnTo>
                  <a:pt x="2660965" y="2938847"/>
                </a:lnTo>
                <a:lnTo>
                  <a:pt x="2617443" y="2956491"/>
                </a:lnTo>
                <a:lnTo>
                  <a:pt x="2572653" y="2971524"/>
                </a:lnTo>
                <a:lnTo>
                  <a:pt x="2526745" y="2983874"/>
                </a:lnTo>
                <a:lnTo>
                  <a:pt x="2479870" y="2993468"/>
                </a:lnTo>
                <a:lnTo>
                  <a:pt x="2432179" y="3000234"/>
                </a:lnTo>
                <a:lnTo>
                  <a:pt x="2383823" y="3004100"/>
                </a:lnTo>
                <a:lnTo>
                  <a:pt x="2334953" y="3004993"/>
                </a:lnTo>
                <a:lnTo>
                  <a:pt x="2285720" y="3002842"/>
                </a:lnTo>
                <a:lnTo>
                  <a:pt x="2236275" y="2997572"/>
                </a:lnTo>
                <a:lnTo>
                  <a:pt x="2186769" y="2989114"/>
                </a:lnTo>
                <a:lnTo>
                  <a:pt x="2137352" y="2977393"/>
                </a:lnTo>
                <a:lnTo>
                  <a:pt x="2085358" y="2961314"/>
                </a:lnTo>
                <a:lnTo>
                  <a:pt x="2035153" y="2941813"/>
                </a:lnTo>
                <a:lnTo>
                  <a:pt x="1986928" y="2919019"/>
                </a:lnTo>
                <a:lnTo>
                  <a:pt x="1940876" y="2893059"/>
                </a:lnTo>
                <a:lnTo>
                  <a:pt x="1897190" y="2864060"/>
                </a:lnTo>
                <a:lnTo>
                  <a:pt x="1856060" y="2832151"/>
                </a:lnTo>
                <a:lnTo>
                  <a:pt x="1817681" y="2797458"/>
                </a:lnTo>
                <a:lnTo>
                  <a:pt x="1782242" y="2760109"/>
                </a:lnTo>
                <a:lnTo>
                  <a:pt x="1749938" y="2720232"/>
                </a:lnTo>
                <a:lnTo>
                  <a:pt x="1706465" y="2742093"/>
                </a:lnTo>
                <a:lnTo>
                  <a:pt x="1662160" y="2761340"/>
                </a:lnTo>
                <a:lnTo>
                  <a:pt x="1617141" y="2778000"/>
                </a:lnTo>
                <a:lnTo>
                  <a:pt x="1571524" y="2792097"/>
                </a:lnTo>
                <a:lnTo>
                  <a:pt x="1525427" y="2803659"/>
                </a:lnTo>
                <a:lnTo>
                  <a:pt x="1478968" y="2812712"/>
                </a:lnTo>
                <a:lnTo>
                  <a:pt x="1432264" y="2819282"/>
                </a:lnTo>
                <a:lnTo>
                  <a:pt x="1385432" y="2823395"/>
                </a:lnTo>
                <a:lnTo>
                  <a:pt x="1338590" y="2825077"/>
                </a:lnTo>
                <a:lnTo>
                  <a:pt x="1291855" y="2824355"/>
                </a:lnTo>
                <a:lnTo>
                  <a:pt x="1245345" y="2821255"/>
                </a:lnTo>
                <a:lnTo>
                  <a:pt x="1199177" y="2815803"/>
                </a:lnTo>
                <a:lnTo>
                  <a:pt x="1153468" y="2808025"/>
                </a:lnTo>
                <a:lnTo>
                  <a:pt x="1108336" y="2797947"/>
                </a:lnTo>
                <a:lnTo>
                  <a:pt x="1063898" y="2785597"/>
                </a:lnTo>
                <a:lnTo>
                  <a:pt x="1020272" y="2770999"/>
                </a:lnTo>
                <a:lnTo>
                  <a:pt x="977575" y="2754180"/>
                </a:lnTo>
                <a:lnTo>
                  <a:pt x="935924" y="2735166"/>
                </a:lnTo>
                <a:lnTo>
                  <a:pt x="895437" y="2713984"/>
                </a:lnTo>
                <a:lnTo>
                  <a:pt x="856232" y="2690660"/>
                </a:lnTo>
                <a:lnTo>
                  <a:pt x="818425" y="2665220"/>
                </a:lnTo>
                <a:lnTo>
                  <a:pt x="782134" y="2637689"/>
                </a:lnTo>
                <a:lnTo>
                  <a:pt x="747476" y="2608096"/>
                </a:lnTo>
                <a:lnTo>
                  <a:pt x="714570" y="2576465"/>
                </a:lnTo>
                <a:lnTo>
                  <a:pt x="683532" y="2542822"/>
                </a:lnTo>
                <a:lnTo>
                  <a:pt x="654479" y="2507195"/>
                </a:lnTo>
                <a:lnTo>
                  <a:pt x="627529" y="2469609"/>
                </a:lnTo>
                <a:lnTo>
                  <a:pt x="618884" y="2456408"/>
                </a:lnTo>
                <a:lnTo>
                  <a:pt x="568578" y="2459236"/>
                </a:lnTo>
                <a:lnTo>
                  <a:pt x="519222" y="2457272"/>
                </a:lnTo>
                <a:lnTo>
                  <a:pt x="471127" y="2450734"/>
                </a:lnTo>
                <a:lnTo>
                  <a:pt x="424607" y="2439843"/>
                </a:lnTo>
                <a:lnTo>
                  <a:pt x="379974" y="2424819"/>
                </a:lnTo>
                <a:lnTo>
                  <a:pt x="337542" y="2405882"/>
                </a:lnTo>
                <a:lnTo>
                  <a:pt x="297622" y="2383253"/>
                </a:lnTo>
                <a:lnTo>
                  <a:pt x="260527" y="2357150"/>
                </a:lnTo>
                <a:lnTo>
                  <a:pt x="226571" y="2327795"/>
                </a:lnTo>
                <a:lnTo>
                  <a:pt x="196066" y="2295407"/>
                </a:lnTo>
                <a:lnTo>
                  <a:pt x="169325" y="2260206"/>
                </a:lnTo>
                <a:lnTo>
                  <a:pt x="146660" y="2222413"/>
                </a:lnTo>
                <a:lnTo>
                  <a:pt x="128384" y="2182247"/>
                </a:lnTo>
                <a:lnTo>
                  <a:pt x="114810" y="2139929"/>
                </a:lnTo>
                <a:lnTo>
                  <a:pt x="106251" y="2095678"/>
                </a:lnTo>
                <a:lnTo>
                  <a:pt x="103115" y="2044202"/>
                </a:lnTo>
                <a:lnTo>
                  <a:pt x="107158" y="1993275"/>
                </a:lnTo>
                <a:lnTo>
                  <a:pt x="118171" y="1943457"/>
                </a:lnTo>
                <a:lnTo>
                  <a:pt x="135948" y="1895309"/>
                </a:lnTo>
                <a:lnTo>
                  <a:pt x="160281" y="1849393"/>
                </a:lnTo>
                <a:lnTo>
                  <a:pt x="190963" y="1806271"/>
                </a:lnTo>
                <a:lnTo>
                  <a:pt x="227786" y="1766504"/>
                </a:lnTo>
                <a:lnTo>
                  <a:pt x="185868" y="1741649"/>
                </a:lnTo>
                <a:lnTo>
                  <a:pt x="147935" y="1713463"/>
                </a:lnTo>
                <a:lnTo>
                  <a:pt x="114087" y="1682290"/>
                </a:lnTo>
                <a:lnTo>
                  <a:pt x="84427" y="1648476"/>
                </a:lnTo>
                <a:lnTo>
                  <a:pt x="59053" y="1612366"/>
                </a:lnTo>
                <a:lnTo>
                  <a:pt x="38066" y="1574305"/>
                </a:lnTo>
                <a:lnTo>
                  <a:pt x="21567" y="1534638"/>
                </a:lnTo>
                <a:lnTo>
                  <a:pt x="9656" y="1493710"/>
                </a:lnTo>
                <a:lnTo>
                  <a:pt x="2433" y="1451866"/>
                </a:lnTo>
                <a:lnTo>
                  <a:pt x="0" y="1409451"/>
                </a:lnTo>
                <a:lnTo>
                  <a:pt x="2455" y="1366811"/>
                </a:lnTo>
                <a:lnTo>
                  <a:pt x="9900" y="1324289"/>
                </a:lnTo>
                <a:lnTo>
                  <a:pt x="22436" y="1282232"/>
                </a:lnTo>
                <a:lnTo>
                  <a:pt x="40162" y="1240984"/>
                </a:lnTo>
                <a:lnTo>
                  <a:pt x="63179" y="1200890"/>
                </a:lnTo>
                <a:lnTo>
                  <a:pt x="89901" y="1164463"/>
                </a:lnTo>
                <a:lnTo>
                  <a:pt x="120433" y="1131079"/>
                </a:lnTo>
                <a:lnTo>
                  <a:pt x="154446" y="1100930"/>
                </a:lnTo>
                <a:lnTo>
                  <a:pt x="191611" y="1074204"/>
                </a:lnTo>
                <a:lnTo>
                  <a:pt x="231600" y="1051092"/>
                </a:lnTo>
                <a:lnTo>
                  <a:pt x="274082" y="1031784"/>
                </a:lnTo>
                <a:lnTo>
                  <a:pt x="318730" y="1016471"/>
                </a:lnTo>
                <a:lnTo>
                  <a:pt x="365213" y="1005343"/>
                </a:lnTo>
                <a:lnTo>
                  <a:pt x="413203" y="998589"/>
                </a:lnTo>
                <a:lnTo>
                  <a:pt x="417059" y="989233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433091" y="4836263"/>
            <a:ext cx="167005" cy="167005"/>
          </a:xfrm>
          <a:custGeom>
            <a:avLst/>
            <a:gdLst/>
            <a:ahLst/>
            <a:cxnLst/>
            <a:rect l="l" t="t" r="r" b="b"/>
            <a:pathLst>
              <a:path w="167004" h="167004">
                <a:moveTo>
                  <a:pt x="166881" y="83441"/>
                </a:moveTo>
                <a:lnTo>
                  <a:pt x="160323" y="115919"/>
                </a:lnTo>
                <a:lnTo>
                  <a:pt x="142441" y="142441"/>
                </a:lnTo>
                <a:lnTo>
                  <a:pt x="115919" y="160323"/>
                </a:lnTo>
                <a:lnTo>
                  <a:pt x="83440" y="166881"/>
                </a:lnTo>
                <a:lnTo>
                  <a:pt x="50961" y="160323"/>
                </a:lnTo>
                <a:lnTo>
                  <a:pt x="24439" y="142441"/>
                </a:lnTo>
                <a:lnTo>
                  <a:pt x="6557" y="115919"/>
                </a:lnTo>
                <a:lnTo>
                  <a:pt x="0" y="83441"/>
                </a:lnTo>
                <a:lnTo>
                  <a:pt x="6557" y="50962"/>
                </a:lnTo>
                <a:lnTo>
                  <a:pt x="24439" y="24439"/>
                </a:lnTo>
                <a:lnTo>
                  <a:pt x="50961" y="6557"/>
                </a:lnTo>
                <a:lnTo>
                  <a:pt x="83440" y="0"/>
                </a:lnTo>
                <a:lnTo>
                  <a:pt x="115919" y="6557"/>
                </a:lnTo>
                <a:lnTo>
                  <a:pt x="142441" y="24439"/>
                </a:lnTo>
                <a:lnTo>
                  <a:pt x="160323" y="50962"/>
                </a:lnTo>
                <a:lnTo>
                  <a:pt x="166881" y="83441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566906" y="4541122"/>
            <a:ext cx="334010" cy="334010"/>
          </a:xfrm>
          <a:custGeom>
            <a:avLst/>
            <a:gdLst/>
            <a:ahLst/>
            <a:cxnLst/>
            <a:rect l="l" t="t" r="r" b="b"/>
            <a:pathLst>
              <a:path w="334009" h="334010">
                <a:moveTo>
                  <a:pt x="333762" y="166881"/>
                </a:moveTo>
                <a:lnTo>
                  <a:pt x="327801" y="211245"/>
                </a:lnTo>
                <a:lnTo>
                  <a:pt x="310978" y="251109"/>
                </a:lnTo>
                <a:lnTo>
                  <a:pt x="284883" y="284884"/>
                </a:lnTo>
                <a:lnTo>
                  <a:pt x="251109" y="310978"/>
                </a:lnTo>
                <a:lnTo>
                  <a:pt x="211244" y="327801"/>
                </a:lnTo>
                <a:lnTo>
                  <a:pt x="166881" y="333763"/>
                </a:lnTo>
                <a:lnTo>
                  <a:pt x="122517" y="327801"/>
                </a:lnTo>
                <a:lnTo>
                  <a:pt x="82653" y="310978"/>
                </a:lnTo>
                <a:lnTo>
                  <a:pt x="48878" y="284884"/>
                </a:lnTo>
                <a:lnTo>
                  <a:pt x="22784" y="251109"/>
                </a:lnTo>
                <a:lnTo>
                  <a:pt x="5961" y="211245"/>
                </a:lnTo>
                <a:lnTo>
                  <a:pt x="0" y="166881"/>
                </a:lnTo>
                <a:lnTo>
                  <a:pt x="5961" y="122517"/>
                </a:lnTo>
                <a:lnTo>
                  <a:pt x="22784" y="82652"/>
                </a:lnTo>
                <a:lnTo>
                  <a:pt x="48878" y="48878"/>
                </a:lnTo>
                <a:lnTo>
                  <a:pt x="82653" y="22784"/>
                </a:lnTo>
                <a:lnTo>
                  <a:pt x="122517" y="5961"/>
                </a:lnTo>
                <a:lnTo>
                  <a:pt x="166881" y="0"/>
                </a:lnTo>
                <a:lnTo>
                  <a:pt x="211244" y="5961"/>
                </a:lnTo>
                <a:lnTo>
                  <a:pt x="251109" y="22784"/>
                </a:lnTo>
                <a:lnTo>
                  <a:pt x="284883" y="48878"/>
                </a:lnTo>
                <a:lnTo>
                  <a:pt x="310978" y="82652"/>
                </a:lnTo>
                <a:lnTo>
                  <a:pt x="327801" y="122517"/>
                </a:lnTo>
                <a:lnTo>
                  <a:pt x="333762" y="166881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7820246" y="4129510"/>
            <a:ext cx="501015" cy="501015"/>
          </a:xfrm>
          <a:custGeom>
            <a:avLst/>
            <a:gdLst/>
            <a:ahLst/>
            <a:cxnLst/>
            <a:rect l="l" t="t" r="r" b="b"/>
            <a:pathLst>
              <a:path w="501015" h="501014">
                <a:moveTo>
                  <a:pt x="500643" y="250322"/>
                </a:moveTo>
                <a:lnTo>
                  <a:pt x="496610" y="295317"/>
                </a:lnTo>
                <a:lnTo>
                  <a:pt x="484982" y="337667"/>
                </a:lnTo>
                <a:lnTo>
                  <a:pt x="466467" y="376664"/>
                </a:lnTo>
                <a:lnTo>
                  <a:pt x="441770" y="411601"/>
                </a:lnTo>
                <a:lnTo>
                  <a:pt x="411600" y="441771"/>
                </a:lnTo>
                <a:lnTo>
                  <a:pt x="376663" y="466467"/>
                </a:lnTo>
                <a:lnTo>
                  <a:pt x="337667" y="484983"/>
                </a:lnTo>
                <a:lnTo>
                  <a:pt x="295317" y="496610"/>
                </a:lnTo>
                <a:lnTo>
                  <a:pt x="250321" y="500644"/>
                </a:lnTo>
                <a:lnTo>
                  <a:pt x="205326" y="496610"/>
                </a:lnTo>
                <a:lnTo>
                  <a:pt x="162976" y="484983"/>
                </a:lnTo>
                <a:lnTo>
                  <a:pt x="123979" y="466467"/>
                </a:lnTo>
                <a:lnTo>
                  <a:pt x="89042" y="441771"/>
                </a:lnTo>
                <a:lnTo>
                  <a:pt x="58872" y="411601"/>
                </a:lnTo>
                <a:lnTo>
                  <a:pt x="34176" y="376664"/>
                </a:lnTo>
                <a:lnTo>
                  <a:pt x="15660" y="337667"/>
                </a:lnTo>
                <a:lnTo>
                  <a:pt x="4033" y="295317"/>
                </a:lnTo>
                <a:lnTo>
                  <a:pt x="0" y="250322"/>
                </a:lnTo>
                <a:lnTo>
                  <a:pt x="4033" y="205326"/>
                </a:lnTo>
                <a:lnTo>
                  <a:pt x="15660" y="162976"/>
                </a:lnTo>
                <a:lnTo>
                  <a:pt x="34176" y="123979"/>
                </a:lnTo>
                <a:lnTo>
                  <a:pt x="58872" y="89042"/>
                </a:lnTo>
                <a:lnTo>
                  <a:pt x="89042" y="58872"/>
                </a:lnTo>
                <a:lnTo>
                  <a:pt x="123979" y="34176"/>
                </a:lnTo>
                <a:lnTo>
                  <a:pt x="162976" y="15660"/>
                </a:lnTo>
                <a:lnTo>
                  <a:pt x="205326" y="4033"/>
                </a:lnTo>
                <a:lnTo>
                  <a:pt x="250321" y="0"/>
                </a:lnTo>
                <a:lnTo>
                  <a:pt x="295317" y="4033"/>
                </a:lnTo>
                <a:lnTo>
                  <a:pt x="337667" y="15660"/>
                </a:lnTo>
                <a:lnTo>
                  <a:pt x="376663" y="34176"/>
                </a:lnTo>
                <a:lnTo>
                  <a:pt x="411600" y="58872"/>
                </a:lnTo>
                <a:lnTo>
                  <a:pt x="441770" y="89042"/>
                </a:lnTo>
                <a:lnTo>
                  <a:pt x="466467" y="123979"/>
                </a:lnTo>
                <a:lnTo>
                  <a:pt x="484982" y="162976"/>
                </a:lnTo>
                <a:lnTo>
                  <a:pt x="496610" y="205326"/>
                </a:lnTo>
                <a:lnTo>
                  <a:pt x="500643" y="250322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7506589" y="3185234"/>
            <a:ext cx="268605" cy="57150"/>
          </a:xfrm>
          <a:custGeom>
            <a:avLst/>
            <a:gdLst/>
            <a:ahLst/>
            <a:cxnLst/>
            <a:rect l="l" t="t" r="r" b="b"/>
            <a:pathLst>
              <a:path w="268604" h="57150">
                <a:moveTo>
                  <a:pt x="268379" y="55419"/>
                </a:moveTo>
                <a:lnTo>
                  <a:pt x="221607" y="56549"/>
                </a:lnTo>
                <a:lnTo>
                  <a:pt x="175186" y="53436"/>
                </a:lnTo>
                <a:lnTo>
                  <a:pt x="129466" y="46153"/>
                </a:lnTo>
                <a:lnTo>
                  <a:pt x="84795" y="34771"/>
                </a:lnTo>
                <a:lnTo>
                  <a:pt x="41523" y="19362"/>
                </a:lnTo>
                <a:lnTo>
                  <a:pt x="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894341" y="3847131"/>
            <a:ext cx="117475" cy="26670"/>
          </a:xfrm>
          <a:custGeom>
            <a:avLst/>
            <a:gdLst/>
            <a:ahLst/>
            <a:cxnLst/>
            <a:rect l="l" t="t" r="r" b="b"/>
            <a:pathLst>
              <a:path w="117475" h="26670">
                <a:moveTo>
                  <a:pt x="117421" y="0"/>
                </a:moveTo>
                <a:lnTo>
                  <a:pt x="88849" y="9203"/>
                </a:lnTo>
                <a:lnTo>
                  <a:pt x="59691" y="16706"/>
                </a:lnTo>
                <a:lnTo>
                  <a:pt x="30042" y="22486"/>
                </a:lnTo>
                <a:lnTo>
                  <a:pt x="0" y="26524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952818" y="4017558"/>
            <a:ext cx="71120" cy="121285"/>
          </a:xfrm>
          <a:custGeom>
            <a:avLst/>
            <a:gdLst/>
            <a:ahLst/>
            <a:cxnLst/>
            <a:rect l="l" t="t" r="r" b="b"/>
            <a:pathLst>
              <a:path w="71120" h="121285">
                <a:moveTo>
                  <a:pt x="70751" y="120991"/>
                </a:moveTo>
                <a:lnTo>
                  <a:pt x="50375" y="92045"/>
                </a:lnTo>
                <a:lnTo>
                  <a:pt x="31766" y="62189"/>
                </a:lnTo>
                <a:lnTo>
                  <a:pt x="14961" y="31485"/>
                </a:lnTo>
                <a:lnTo>
                  <a:pt x="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0303674" y="3836840"/>
            <a:ext cx="28575" cy="133350"/>
          </a:xfrm>
          <a:custGeom>
            <a:avLst/>
            <a:gdLst/>
            <a:ahLst/>
            <a:cxnLst/>
            <a:rect l="l" t="t" r="r" b="b"/>
            <a:pathLst>
              <a:path w="28575" h="133350">
                <a:moveTo>
                  <a:pt x="28251" y="0"/>
                </a:moveTo>
                <a:lnTo>
                  <a:pt x="24134" y="33657"/>
                </a:lnTo>
                <a:lnTo>
                  <a:pt x="18043" y="67049"/>
                </a:lnTo>
                <a:lnTo>
                  <a:pt x="9994" y="100106"/>
                </a:lnTo>
                <a:lnTo>
                  <a:pt x="0" y="13276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0893663" y="3016544"/>
            <a:ext cx="344805" cy="496570"/>
          </a:xfrm>
          <a:custGeom>
            <a:avLst/>
            <a:gdLst/>
            <a:ahLst/>
            <a:cxnLst/>
            <a:rect l="l" t="t" r="r" b="b"/>
            <a:pathLst>
              <a:path w="344804" h="496570">
                <a:moveTo>
                  <a:pt x="0" y="0"/>
                </a:moveTo>
                <a:lnTo>
                  <a:pt x="47589" y="23055"/>
                </a:lnTo>
                <a:lnTo>
                  <a:pt x="92240" y="49460"/>
                </a:lnTo>
                <a:lnTo>
                  <a:pt x="133795" y="78987"/>
                </a:lnTo>
                <a:lnTo>
                  <a:pt x="172097" y="111410"/>
                </a:lnTo>
                <a:lnTo>
                  <a:pt x="206988" y="146502"/>
                </a:lnTo>
                <a:lnTo>
                  <a:pt x="238312" y="184037"/>
                </a:lnTo>
                <a:lnTo>
                  <a:pt x="265911" y="223789"/>
                </a:lnTo>
                <a:lnTo>
                  <a:pt x="289628" y="265532"/>
                </a:lnTo>
                <a:lnTo>
                  <a:pt x="309306" y="309038"/>
                </a:lnTo>
                <a:lnTo>
                  <a:pt x="324787" y="354081"/>
                </a:lnTo>
                <a:lnTo>
                  <a:pt x="335915" y="400435"/>
                </a:lnTo>
                <a:lnTo>
                  <a:pt x="342532" y="447874"/>
                </a:lnTo>
                <a:lnTo>
                  <a:pt x="344482" y="496171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1552790" y="2488084"/>
            <a:ext cx="153670" cy="186055"/>
          </a:xfrm>
          <a:custGeom>
            <a:avLst/>
            <a:gdLst/>
            <a:ahLst/>
            <a:cxnLst/>
            <a:rect l="l" t="t" r="r" b="b"/>
            <a:pathLst>
              <a:path w="153670" h="186055">
                <a:moveTo>
                  <a:pt x="153390" y="0"/>
                </a:moveTo>
                <a:lnTo>
                  <a:pt x="130615" y="42060"/>
                </a:lnTo>
                <a:lnTo>
                  <a:pt x="103690" y="81934"/>
                </a:lnTo>
                <a:lnTo>
                  <a:pt x="72815" y="119384"/>
                </a:lnTo>
                <a:lnTo>
                  <a:pt x="38185" y="154170"/>
                </a:lnTo>
                <a:lnTo>
                  <a:pt x="0" y="186052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1338116" y="1797748"/>
            <a:ext cx="8255" cy="88265"/>
          </a:xfrm>
          <a:custGeom>
            <a:avLst/>
            <a:gdLst/>
            <a:ahLst/>
            <a:cxnLst/>
            <a:rect l="l" t="t" r="r" b="b"/>
            <a:pathLst>
              <a:path w="8254" h="88264">
                <a:moveTo>
                  <a:pt x="0" y="0"/>
                </a:moveTo>
                <a:lnTo>
                  <a:pt x="3804" y="21817"/>
                </a:lnTo>
                <a:lnTo>
                  <a:pt x="6424" y="43759"/>
                </a:lnTo>
                <a:lnTo>
                  <a:pt x="7856" y="65789"/>
                </a:lnTo>
                <a:lnTo>
                  <a:pt x="8098" y="87867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0358518" y="1583197"/>
            <a:ext cx="78740" cy="112395"/>
          </a:xfrm>
          <a:custGeom>
            <a:avLst/>
            <a:gdLst/>
            <a:ahLst/>
            <a:cxnLst/>
            <a:rect l="l" t="t" r="r" b="b"/>
            <a:pathLst>
              <a:path w="78740" h="112394">
                <a:moveTo>
                  <a:pt x="0" y="112057"/>
                </a:moveTo>
                <a:lnTo>
                  <a:pt x="16191" y="82196"/>
                </a:lnTo>
                <a:lnTo>
                  <a:pt x="34736" y="53493"/>
                </a:lnTo>
                <a:lnTo>
                  <a:pt x="55558" y="26057"/>
                </a:lnTo>
                <a:lnTo>
                  <a:pt x="78579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9623554" y="1652015"/>
            <a:ext cx="38100" cy="97155"/>
          </a:xfrm>
          <a:custGeom>
            <a:avLst/>
            <a:gdLst/>
            <a:ahLst/>
            <a:cxnLst/>
            <a:rect l="l" t="t" r="r" b="b"/>
            <a:pathLst>
              <a:path w="38100" h="97155">
                <a:moveTo>
                  <a:pt x="0" y="96641"/>
                </a:moveTo>
                <a:lnTo>
                  <a:pt x="6979" y="71722"/>
                </a:lnTo>
                <a:lnTo>
                  <a:pt x="15667" y="47262"/>
                </a:lnTo>
                <a:lnTo>
                  <a:pt x="26036" y="23331"/>
                </a:lnTo>
                <a:lnTo>
                  <a:pt x="38059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8761029" y="1781477"/>
            <a:ext cx="137795" cy="93980"/>
          </a:xfrm>
          <a:custGeom>
            <a:avLst/>
            <a:gdLst/>
            <a:ahLst/>
            <a:cxnLst/>
            <a:rect l="l" t="t" r="r" b="b"/>
            <a:pathLst>
              <a:path w="137795" h="93980">
                <a:moveTo>
                  <a:pt x="0" y="0"/>
                </a:moveTo>
                <a:lnTo>
                  <a:pt x="36772" y="20606"/>
                </a:lnTo>
                <a:lnTo>
                  <a:pt x="72047" y="43144"/>
                </a:lnTo>
                <a:lnTo>
                  <a:pt x="105727" y="67550"/>
                </a:lnTo>
                <a:lnTo>
                  <a:pt x="137719" y="93758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7690967" y="2419686"/>
            <a:ext cx="24130" cy="99060"/>
          </a:xfrm>
          <a:custGeom>
            <a:avLst/>
            <a:gdLst/>
            <a:ahLst/>
            <a:cxnLst/>
            <a:rect l="l" t="t" r="r" b="b"/>
            <a:pathLst>
              <a:path w="24129" h="99060">
                <a:moveTo>
                  <a:pt x="24034" y="98644"/>
                </a:moveTo>
                <a:lnTo>
                  <a:pt x="16390" y="74316"/>
                </a:lnTo>
                <a:lnTo>
                  <a:pt x="9832" y="49747"/>
                </a:lnTo>
                <a:lnTo>
                  <a:pt x="4366" y="24965"/>
                </a:lnTo>
                <a:lnTo>
                  <a:pt x="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8549640" y="2374392"/>
            <a:ext cx="2014727" cy="11643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08063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14" dirty="0">
                <a:latin typeface="Calibri"/>
                <a:cs typeface="Calibri"/>
              </a:rPr>
              <a:t>Security </a:t>
            </a:r>
            <a:r>
              <a:rPr sz="4400" i="1" spc="-60" dirty="0">
                <a:latin typeface="Century Gothic"/>
                <a:cs typeface="Century Gothic"/>
              </a:rPr>
              <a:t>in </a:t>
            </a:r>
            <a:r>
              <a:rPr sz="4400" spc="125" dirty="0">
                <a:latin typeface="Calibri"/>
                <a:cs typeface="Calibri"/>
              </a:rPr>
              <a:t>the</a:t>
            </a:r>
            <a:r>
              <a:rPr sz="4400" spc="140" dirty="0">
                <a:latin typeface="Calibri"/>
                <a:cs typeface="Calibri"/>
              </a:rPr>
              <a:t> </a:t>
            </a:r>
            <a:r>
              <a:rPr sz="4400" spc="170" dirty="0">
                <a:latin typeface="Calibri"/>
                <a:cs typeface="Calibri"/>
              </a:rPr>
              <a:t>Cloud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17279" y="1239515"/>
            <a:ext cx="3893185" cy="3116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985" marR="5080" indent="-248920">
              <a:lnSpc>
                <a:spcPct val="143900"/>
              </a:lnSpc>
            </a:pPr>
            <a:r>
              <a:rPr sz="2750" spc="55" dirty="0">
                <a:latin typeface="Tahoma"/>
                <a:cs typeface="Tahoma"/>
              </a:rPr>
              <a:t>AWS </a:t>
            </a:r>
            <a:r>
              <a:rPr sz="2750" spc="-5" dirty="0">
                <a:latin typeface="Tahoma"/>
                <a:cs typeface="Tahoma"/>
              </a:rPr>
              <a:t>Service </a:t>
            </a:r>
            <a:r>
              <a:rPr sz="2750" spc="40" dirty="0">
                <a:latin typeface="Tahoma"/>
                <a:cs typeface="Tahoma"/>
              </a:rPr>
              <a:t>Catalog  </a:t>
            </a:r>
            <a:r>
              <a:rPr sz="2800" spc="55" dirty="0">
                <a:latin typeface="Calibri"/>
                <a:cs typeface="Calibri"/>
              </a:rPr>
              <a:t>Virtual </a:t>
            </a:r>
            <a:r>
              <a:rPr sz="2800" spc="45" dirty="0">
                <a:latin typeface="Calibri"/>
                <a:cs typeface="Calibri"/>
              </a:rPr>
              <a:t>Machine </a:t>
            </a:r>
            <a:r>
              <a:rPr sz="2800" spc="110" dirty="0">
                <a:latin typeface="Calibri"/>
                <a:cs typeface="Calibri"/>
              </a:rPr>
              <a:t>Images  </a:t>
            </a:r>
            <a:r>
              <a:rPr sz="2800" spc="75" dirty="0">
                <a:latin typeface="Calibri"/>
                <a:cs typeface="Calibri"/>
              </a:rPr>
              <a:t>Servers</a:t>
            </a:r>
            <a:endParaRPr sz="2800" dirty="0">
              <a:latin typeface="Calibri"/>
              <a:cs typeface="Calibri"/>
            </a:endParaRPr>
          </a:p>
          <a:p>
            <a:pPr marL="260985" marR="2025650">
              <a:lnSpc>
                <a:spcPts val="4920"/>
              </a:lnSpc>
              <a:spcBef>
                <a:spcPts val="300"/>
              </a:spcBef>
            </a:pPr>
            <a:r>
              <a:rPr sz="2800" spc="95" dirty="0">
                <a:latin typeface="Calibri"/>
                <a:cs typeface="Calibri"/>
              </a:rPr>
              <a:t>Software  </a:t>
            </a:r>
            <a:r>
              <a:rPr sz="2800" spc="140" dirty="0">
                <a:latin typeface="Calibri"/>
                <a:cs typeface="Calibri"/>
              </a:rPr>
              <a:t>D</a:t>
            </a:r>
            <a:r>
              <a:rPr sz="2800" spc="105" dirty="0">
                <a:latin typeface="Calibri"/>
                <a:cs typeface="Calibri"/>
              </a:rPr>
              <a:t>a</a:t>
            </a:r>
            <a:r>
              <a:rPr sz="2800" spc="70" dirty="0">
                <a:latin typeface="Calibri"/>
                <a:cs typeface="Calibri"/>
              </a:rPr>
              <a:t>t</a:t>
            </a:r>
            <a:r>
              <a:rPr sz="2800" spc="80" dirty="0">
                <a:latin typeface="Calibri"/>
                <a:cs typeface="Calibri"/>
              </a:rPr>
              <a:t>a</a:t>
            </a:r>
            <a:r>
              <a:rPr sz="2800" spc="120" dirty="0">
                <a:latin typeface="Calibri"/>
                <a:cs typeface="Calibri"/>
              </a:rPr>
              <a:t>b</a:t>
            </a:r>
            <a:r>
              <a:rPr sz="2800" spc="80" dirty="0">
                <a:latin typeface="Calibri"/>
                <a:cs typeface="Calibri"/>
              </a:rPr>
              <a:t>a</a:t>
            </a:r>
            <a:r>
              <a:rPr sz="2800" spc="70" dirty="0">
                <a:latin typeface="Calibri"/>
                <a:cs typeface="Calibri"/>
              </a:rPr>
              <a:t>s</a:t>
            </a:r>
            <a:r>
              <a:rPr sz="2800" spc="55" dirty="0">
                <a:latin typeface="Calibri"/>
                <a:cs typeface="Calibri"/>
              </a:rPr>
              <a:t>e</a:t>
            </a:r>
            <a:r>
              <a:rPr sz="2800" spc="80" dirty="0">
                <a:latin typeface="Calibri"/>
                <a:cs typeface="Calibri"/>
              </a:rPr>
              <a:t>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979" y="39879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08063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14" dirty="0">
                <a:latin typeface="Calibri"/>
                <a:cs typeface="Calibri"/>
              </a:rPr>
              <a:t>Security </a:t>
            </a:r>
            <a:r>
              <a:rPr sz="4400" i="1" spc="-60" dirty="0">
                <a:latin typeface="Century Gothic"/>
                <a:cs typeface="Century Gothic"/>
              </a:rPr>
              <a:t>in </a:t>
            </a:r>
            <a:r>
              <a:rPr sz="4400" spc="125" dirty="0">
                <a:latin typeface="Calibri"/>
                <a:cs typeface="Calibri"/>
              </a:rPr>
              <a:t>the</a:t>
            </a:r>
            <a:r>
              <a:rPr sz="4400" spc="140" dirty="0">
                <a:latin typeface="Calibri"/>
                <a:cs typeface="Calibri"/>
              </a:rPr>
              <a:t> </a:t>
            </a:r>
            <a:r>
              <a:rPr sz="4400" spc="170" dirty="0">
                <a:latin typeface="Calibri"/>
                <a:cs typeface="Calibri"/>
              </a:rPr>
              <a:t>Cloud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9879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17279" y="1423500"/>
            <a:ext cx="6162675" cy="2932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30" dirty="0">
                <a:latin typeface="Tahoma"/>
                <a:cs typeface="Tahoma"/>
              </a:rPr>
              <a:t>Benefits</a:t>
            </a:r>
            <a:endParaRPr sz="2750" dirty="0">
              <a:latin typeface="Tahoma"/>
              <a:cs typeface="Tahoma"/>
            </a:endParaRPr>
          </a:p>
          <a:p>
            <a:pPr marL="260985" marR="5080">
              <a:lnSpc>
                <a:spcPct val="142900"/>
              </a:lnSpc>
              <a:spcBef>
                <a:spcPts val="40"/>
              </a:spcBef>
            </a:pPr>
            <a:r>
              <a:rPr sz="2800" spc="75" dirty="0">
                <a:latin typeface="Calibri"/>
                <a:cs typeface="Calibri"/>
              </a:rPr>
              <a:t>Centrally </a:t>
            </a:r>
            <a:r>
              <a:rPr sz="2800" spc="135" dirty="0">
                <a:latin typeface="Calibri"/>
                <a:cs typeface="Calibri"/>
              </a:rPr>
              <a:t>manage common </a:t>
            </a:r>
            <a:r>
              <a:rPr sz="2800" spc="75" dirty="0">
                <a:latin typeface="Calibri"/>
                <a:cs typeface="Calibri"/>
              </a:rPr>
              <a:t>IT </a:t>
            </a:r>
            <a:r>
              <a:rPr sz="2800" spc="50" dirty="0">
                <a:latin typeface="Calibri"/>
                <a:cs typeface="Calibri"/>
              </a:rPr>
              <a:t>services  </a:t>
            </a:r>
            <a:r>
              <a:rPr sz="2800" spc="70" dirty="0">
                <a:latin typeface="Calibri"/>
                <a:cs typeface="Calibri"/>
              </a:rPr>
              <a:t>Achieve consistent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governance</a:t>
            </a:r>
            <a:endParaRPr sz="2800" dirty="0">
              <a:latin typeface="Calibri"/>
              <a:cs typeface="Calibri"/>
            </a:endParaRPr>
          </a:p>
          <a:p>
            <a:pPr marL="260985" marR="362585">
              <a:lnSpc>
                <a:spcPts val="4920"/>
              </a:lnSpc>
              <a:spcBef>
                <a:spcPts val="300"/>
              </a:spcBef>
            </a:pPr>
            <a:r>
              <a:rPr sz="2800" spc="20" dirty="0">
                <a:latin typeface="Calibri"/>
                <a:cs typeface="Calibri"/>
              </a:rPr>
              <a:t>Meet </a:t>
            </a:r>
            <a:r>
              <a:rPr sz="2800" spc="85" dirty="0">
                <a:latin typeface="Calibri"/>
                <a:cs typeface="Calibri"/>
              </a:rPr>
              <a:t>compliance </a:t>
            </a:r>
            <a:r>
              <a:rPr sz="2800" spc="65" dirty="0">
                <a:latin typeface="Calibri"/>
                <a:cs typeface="Calibri"/>
              </a:rPr>
              <a:t>requirements  </a:t>
            </a:r>
            <a:r>
              <a:rPr sz="2800" spc="90" dirty="0">
                <a:latin typeface="Calibri"/>
                <a:cs typeface="Calibri"/>
              </a:rPr>
              <a:t>Quickly deploy </a:t>
            </a:r>
            <a:r>
              <a:rPr sz="2800" spc="85" dirty="0">
                <a:latin typeface="Calibri"/>
                <a:cs typeface="Calibri"/>
              </a:rPr>
              <a:t>approved </a:t>
            </a:r>
            <a:r>
              <a:rPr sz="2800" spc="75" dirty="0">
                <a:latin typeface="Calibri"/>
                <a:cs typeface="Calibri"/>
              </a:rPr>
              <a:t>IT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services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110740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70" dirty="0">
                <a:latin typeface="Calibri"/>
                <a:cs typeface="Calibri"/>
              </a:rPr>
              <a:t>Example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65540" y="1523048"/>
            <a:ext cx="2756535" cy="1832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95" dirty="0">
                <a:latin typeface="Calibri"/>
                <a:cs typeface="Calibri"/>
              </a:rPr>
              <a:t>Customer</a:t>
            </a:r>
            <a:r>
              <a:rPr sz="1950" spc="25" dirty="0">
                <a:latin typeface="Calibri"/>
                <a:cs typeface="Calibri"/>
              </a:rPr>
              <a:t> </a:t>
            </a:r>
            <a:r>
              <a:rPr sz="1950" spc="60" dirty="0">
                <a:latin typeface="Calibri"/>
                <a:cs typeface="Calibri"/>
              </a:rPr>
              <a:t>Responsibility:</a:t>
            </a:r>
            <a:endParaRPr sz="195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639"/>
              </a:spcBef>
            </a:pPr>
            <a:r>
              <a:rPr sz="15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000" spc="55" dirty="0">
                <a:latin typeface="Calibri"/>
                <a:cs typeface="Calibri"/>
              </a:rPr>
              <a:t>Guest</a:t>
            </a:r>
            <a:r>
              <a:rPr sz="2000" spc="110" dirty="0">
                <a:latin typeface="Calibri"/>
                <a:cs typeface="Calibri"/>
              </a:rPr>
              <a:t> </a:t>
            </a:r>
            <a:r>
              <a:rPr sz="2000" spc="204" dirty="0">
                <a:latin typeface="Calibri"/>
                <a:cs typeface="Calibri"/>
              </a:rPr>
              <a:t>OS</a:t>
            </a:r>
            <a:endParaRPr sz="20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485"/>
              </a:spcBef>
            </a:pPr>
            <a:r>
              <a:rPr sz="15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500" spc="6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000" spc="50" dirty="0">
                <a:latin typeface="Calibri"/>
                <a:cs typeface="Calibri"/>
              </a:rPr>
              <a:t>Application</a:t>
            </a:r>
            <a:endParaRPr sz="20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605"/>
              </a:spcBef>
            </a:pPr>
            <a:r>
              <a:rPr sz="15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000" spc="50" dirty="0">
                <a:latin typeface="Calibri"/>
                <a:cs typeface="Calibri"/>
              </a:rPr>
              <a:t>Security</a:t>
            </a:r>
            <a:r>
              <a:rPr sz="2000" spc="114" dirty="0">
                <a:latin typeface="Calibri"/>
                <a:cs typeface="Calibri"/>
              </a:rPr>
              <a:t> </a:t>
            </a:r>
            <a:r>
              <a:rPr sz="2000" spc="80" dirty="0">
                <a:latin typeface="Calibri"/>
                <a:cs typeface="Calibri"/>
              </a:rPr>
              <a:t>group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542288"/>
            <a:ext cx="8686800" cy="4916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2377439" y="4245428"/>
            <a:ext cx="1071245" cy="483870"/>
          </a:xfrm>
          <a:custGeom>
            <a:avLst/>
            <a:gdLst/>
            <a:ahLst/>
            <a:cxnLst/>
            <a:rect l="l" t="t" r="r" b="b"/>
            <a:pathLst>
              <a:path w="1071245" h="483870">
                <a:moveTo>
                  <a:pt x="0" y="0"/>
                </a:moveTo>
                <a:lnTo>
                  <a:pt x="1071153" y="0"/>
                </a:lnTo>
                <a:lnTo>
                  <a:pt x="1071153" y="483325"/>
                </a:lnTo>
                <a:lnTo>
                  <a:pt x="0" y="483325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2377439" y="4245428"/>
            <a:ext cx="1071245" cy="483870"/>
          </a:xfrm>
          <a:custGeom>
            <a:avLst/>
            <a:gdLst/>
            <a:ahLst/>
            <a:cxnLst/>
            <a:rect l="l" t="t" r="r" b="b"/>
            <a:pathLst>
              <a:path w="1071245" h="483870">
                <a:moveTo>
                  <a:pt x="0" y="0"/>
                </a:moveTo>
                <a:lnTo>
                  <a:pt x="1071154" y="0"/>
                </a:lnTo>
                <a:lnTo>
                  <a:pt x="1071154" y="483325"/>
                </a:lnTo>
                <a:lnTo>
                  <a:pt x="0" y="4833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071256" y="4042953"/>
            <a:ext cx="880110" cy="483870"/>
          </a:xfrm>
          <a:custGeom>
            <a:avLst/>
            <a:gdLst/>
            <a:ahLst/>
            <a:cxnLst/>
            <a:rect l="l" t="t" r="r" b="b"/>
            <a:pathLst>
              <a:path w="880110" h="483870">
                <a:moveTo>
                  <a:pt x="0" y="0"/>
                </a:moveTo>
                <a:lnTo>
                  <a:pt x="879566" y="0"/>
                </a:lnTo>
                <a:lnTo>
                  <a:pt x="879566" y="483325"/>
                </a:lnTo>
                <a:lnTo>
                  <a:pt x="0" y="483325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071256" y="4042953"/>
            <a:ext cx="880110" cy="483870"/>
          </a:xfrm>
          <a:custGeom>
            <a:avLst/>
            <a:gdLst/>
            <a:ahLst/>
            <a:cxnLst/>
            <a:rect l="l" t="t" r="r" b="b"/>
            <a:pathLst>
              <a:path w="880110" h="483870">
                <a:moveTo>
                  <a:pt x="0" y="0"/>
                </a:moveTo>
                <a:lnTo>
                  <a:pt x="879566" y="0"/>
                </a:lnTo>
                <a:lnTo>
                  <a:pt x="879566" y="483325"/>
                </a:lnTo>
                <a:lnTo>
                  <a:pt x="0" y="4833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7080068" y="4284615"/>
            <a:ext cx="1123950" cy="483870"/>
          </a:xfrm>
          <a:custGeom>
            <a:avLst/>
            <a:gdLst/>
            <a:ahLst/>
            <a:cxnLst/>
            <a:rect l="l" t="t" r="r" b="b"/>
            <a:pathLst>
              <a:path w="1123950" h="483870">
                <a:moveTo>
                  <a:pt x="0" y="0"/>
                </a:moveTo>
                <a:lnTo>
                  <a:pt x="1123406" y="0"/>
                </a:lnTo>
                <a:lnTo>
                  <a:pt x="1123406" y="483325"/>
                </a:lnTo>
                <a:lnTo>
                  <a:pt x="0" y="483325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7080068" y="4284615"/>
            <a:ext cx="1123950" cy="483870"/>
          </a:xfrm>
          <a:custGeom>
            <a:avLst/>
            <a:gdLst/>
            <a:ahLst/>
            <a:cxnLst/>
            <a:rect l="l" t="t" r="r" b="b"/>
            <a:pathLst>
              <a:path w="1123950" h="483870">
                <a:moveTo>
                  <a:pt x="0" y="0"/>
                </a:moveTo>
                <a:lnTo>
                  <a:pt x="1123406" y="0"/>
                </a:lnTo>
                <a:lnTo>
                  <a:pt x="1123406" y="483325"/>
                </a:lnTo>
                <a:lnTo>
                  <a:pt x="0" y="4833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2507160" y="4249989"/>
            <a:ext cx="85090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005" marR="5080" indent="-281940">
              <a:lnSpc>
                <a:spcPts val="2090"/>
              </a:lnSpc>
            </a:pPr>
            <a:r>
              <a:rPr sz="1750" spc="130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750" spc="8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750" spc="14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750" spc="9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750" spc="60" dirty="0">
                <a:solidFill>
                  <a:srgbClr val="FFFFFF"/>
                </a:solidFill>
                <a:latin typeface="Calibri"/>
                <a:cs typeface="Calibri"/>
              </a:rPr>
              <a:t>n  </a:t>
            </a:r>
            <a:r>
              <a:rPr sz="1750" spc="175" dirty="0">
                <a:solidFill>
                  <a:srgbClr val="FFFFFF"/>
                </a:solidFill>
                <a:latin typeface="Calibri"/>
                <a:cs typeface="Calibri"/>
              </a:rPr>
              <a:t>S3</a:t>
            </a:r>
            <a:endParaRPr sz="175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78117" y="4038914"/>
            <a:ext cx="850900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130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750" spc="8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750" spc="14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750" spc="9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750" spc="1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75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92429" y="4304090"/>
            <a:ext cx="421640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135" dirty="0">
                <a:solidFill>
                  <a:srgbClr val="FFFFFF"/>
                </a:solidFill>
                <a:latin typeface="Calibri"/>
                <a:cs typeface="Calibri"/>
              </a:rPr>
              <a:t>EC</a:t>
            </a:r>
            <a:r>
              <a:rPr sz="1750" spc="16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75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85840" y="4200459"/>
            <a:ext cx="850900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130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750" spc="8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750" spc="14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750" spc="9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750" spc="1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75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03277" y="4465635"/>
            <a:ext cx="1216660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70" dirty="0">
                <a:solidFill>
                  <a:srgbClr val="FFFFFF"/>
                </a:solidFill>
                <a:latin typeface="Calibri"/>
                <a:cs typeface="Calibri"/>
              </a:rPr>
              <a:t>Workspaces</a:t>
            </a:r>
            <a:endParaRPr sz="17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36918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420" dirty="0">
                <a:latin typeface="Calibri"/>
                <a:cs typeface="Calibri"/>
              </a:rPr>
              <a:t>S</a:t>
            </a:r>
            <a:r>
              <a:rPr sz="4400" spc="175" dirty="0">
                <a:latin typeface="Calibri"/>
                <a:cs typeface="Calibri"/>
              </a:rPr>
              <a:t>u</a:t>
            </a:r>
            <a:r>
              <a:rPr sz="4400" spc="265" dirty="0">
                <a:latin typeface="Calibri"/>
                <a:cs typeface="Calibri"/>
              </a:rPr>
              <a:t>m</a:t>
            </a:r>
            <a:r>
              <a:rPr sz="4400" spc="320" dirty="0">
                <a:latin typeface="Calibri"/>
                <a:cs typeface="Calibri"/>
              </a:rPr>
              <a:t>m</a:t>
            </a:r>
            <a:r>
              <a:rPr sz="4400" spc="125" dirty="0">
                <a:latin typeface="Calibri"/>
                <a:cs typeface="Calibri"/>
              </a:rPr>
              <a:t>a</a:t>
            </a:r>
            <a:r>
              <a:rPr sz="4400" spc="-30" dirty="0">
                <a:latin typeface="Calibri"/>
                <a:cs typeface="Calibri"/>
              </a:rPr>
              <a:t>r</a:t>
            </a:r>
            <a:r>
              <a:rPr sz="4400" spc="145" dirty="0">
                <a:latin typeface="Calibri"/>
                <a:cs typeface="Calibri"/>
              </a:rPr>
              <a:t>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264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38736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66199" y="1421384"/>
            <a:ext cx="8200390" cy="3425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80" dirty="0">
                <a:latin typeface="Calibri"/>
                <a:cs typeface="Calibri"/>
              </a:rPr>
              <a:t>the customer </a:t>
            </a:r>
            <a:r>
              <a:rPr sz="2800" spc="60" dirty="0">
                <a:latin typeface="Calibri"/>
                <a:cs typeface="Calibri"/>
              </a:rPr>
              <a:t>share </a:t>
            </a:r>
            <a:r>
              <a:rPr sz="2800" spc="50" dirty="0">
                <a:latin typeface="Calibri"/>
                <a:cs typeface="Calibri"/>
              </a:rPr>
              <a:t>security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responsibilities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3525" spc="7" baseline="1182" dirty="0">
                <a:latin typeface="Tahoma"/>
                <a:cs typeface="Tahoma"/>
              </a:rPr>
              <a:t>AWS</a:t>
            </a:r>
            <a:r>
              <a:rPr sz="2400" spc="5" dirty="0">
                <a:latin typeface="Calibri"/>
                <a:cs typeface="Calibri"/>
              </a:rPr>
              <a:t>: </a:t>
            </a:r>
            <a:r>
              <a:rPr sz="2400" spc="60" dirty="0">
                <a:latin typeface="Calibri"/>
                <a:cs typeface="Calibri"/>
              </a:rPr>
              <a:t>Security </a:t>
            </a:r>
            <a:r>
              <a:rPr sz="2400" spc="100" dirty="0">
                <a:latin typeface="Calibri"/>
                <a:cs typeface="Calibri"/>
              </a:rPr>
              <a:t>of </a:t>
            </a:r>
            <a:r>
              <a:rPr sz="2400" spc="7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cloud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3525" spc="22" baseline="1182" dirty="0">
                <a:latin typeface="Tahoma"/>
                <a:cs typeface="Tahoma"/>
              </a:rPr>
              <a:t>Customer</a:t>
            </a:r>
            <a:r>
              <a:rPr sz="2400" spc="15" dirty="0">
                <a:latin typeface="Calibri"/>
                <a:cs typeface="Calibri"/>
              </a:rPr>
              <a:t>: </a:t>
            </a:r>
            <a:r>
              <a:rPr sz="2400" spc="60" dirty="0">
                <a:latin typeface="Calibri"/>
                <a:cs typeface="Calibri"/>
              </a:rPr>
              <a:t>Security </a:t>
            </a:r>
            <a:r>
              <a:rPr sz="2400" spc="35" dirty="0">
                <a:latin typeface="Calibri"/>
                <a:cs typeface="Calibri"/>
              </a:rPr>
              <a:t>in </a:t>
            </a:r>
            <a:r>
              <a:rPr sz="2400" spc="70" dirty="0">
                <a:latin typeface="Calibri"/>
                <a:cs typeface="Calibri"/>
              </a:rPr>
              <a:t>the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cloud</a:t>
            </a:r>
            <a:endParaRPr sz="2400" dirty="0">
              <a:latin typeface="Calibri"/>
              <a:cs typeface="Calibri"/>
            </a:endParaRPr>
          </a:p>
          <a:p>
            <a:pPr marL="12700" marR="620395">
              <a:lnSpc>
                <a:spcPts val="4800"/>
              </a:lnSpc>
              <a:spcBef>
                <a:spcPts val="384"/>
              </a:spcBef>
            </a:pPr>
            <a:r>
              <a:rPr sz="2800" spc="95" dirty="0">
                <a:latin typeface="Calibri"/>
                <a:cs typeface="Calibri"/>
              </a:rPr>
              <a:t>Customer </a:t>
            </a:r>
            <a:r>
              <a:rPr sz="2800" spc="90" dirty="0">
                <a:latin typeface="Calibri"/>
                <a:cs typeface="Calibri"/>
              </a:rPr>
              <a:t>has </a:t>
            </a:r>
            <a:r>
              <a:rPr sz="2800" spc="80" dirty="0">
                <a:latin typeface="Calibri"/>
                <a:cs typeface="Calibri"/>
              </a:rPr>
              <a:t>full </a:t>
            </a:r>
            <a:r>
              <a:rPr sz="2800" spc="70" dirty="0">
                <a:latin typeface="Calibri"/>
                <a:cs typeface="Calibri"/>
              </a:rPr>
              <a:t>control </a:t>
            </a:r>
            <a:r>
              <a:rPr sz="2800" spc="60" dirty="0">
                <a:latin typeface="Calibri"/>
                <a:cs typeface="Calibri"/>
              </a:rPr>
              <a:t>over </a:t>
            </a:r>
            <a:r>
              <a:rPr sz="2800" spc="50" dirty="0">
                <a:latin typeface="Calibri"/>
                <a:cs typeface="Calibri"/>
              </a:rPr>
              <a:t>security </a:t>
            </a:r>
            <a:r>
              <a:rPr sz="2800" spc="75" dirty="0">
                <a:latin typeface="Calibri"/>
                <a:cs typeface="Calibri"/>
              </a:rPr>
              <a:t>measures  </a:t>
            </a:r>
            <a:r>
              <a:rPr sz="2800" spc="95" dirty="0">
                <a:latin typeface="Calibri"/>
                <a:cs typeface="Calibri"/>
              </a:rPr>
              <a:t>Customer </a:t>
            </a:r>
            <a:r>
              <a:rPr sz="2800" spc="90" dirty="0">
                <a:latin typeface="Calibri"/>
                <a:cs typeface="Calibri"/>
              </a:rPr>
              <a:t>can </a:t>
            </a:r>
            <a:r>
              <a:rPr sz="2800" spc="70" dirty="0">
                <a:latin typeface="Calibri"/>
                <a:cs typeface="Calibri"/>
              </a:rPr>
              <a:t>use </a:t>
            </a: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70" dirty="0">
                <a:latin typeface="Calibri"/>
                <a:cs typeface="Calibri"/>
              </a:rPr>
              <a:t>Service </a:t>
            </a:r>
            <a:r>
              <a:rPr sz="2800" spc="120" dirty="0">
                <a:latin typeface="Calibri"/>
                <a:cs typeface="Calibri"/>
              </a:rPr>
              <a:t>Catalog  </a:t>
            </a:r>
            <a:r>
              <a:rPr sz="2800" spc="20" dirty="0">
                <a:latin typeface="Calibri"/>
                <a:cs typeface="Calibri"/>
              </a:rPr>
              <a:t>“Infrastructure”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Service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979" y="44832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6409"/>
              </a:lnSpc>
            </a:pPr>
            <a:r>
              <a:rPr spc="310" dirty="0">
                <a:latin typeface="Calibri"/>
                <a:cs typeface="Calibri"/>
              </a:rPr>
              <a:t>AWS </a:t>
            </a:r>
            <a:r>
              <a:rPr spc="175" dirty="0">
                <a:latin typeface="Calibri"/>
                <a:cs typeface="Calibri"/>
              </a:rPr>
              <a:t>Access </a:t>
            </a:r>
            <a:r>
              <a:rPr spc="195" dirty="0">
                <a:latin typeface="Calibri"/>
                <a:cs typeface="Calibri"/>
              </a:rPr>
              <a:t>Control</a:t>
            </a:r>
            <a:r>
              <a:rPr spc="110" dirty="0">
                <a:latin typeface="Calibri"/>
                <a:cs typeface="Calibri"/>
              </a:rPr>
              <a:t> </a:t>
            </a:r>
            <a:r>
              <a:rPr spc="229" dirty="0">
                <a:latin typeface="Calibri"/>
                <a:cs typeface="Calibri"/>
              </a:rPr>
              <a:t>and  </a:t>
            </a:r>
            <a:r>
              <a:rPr spc="204" dirty="0">
                <a:latin typeface="Calibri"/>
                <a:cs typeface="Calibri"/>
              </a:rPr>
              <a:t>Management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27901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5" dirty="0">
                <a:latin typeface="Calibri"/>
                <a:cs typeface="Calibri"/>
              </a:rPr>
              <a:t>AWS</a:t>
            </a:r>
            <a:r>
              <a:rPr sz="4400" spc="75" dirty="0">
                <a:latin typeface="Calibri"/>
                <a:cs typeface="Calibri"/>
              </a:rPr>
              <a:t> </a:t>
            </a:r>
            <a:r>
              <a:rPr sz="4400" spc="-5" dirty="0">
                <a:latin typeface="Calibri"/>
                <a:cs typeface="Calibri"/>
              </a:rPr>
              <a:t>IAM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8736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44832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51055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17279" y="1421384"/>
            <a:ext cx="5441950" cy="4605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985">
              <a:lnSpc>
                <a:spcPct val="100000"/>
              </a:lnSpc>
            </a:pPr>
            <a:r>
              <a:rPr sz="2800" spc="85" dirty="0">
                <a:latin typeface="Calibri"/>
                <a:cs typeface="Calibri"/>
              </a:rPr>
              <a:t>Control </a:t>
            </a:r>
            <a:r>
              <a:rPr sz="2800" spc="70" dirty="0">
                <a:latin typeface="Calibri"/>
                <a:cs typeface="Calibri"/>
              </a:rPr>
              <a:t>access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145" dirty="0">
                <a:latin typeface="Calibri"/>
                <a:cs typeface="Calibri"/>
              </a:rPr>
              <a:t>AWS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resources</a:t>
            </a:r>
            <a:endParaRPr sz="28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29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65" dirty="0">
                <a:latin typeface="Calibri"/>
                <a:cs typeface="Calibri"/>
              </a:rPr>
              <a:t>Authentication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04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65" dirty="0">
                <a:latin typeface="Calibri"/>
                <a:cs typeface="Calibri"/>
              </a:rPr>
              <a:t>Authorization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750" spc="105" dirty="0">
                <a:latin typeface="Calibri"/>
                <a:cs typeface="Calibri"/>
              </a:rPr>
              <a:t>Controls </a:t>
            </a:r>
            <a:r>
              <a:rPr sz="2750" spc="95" dirty="0">
                <a:latin typeface="Calibri"/>
                <a:cs typeface="Calibri"/>
              </a:rPr>
              <a:t>access </a:t>
            </a:r>
            <a:r>
              <a:rPr sz="2750" spc="110" dirty="0">
                <a:latin typeface="Calibri"/>
                <a:cs typeface="Calibri"/>
              </a:rPr>
              <a:t>to </a:t>
            </a:r>
            <a:r>
              <a:rPr sz="2750" spc="70" dirty="0">
                <a:latin typeface="Calibri"/>
                <a:cs typeface="Calibri"/>
              </a:rPr>
              <a:t>services </a:t>
            </a:r>
            <a:r>
              <a:rPr sz="2750" spc="110" dirty="0">
                <a:latin typeface="Calibri"/>
                <a:cs typeface="Calibri"/>
              </a:rPr>
              <a:t>such</a:t>
            </a:r>
            <a:r>
              <a:rPr sz="2750" spc="175" dirty="0">
                <a:latin typeface="Calibri"/>
                <a:cs typeface="Calibri"/>
              </a:rPr>
              <a:t> </a:t>
            </a:r>
            <a:r>
              <a:rPr sz="2750" spc="25" dirty="0">
                <a:latin typeface="Calibri"/>
                <a:cs typeface="Calibri"/>
              </a:rPr>
              <a:t>as:</a:t>
            </a:r>
            <a:endParaRPr sz="2750" dirty="0">
              <a:latin typeface="Calibri"/>
              <a:cs typeface="Calibri"/>
            </a:endParaRPr>
          </a:p>
          <a:p>
            <a:pPr marL="260985" marR="3724910">
              <a:lnSpc>
                <a:spcPct val="142900"/>
              </a:lnSpc>
              <a:spcBef>
                <a:spcPts val="40"/>
              </a:spcBef>
            </a:pPr>
            <a:r>
              <a:rPr sz="2800" spc="145" dirty="0">
                <a:latin typeface="Calibri"/>
                <a:cs typeface="Calibri"/>
              </a:rPr>
              <a:t>C</a:t>
            </a:r>
            <a:r>
              <a:rPr sz="2800" spc="140" dirty="0">
                <a:latin typeface="Calibri"/>
                <a:cs typeface="Calibri"/>
              </a:rPr>
              <a:t>o</a:t>
            </a:r>
            <a:r>
              <a:rPr sz="2800" spc="210" dirty="0">
                <a:latin typeface="Calibri"/>
                <a:cs typeface="Calibri"/>
              </a:rPr>
              <a:t>m</a:t>
            </a:r>
            <a:r>
              <a:rPr sz="2800" spc="125" dirty="0">
                <a:latin typeface="Calibri"/>
                <a:cs typeface="Calibri"/>
              </a:rPr>
              <a:t>p</a:t>
            </a:r>
            <a:r>
              <a:rPr sz="2800" spc="75" dirty="0">
                <a:latin typeface="Calibri"/>
                <a:cs typeface="Calibri"/>
              </a:rPr>
              <a:t>u</a:t>
            </a:r>
            <a:r>
              <a:rPr sz="2800" spc="70" dirty="0">
                <a:latin typeface="Calibri"/>
                <a:cs typeface="Calibri"/>
              </a:rPr>
              <a:t>t</a:t>
            </a:r>
            <a:r>
              <a:rPr sz="2800" spc="35" dirty="0">
                <a:latin typeface="Calibri"/>
                <a:cs typeface="Calibri"/>
              </a:rPr>
              <a:t>e  </a:t>
            </a:r>
            <a:r>
              <a:rPr sz="2800" spc="120" dirty="0">
                <a:latin typeface="Calibri"/>
                <a:cs typeface="Calibri"/>
              </a:rPr>
              <a:t>Storage</a:t>
            </a:r>
            <a:endParaRPr sz="2800" dirty="0">
              <a:latin typeface="Calibri"/>
              <a:cs typeface="Calibri"/>
            </a:endParaRPr>
          </a:p>
          <a:p>
            <a:pPr marL="260985" marR="2127250">
              <a:lnSpc>
                <a:spcPct val="142900"/>
              </a:lnSpc>
              <a:spcBef>
                <a:spcPts val="95"/>
              </a:spcBef>
            </a:pPr>
            <a:r>
              <a:rPr sz="2800" spc="90" dirty="0">
                <a:latin typeface="Calibri"/>
                <a:cs typeface="Calibri"/>
              </a:rPr>
              <a:t>Database  </a:t>
            </a:r>
            <a:r>
              <a:rPr sz="2800" spc="75" dirty="0">
                <a:latin typeface="Calibri"/>
                <a:cs typeface="Calibri"/>
              </a:rPr>
              <a:t>Application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services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979" y="57151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0902695" y="1438655"/>
            <a:ext cx="902207" cy="1703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27901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5" dirty="0">
                <a:latin typeface="Calibri"/>
                <a:cs typeface="Calibri"/>
              </a:rPr>
              <a:t>AWS</a:t>
            </a:r>
            <a:r>
              <a:rPr sz="4400" spc="75" dirty="0">
                <a:latin typeface="Calibri"/>
                <a:cs typeface="Calibri"/>
              </a:rPr>
              <a:t> </a:t>
            </a:r>
            <a:r>
              <a:rPr sz="4400" spc="-5" dirty="0">
                <a:latin typeface="Calibri"/>
                <a:cs typeface="Calibri"/>
              </a:rPr>
              <a:t>IAM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1238321"/>
            <a:ext cx="3782060" cy="1219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70" dirty="0">
                <a:latin typeface="Calibri"/>
                <a:cs typeface="Calibri"/>
              </a:rPr>
              <a:t>Create </a:t>
            </a:r>
            <a:r>
              <a:rPr sz="2800" spc="50" dirty="0">
                <a:latin typeface="Calibri"/>
                <a:cs typeface="Calibri"/>
              </a:rPr>
              <a:t>users </a:t>
            </a:r>
            <a:r>
              <a:rPr sz="2800" spc="105" dirty="0">
                <a:latin typeface="Calibri"/>
                <a:cs typeface="Calibri"/>
              </a:rPr>
              <a:t>and groups  </a:t>
            </a:r>
            <a:r>
              <a:rPr sz="2800" spc="75" dirty="0">
                <a:latin typeface="Calibri"/>
                <a:cs typeface="Calibri"/>
              </a:rPr>
              <a:t>Grant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permissions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803391" y="2346960"/>
            <a:ext cx="902208" cy="1706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237488" y="4218432"/>
            <a:ext cx="1325880" cy="17678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870959" y="4248911"/>
            <a:ext cx="1767839" cy="1706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637596" y="5982208"/>
            <a:ext cx="525780" cy="323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90" dirty="0">
                <a:latin typeface="Calibri"/>
                <a:cs typeface="Calibri"/>
              </a:rPr>
              <a:t>U</a:t>
            </a:r>
            <a:r>
              <a:rPr sz="2000" spc="35" dirty="0">
                <a:latin typeface="Calibri"/>
                <a:cs typeface="Calibri"/>
              </a:rPr>
              <a:t>s</a:t>
            </a:r>
            <a:r>
              <a:rPr sz="2000" spc="55" dirty="0">
                <a:latin typeface="Calibri"/>
                <a:cs typeface="Calibri"/>
              </a:rPr>
              <a:t>e</a:t>
            </a:r>
            <a:r>
              <a:rPr sz="2000" spc="-10" dirty="0">
                <a:latin typeface="Calibri"/>
                <a:cs typeface="Calibri"/>
              </a:rPr>
              <a:t>r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96842" y="5982208"/>
            <a:ext cx="715645" cy="323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85" dirty="0">
                <a:latin typeface="Calibri"/>
                <a:cs typeface="Calibri"/>
              </a:rPr>
              <a:t>G</a:t>
            </a:r>
            <a:r>
              <a:rPr sz="2000" spc="35" dirty="0">
                <a:latin typeface="Calibri"/>
                <a:cs typeface="Calibri"/>
              </a:rPr>
              <a:t>ro</a:t>
            </a:r>
            <a:r>
              <a:rPr sz="2000" spc="55" dirty="0">
                <a:latin typeface="Calibri"/>
                <a:cs typeface="Calibri"/>
              </a:rPr>
              <a:t>u</a:t>
            </a:r>
            <a:r>
              <a:rPr sz="2000" spc="95" dirty="0">
                <a:latin typeface="Calibri"/>
                <a:cs typeface="Calibri"/>
              </a:rPr>
              <a:t>p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46392" y="4288535"/>
            <a:ext cx="1423416" cy="1706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6991572" y="5982208"/>
            <a:ext cx="1334770" cy="323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50" dirty="0">
                <a:latin typeface="Calibri"/>
                <a:cs typeface="Calibri"/>
              </a:rPr>
              <a:t>Permissions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677400" y="4337303"/>
            <a:ext cx="1783079" cy="15300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10401855" y="5985255"/>
            <a:ext cx="516255" cy="323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00" dirty="0">
                <a:latin typeface="Calibri"/>
                <a:cs typeface="Calibri"/>
              </a:rPr>
              <a:t>R</a:t>
            </a:r>
            <a:r>
              <a:rPr sz="2000" spc="80" dirty="0">
                <a:latin typeface="Calibri"/>
                <a:cs typeface="Calibri"/>
              </a:rPr>
              <a:t>o</a:t>
            </a:r>
            <a:r>
              <a:rPr sz="2000" spc="40" dirty="0">
                <a:latin typeface="Calibri"/>
                <a:cs typeface="Calibri"/>
              </a:rPr>
              <a:t>le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27901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5" dirty="0">
                <a:latin typeface="Calibri"/>
                <a:cs typeface="Calibri"/>
              </a:rPr>
              <a:t>AWS</a:t>
            </a:r>
            <a:r>
              <a:rPr sz="4400" spc="75" dirty="0">
                <a:latin typeface="Calibri"/>
                <a:cs typeface="Calibri"/>
              </a:rPr>
              <a:t> </a:t>
            </a:r>
            <a:r>
              <a:rPr sz="4400" spc="-5" dirty="0">
                <a:latin typeface="Calibri"/>
                <a:cs typeface="Calibri"/>
              </a:rPr>
              <a:t>IAM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4038600" y="6464856"/>
            <a:ext cx="411480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17279" y="1423500"/>
            <a:ext cx="5572760" cy="271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90" dirty="0">
                <a:latin typeface="Calibri"/>
                <a:cs typeface="Calibri"/>
              </a:rPr>
              <a:t>Functionality</a:t>
            </a:r>
            <a:endParaRPr sz="2750" dirty="0">
              <a:latin typeface="Calibri"/>
              <a:cs typeface="Calibri"/>
            </a:endParaRPr>
          </a:p>
          <a:p>
            <a:pPr marL="260985">
              <a:lnSpc>
                <a:spcPct val="100000"/>
              </a:lnSpc>
              <a:spcBef>
                <a:spcPts val="1480"/>
              </a:spcBef>
            </a:pPr>
            <a:r>
              <a:rPr sz="2800" spc="80" dirty="0">
                <a:latin typeface="Calibri"/>
                <a:cs typeface="Calibri"/>
              </a:rPr>
              <a:t>Manage</a:t>
            </a:r>
            <a:endParaRPr sz="28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55" dirty="0">
                <a:latin typeface="Calibri"/>
                <a:cs typeface="Calibri"/>
              </a:rPr>
              <a:t>Users </a:t>
            </a:r>
            <a:r>
              <a:rPr sz="2400" spc="90" dirty="0">
                <a:latin typeface="Calibri"/>
                <a:cs typeface="Calibri"/>
              </a:rPr>
              <a:t>and </a:t>
            </a:r>
            <a:r>
              <a:rPr sz="2400" spc="35" dirty="0">
                <a:latin typeface="Calibri"/>
                <a:cs typeface="Calibri"/>
              </a:rPr>
              <a:t>their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access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0" dirty="0">
                <a:latin typeface="Calibri"/>
                <a:cs typeface="Calibri"/>
              </a:rPr>
              <a:t>Roles </a:t>
            </a:r>
            <a:r>
              <a:rPr sz="2400" spc="90" dirty="0">
                <a:latin typeface="Calibri"/>
                <a:cs typeface="Calibri"/>
              </a:rPr>
              <a:t>and </a:t>
            </a:r>
            <a:r>
              <a:rPr sz="2400" spc="30" dirty="0">
                <a:latin typeface="Calibri"/>
                <a:cs typeface="Calibri"/>
              </a:rPr>
              <a:t>their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permissions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Calibri"/>
                <a:cs typeface="Calibri"/>
              </a:rPr>
              <a:t>Federate </a:t>
            </a:r>
            <a:r>
              <a:rPr sz="2400" spc="45" dirty="0">
                <a:latin typeface="Calibri"/>
                <a:cs typeface="Calibri"/>
              </a:rPr>
              <a:t>users </a:t>
            </a:r>
            <a:r>
              <a:rPr sz="2400" spc="90" dirty="0">
                <a:latin typeface="Calibri"/>
                <a:cs typeface="Calibri"/>
              </a:rPr>
              <a:t>and </a:t>
            </a:r>
            <a:r>
              <a:rPr sz="2400" spc="30" dirty="0">
                <a:latin typeface="Calibri"/>
                <a:cs typeface="Calibri"/>
              </a:rPr>
              <a:t>their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permissions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37904" y="1438655"/>
            <a:ext cx="758951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1152631" y="1438655"/>
            <a:ext cx="758951" cy="1008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957816" y="2310383"/>
            <a:ext cx="1152144" cy="987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9291025" y="1952816"/>
            <a:ext cx="454659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5" dirty="0">
                <a:latin typeface="Calibri"/>
                <a:cs typeface="Calibri"/>
              </a:rPr>
              <a:t>IA</a:t>
            </a:r>
            <a:r>
              <a:rPr sz="1950" spc="-30" dirty="0">
                <a:latin typeface="Calibri"/>
                <a:cs typeface="Calibri"/>
              </a:rPr>
              <a:t>M</a:t>
            </a:r>
            <a:endParaRPr sz="195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53602" y="1940624"/>
            <a:ext cx="555625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55" dirty="0">
                <a:latin typeface="Calibri"/>
                <a:cs typeface="Calibri"/>
              </a:rPr>
              <a:t>C</a:t>
            </a:r>
            <a:r>
              <a:rPr sz="1950" spc="105" dirty="0">
                <a:latin typeface="Calibri"/>
                <a:cs typeface="Calibri"/>
              </a:rPr>
              <a:t>o</a:t>
            </a:r>
            <a:r>
              <a:rPr sz="1950" spc="60" dirty="0">
                <a:latin typeface="Calibri"/>
                <a:cs typeface="Calibri"/>
              </a:rPr>
              <a:t>rp</a:t>
            </a:r>
            <a:endParaRPr sz="19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896610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5" dirty="0">
                <a:latin typeface="Calibri"/>
                <a:cs typeface="Calibri"/>
              </a:rPr>
              <a:t>AWS </a:t>
            </a:r>
            <a:r>
              <a:rPr sz="4400" spc="145" dirty="0">
                <a:latin typeface="Calibri"/>
                <a:cs typeface="Calibri"/>
              </a:rPr>
              <a:t>Account </a:t>
            </a:r>
            <a:r>
              <a:rPr sz="4400" spc="170" dirty="0">
                <a:latin typeface="Calibri"/>
                <a:cs typeface="Calibri"/>
              </a:rPr>
              <a:t>Root</a:t>
            </a:r>
            <a:r>
              <a:rPr sz="4400" spc="35" dirty="0">
                <a:latin typeface="Calibri"/>
                <a:cs typeface="Calibri"/>
              </a:rPr>
              <a:t> </a:t>
            </a:r>
            <a:r>
              <a:rPr sz="4400" spc="100" dirty="0">
                <a:latin typeface="Calibri"/>
                <a:cs typeface="Calibri"/>
              </a:rPr>
              <a:t>User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7277" y="2724911"/>
            <a:ext cx="6474460" cy="778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000"/>
              </a:lnSpc>
            </a:pPr>
            <a:r>
              <a:rPr sz="2800" spc="90" dirty="0">
                <a:latin typeface="Calibri"/>
                <a:cs typeface="Calibri"/>
              </a:rPr>
              <a:t>Account </a:t>
            </a:r>
            <a:r>
              <a:rPr sz="2800" spc="65" dirty="0">
                <a:latin typeface="Calibri"/>
                <a:cs typeface="Calibri"/>
              </a:rPr>
              <a:t>root </a:t>
            </a:r>
            <a:r>
              <a:rPr sz="2800" spc="45" dirty="0">
                <a:latin typeface="Calibri"/>
                <a:cs typeface="Calibri"/>
              </a:rPr>
              <a:t>user </a:t>
            </a:r>
            <a:r>
              <a:rPr sz="2800" spc="90" dirty="0">
                <a:latin typeface="Calibri"/>
                <a:cs typeface="Calibri"/>
              </a:rPr>
              <a:t>has </a:t>
            </a:r>
            <a:r>
              <a:rPr sz="2800" spc="95" dirty="0">
                <a:latin typeface="Calibri"/>
                <a:cs typeface="Calibri"/>
              </a:rPr>
              <a:t>complete </a:t>
            </a:r>
            <a:r>
              <a:rPr sz="2800" spc="70" dirty="0">
                <a:latin typeface="Calibri"/>
                <a:cs typeface="Calibri"/>
              </a:rPr>
              <a:t>access </a:t>
            </a:r>
            <a:r>
              <a:rPr sz="2800" spc="90" dirty="0">
                <a:latin typeface="Calibri"/>
                <a:cs typeface="Calibri"/>
              </a:rPr>
              <a:t>to  </a:t>
            </a:r>
            <a:r>
              <a:rPr sz="2800" spc="65" dirty="0">
                <a:latin typeface="Calibri"/>
                <a:cs typeface="Calibri"/>
              </a:rPr>
              <a:t>all </a:t>
            </a:r>
            <a:r>
              <a:rPr sz="2800" spc="145" dirty="0">
                <a:latin typeface="Calibri"/>
                <a:cs typeface="Calibri"/>
              </a:rPr>
              <a:t>AWS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Services.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81671" y="1255775"/>
            <a:ext cx="4072128" cy="5571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89661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5" dirty="0">
                <a:latin typeface="Calibri"/>
                <a:cs typeface="Calibri"/>
              </a:rPr>
              <a:t>AWS </a:t>
            </a:r>
            <a:r>
              <a:rPr sz="4400" spc="145" dirty="0">
                <a:latin typeface="Calibri"/>
                <a:cs typeface="Calibri"/>
              </a:rPr>
              <a:t>Account </a:t>
            </a:r>
            <a:r>
              <a:rPr sz="4400" spc="170" dirty="0">
                <a:latin typeface="Calibri"/>
                <a:cs typeface="Calibri"/>
              </a:rPr>
              <a:t>Root</a:t>
            </a:r>
            <a:r>
              <a:rPr sz="4400" spc="35" dirty="0">
                <a:latin typeface="Calibri"/>
                <a:cs typeface="Calibri"/>
              </a:rPr>
              <a:t> </a:t>
            </a:r>
            <a:r>
              <a:rPr sz="4400" spc="100" dirty="0">
                <a:latin typeface="Calibri"/>
                <a:cs typeface="Calibri"/>
              </a:rPr>
              <a:t>User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6798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6138671" y="1417319"/>
            <a:ext cx="5711952" cy="670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6440423" y="2630423"/>
            <a:ext cx="688848" cy="691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6612301" y="2152933"/>
            <a:ext cx="343535" cy="409575"/>
          </a:xfrm>
          <a:custGeom>
            <a:avLst/>
            <a:gdLst/>
            <a:ahLst/>
            <a:cxnLst/>
            <a:rect l="l" t="t" r="r" b="b"/>
            <a:pathLst>
              <a:path w="343534" h="409575">
                <a:moveTo>
                  <a:pt x="257227" y="171484"/>
                </a:moveTo>
                <a:lnTo>
                  <a:pt x="85741" y="171484"/>
                </a:lnTo>
                <a:lnTo>
                  <a:pt x="85741" y="409073"/>
                </a:lnTo>
                <a:lnTo>
                  <a:pt x="257227" y="409073"/>
                </a:lnTo>
                <a:lnTo>
                  <a:pt x="257227" y="171484"/>
                </a:lnTo>
                <a:close/>
              </a:path>
              <a:path w="343534" h="409575">
                <a:moveTo>
                  <a:pt x="171484" y="0"/>
                </a:moveTo>
                <a:lnTo>
                  <a:pt x="0" y="171484"/>
                </a:lnTo>
                <a:lnTo>
                  <a:pt x="342968" y="171484"/>
                </a:lnTo>
                <a:lnTo>
                  <a:pt x="171484" y="0"/>
                </a:lnTo>
                <a:close/>
              </a:path>
            </a:pathLst>
          </a:custGeom>
          <a:solidFill>
            <a:srgbClr val="F7595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6612301" y="2152933"/>
            <a:ext cx="343535" cy="409575"/>
          </a:xfrm>
          <a:custGeom>
            <a:avLst/>
            <a:gdLst/>
            <a:ahLst/>
            <a:cxnLst/>
            <a:rect l="l" t="t" r="r" b="b"/>
            <a:pathLst>
              <a:path w="343534" h="409575">
                <a:moveTo>
                  <a:pt x="0" y="171484"/>
                </a:moveTo>
                <a:lnTo>
                  <a:pt x="171484" y="0"/>
                </a:lnTo>
                <a:lnTo>
                  <a:pt x="342969" y="171484"/>
                </a:lnTo>
                <a:lnTo>
                  <a:pt x="257226" y="171484"/>
                </a:lnTo>
                <a:lnTo>
                  <a:pt x="257226" y="409074"/>
                </a:lnTo>
                <a:lnTo>
                  <a:pt x="85742" y="409074"/>
                </a:lnTo>
                <a:lnTo>
                  <a:pt x="85742" y="171484"/>
                </a:lnTo>
                <a:lnTo>
                  <a:pt x="0" y="171484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6275832" y="2459735"/>
            <a:ext cx="1014984" cy="10180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370320" y="4096511"/>
            <a:ext cx="758951" cy="1008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774479" y="1454911"/>
            <a:ext cx="6202680" cy="3469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00" dirty="0">
                <a:latin typeface="Calibri"/>
                <a:cs typeface="Calibri"/>
              </a:rPr>
              <a:t>Recommendations</a:t>
            </a:r>
            <a:endParaRPr sz="28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525"/>
              </a:spcBef>
              <a:buClr>
                <a:srgbClr val="FF9900"/>
              </a:buClr>
              <a:buSzPct val="75000"/>
              <a:buAutoNum type="arabicPeriod"/>
              <a:tabLst>
                <a:tab pos="469265" algn="l"/>
                <a:tab pos="469900" algn="l"/>
              </a:tabLst>
            </a:pPr>
            <a:r>
              <a:rPr sz="2400" spc="60" dirty="0">
                <a:latin typeface="Calibri"/>
                <a:cs typeface="Calibri"/>
              </a:rPr>
              <a:t>Delete </a:t>
            </a:r>
            <a:r>
              <a:rPr sz="2400" spc="55" dirty="0">
                <a:latin typeface="Calibri"/>
                <a:cs typeface="Calibri"/>
              </a:rPr>
              <a:t>root </a:t>
            </a:r>
            <a:r>
              <a:rPr sz="2400" spc="35" dirty="0">
                <a:latin typeface="Calibri"/>
                <a:cs typeface="Calibri"/>
              </a:rPr>
              <a:t>user </a:t>
            </a:r>
            <a:r>
              <a:rPr sz="2400" spc="65" dirty="0">
                <a:latin typeface="Calibri"/>
                <a:cs typeface="Calibri"/>
              </a:rPr>
              <a:t>access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25" dirty="0">
                <a:latin typeface="Calibri"/>
                <a:cs typeface="Calibri"/>
              </a:rPr>
              <a:t>keys.</a:t>
            </a:r>
            <a:endParaRPr sz="24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510"/>
              </a:spcBef>
              <a:buClr>
                <a:srgbClr val="FF9900"/>
              </a:buClr>
              <a:buSzPct val="75000"/>
              <a:buAutoNum type="arabicPeriod"/>
              <a:tabLst>
                <a:tab pos="469265" algn="l"/>
                <a:tab pos="469900" algn="l"/>
              </a:tabLst>
            </a:pPr>
            <a:r>
              <a:rPr sz="2400" spc="60" dirty="0">
                <a:latin typeface="Calibri"/>
                <a:cs typeface="Calibri"/>
              </a:rPr>
              <a:t>Create </a:t>
            </a:r>
            <a:r>
              <a:rPr sz="2400" spc="85" dirty="0">
                <a:latin typeface="Calibri"/>
                <a:cs typeface="Calibri"/>
              </a:rPr>
              <a:t>an </a:t>
            </a:r>
            <a:r>
              <a:rPr sz="2400" dirty="0">
                <a:latin typeface="Calibri"/>
                <a:cs typeface="Calibri"/>
              </a:rPr>
              <a:t>IAM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user.</a:t>
            </a:r>
            <a:endParaRPr sz="24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535"/>
              </a:spcBef>
              <a:buClr>
                <a:srgbClr val="FF9900"/>
              </a:buClr>
              <a:buSzPct val="75000"/>
              <a:buAutoNum type="arabicPeriod"/>
              <a:tabLst>
                <a:tab pos="469265" algn="l"/>
                <a:tab pos="469900" algn="l"/>
              </a:tabLst>
            </a:pPr>
            <a:r>
              <a:rPr sz="2400" spc="65" dirty="0">
                <a:latin typeface="Calibri"/>
                <a:cs typeface="Calibri"/>
              </a:rPr>
              <a:t>Grant </a:t>
            </a:r>
            <a:r>
              <a:rPr sz="2400" spc="60" dirty="0">
                <a:latin typeface="Calibri"/>
                <a:cs typeface="Calibri"/>
              </a:rPr>
              <a:t>administrator</a:t>
            </a:r>
            <a:r>
              <a:rPr sz="2400" spc="45" dirty="0">
                <a:latin typeface="Calibri"/>
                <a:cs typeface="Calibri"/>
              </a:rPr>
              <a:t> </a:t>
            </a:r>
            <a:r>
              <a:rPr sz="2400" spc="40" dirty="0">
                <a:latin typeface="Calibri"/>
                <a:cs typeface="Calibri"/>
              </a:rPr>
              <a:t>access.</a:t>
            </a:r>
            <a:endParaRPr sz="2400" dirty="0">
              <a:latin typeface="Calibri"/>
              <a:cs typeface="Calibri"/>
            </a:endParaRPr>
          </a:p>
          <a:p>
            <a:pPr marL="469900" marR="2749550" indent="-457200">
              <a:lnSpc>
                <a:spcPts val="2590"/>
              </a:lnSpc>
              <a:spcBef>
                <a:spcPts val="1745"/>
              </a:spcBef>
              <a:buClr>
                <a:srgbClr val="FF9900"/>
              </a:buClr>
              <a:buSzPct val="75000"/>
              <a:buAutoNum type="arabicPeriod"/>
              <a:tabLst>
                <a:tab pos="469265" algn="l"/>
                <a:tab pos="469900" algn="l"/>
              </a:tabLst>
            </a:pPr>
            <a:r>
              <a:rPr sz="2400" spc="75" dirty="0">
                <a:latin typeface="Calibri"/>
                <a:cs typeface="Calibri"/>
              </a:rPr>
              <a:t>Use </a:t>
            </a:r>
            <a:r>
              <a:rPr sz="2400" dirty="0">
                <a:latin typeface="Calibri"/>
                <a:cs typeface="Calibri"/>
              </a:rPr>
              <a:t>IAM </a:t>
            </a:r>
            <a:r>
              <a:rPr sz="2400" spc="50" dirty="0">
                <a:latin typeface="Calibri"/>
                <a:cs typeface="Calibri"/>
              </a:rPr>
              <a:t>credentials </a:t>
            </a:r>
            <a:r>
              <a:rPr sz="2400" spc="80" dirty="0">
                <a:latin typeface="Calibri"/>
                <a:cs typeface="Calibri"/>
              </a:rPr>
              <a:t>to  </a:t>
            </a:r>
            <a:r>
              <a:rPr sz="2400" spc="45" dirty="0">
                <a:latin typeface="Calibri"/>
                <a:cs typeface="Calibri"/>
              </a:rPr>
              <a:t>interact </a:t>
            </a:r>
            <a:r>
              <a:rPr sz="2400" spc="50" dirty="0">
                <a:latin typeface="Calibri"/>
                <a:cs typeface="Calibri"/>
              </a:rPr>
              <a:t>with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AWS.</a:t>
            </a:r>
            <a:endParaRPr sz="2400" dirty="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320"/>
              </a:spcBef>
            </a:pPr>
            <a:r>
              <a:rPr sz="1950" spc="55" dirty="0">
                <a:latin typeface="Calibri"/>
                <a:cs typeface="Calibri"/>
              </a:rPr>
              <a:t>IA</a:t>
            </a:r>
            <a:r>
              <a:rPr sz="1950" spc="-30" dirty="0">
                <a:latin typeface="Calibri"/>
                <a:cs typeface="Calibri"/>
              </a:rPr>
              <a:t>M</a:t>
            </a:r>
            <a:endParaRPr sz="195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01840" y="3785615"/>
            <a:ext cx="816863" cy="8168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8" y="870153"/>
            <a:ext cx="5169121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80" dirty="0">
                <a:latin typeface="Calibri"/>
                <a:cs typeface="Calibri"/>
              </a:rPr>
              <a:t>With</a:t>
            </a:r>
            <a:r>
              <a:rPr sz="4400" spc="75" dirty="0">
                <a:latin typeface="Calibri"/>
                <a:cs typeface="Calibri"/>
              </a:rPr>
              <a:t> </a:t>
            </a:r>
            <a:r>
              <a:rPr sz="4400" spc="225" dirty="0">
                <a:latin typeface="Calibri"/>
                <a:cs typeface="Calibri"/>
              </a:rPr>
              <a:t>AWS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158057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2042617"/>
            <a:ext cx="6404610" cy="2155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70" dirty="0">
                <a:latin typeface="Calibri"/>
                <a:cs typeface="Calibri"/>
              </a:rPr>
              <a:t>Resources </a:t>
            </a:r>
            <a:r>
              <a:rPr sz="2800" spc="90" dirty="0">
                <a:latin typeface="Calibri"/>
                <a:cs typeface="Calibri"/>
              </a:rPr>
              <a:t>can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10" dirty="0">
                <a:latin typeface="Calibri"/>
                <a:cs typeface="Calibri"/>
              </a:rPr>
              <a:t>be: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40" dirty="0">
                <a:latin typeface="Calibri"/>
                <a:cs typeface="Calibri"/>
              </a:rPr>
              <a:t>Initiated </a:t>
            </a:r>
            <a:r>
              <a:rPr sz="2400" spc="45" dirty="0">
                <a:latin typeface="Calibri"/>
                <a:cs typeface="Calibri"/>
              </a:rPr>
              <a:t>within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seconds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5" dirty="0">
                <a:latin typeface="Calibri"/>
                <a:cs typeface="Calibri"/>
              </a:rPr>
              <a:t>Treated </a:t>
            </a:r>
            <a:r>
              <a:rPr sz="2400" spc="70" dirty="0">
                <a:latin typeface="Calibri"/>
                <a:cs typeface="Calibri"/>
              </a:rPr>
              <a:t>as </a:t>
            </a:r>
            <a:r>
              <a:rPr sz="2400" spc="40" dirty="0">
                <a:latin typeface="Calibri"/>
                <a:cs typeface="Calibri"/>
              </a:rPr>
              <a:t>“temporary </a:t>
            </a:r>
            <a:r>
              <a:rPr sz="2400" spc="90" dirty="0">
                <a:latin typeface="Calibri"/>
                <a:cs typeface="Calibri"/>
              </a:rPr>
              <a:t>and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45" dirty="0">
                <a:latin typeface="Calibri"/>
                <a:cs typeface="Calibri"/>
              </a:rPr>
              <a:t>disposable”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800" spc="55" dirty="0">
                <a:latin typeface="Calibri"/>
                <a:cs typeface="Calibri"/>
              </a:rPr>
              <a:t>Free </a:t>
            </a:r>
            <a:r>
              <a:rPr sz="2800" spc="105" dirty="0">
                <a:latin typeface="Calibri"/>
                <a:cs typeface="Calibri"/>
              </a:rPr>
              <a:t>from </a:t>
            </a:r>
            <a:r>
              <a:rPr sz="2800" spc="80" dirty="0">
                <a:latin typeface="Calibri"/>
                <a:cs typeface="Calibri"/>
              </a:rPr>
              <a:t>the </a:t>
            </a:r>
            <a:r>
              <a:rPr sz="2800" spc="50" dirty="0">
                <a:latin typeface="Calibri"/>
                <a:cs typeface="Calibri"/>
              </a:rPr>
              <a:t>inflexibility </a:t>
            </a:r>
            <a:r>
              <a:rPr sz="2800" spc="105" dirty="0">
                <a:latin typeface="Calibri"/>
                <a:cs typeface="Calibri"/>
              </a:rPr>
              <a:t>and</a:t>
            </a:r>
            <a:r>
              <a:rPr sz="2800" spc="250" dirty="0">
                <a:latin typeface="Calibri"/>
                <a:cs typeface="Calibri"/>
              </a:rPr>
              <a:t> </a:t>
            </a:r>
            <a:r>
              <a:rPr sz="2800" spc="65" dirty="0">
                <a:latin typeface="Calibri"/>
                <a:cs typeface="Calibri"/>
              </a:rPr>
              <a:t>constraints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9" y="3885257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6053328" y="4425696"/>
            <a:ext cx="1636776" cy="21823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273892" y="1430429"/>
            <a:ext cx="4582795" cy="3005455"/>
          </a:xfrm>
          <a:custGeom>
            <a:avLst/>
            <a:gdLst/>
            <a:ahLst/>
            <a:cxnLst/>
            <a:rect l="l" t="t" r="r" b="b"/>
            <a:pathLst>
              <a:path w="4582795" h="3005454">
                <a:moveTo>
                  <a:pt x="417059" y="989233"/>
                </a:moveTo>
                <a:lnTo>
                  <a:pt x="411952" y="943797"/>
                </a:lnTo>
                <a:lnTo>
                  <a:pt x="410456" y="898796"/>
                </a:lnTo>
                <a:lnTo>
                  <a:pt x="412467" y="854353"/>
                </a:lnTo>
                <a:lnTo>
                  <a:pt x="417881" y="810588"/>
                </a:lnTo>
                <a:lnTo>
                  <a:pt x="426595" y="767624"/>
                </a:lnTo>
                <a:lnTo>
                  <a:pt x="438506" y="725582"/>
                </a:lnTo>
                <a:lnTo>
                  <a:pt x="453509" y="684583"/>
                </a:lnTo>
                <a:lnTo>
                  <a:pt x="471501" y="644751"/>
                </a:lnTo>
                <a:lnTo>
                  <a:pt x="492378" y="606206"/>
                </a:lnTo>
                <a:lnTo>
                  <a:pt x="516037" y="569070"/>
                </a:lnTo>
                <a:lnTo>
                  <a:pt x="542373" y="533465"/>
                </a:lnTo>
                <a:lnTo>
                  <a:pt x="571284" y="499512"/>
                </a:lnTo>
                <a:lnTo>
                  <a:pt x="602666" y="467334"/>
                </a:lnTo>
                <a:lnTo>
                  <a:pt x="636415" y="437052"/>
                </a:lnTo>
                <a:lnTo>
                  <a:pt x="672427" y="408787"/>
                </a:lnTo>
                <a:lnTo>
                  <a:pt x="710598" y="382662"/>
                </a:lnTo>
                <a:lnTo>
                  <a:pt x="750826" y="358798"/>
                </a:lnTo>
                <a:lnTo>
                  <a:pt x="793006" y="337317"/>
                </a:lnTo>
                <a:lnTo>
                  <a:pt x="837035" y="318340"/>
                </a:lnTo>
                <a:lnTo>
                  <a:pt x="882809" y="301990"/>
                </a:lnTo>
                <a:lnTo>
                  <a:pt x="930224" y="288388"/>
                </a:lnTo>
                <a:lnTo>
                  <a:pt x="979178" y="277656"/>
                </a:lnTo>
                <a:lnTo>
                  <a:pt x="1029565" y="269915"/>
                </a:lnTo>
                <a:lnTo>
                  <a:pt x="1082513" y="265265"/>
                </a:lnTo>
                <a:lnTo>
                  <a:pt x="1135445" y="264139"/>
                </a:lnTo>
                <a:lnTo>
                  <a:pt x="1188149" y="266499"/>
                </a:lnTo>
                <a:lnTo>
                  <a:pt x="1240412" y="272307"/>
                </a:lnTo>
                <a:lnTo>
                  <a:pt x="1292022" y="281526"/>
                </a:lnTo>
                <a:lnTo>
                  <a:pt x="1342766" y="294118"/>
                </a:lnTo>
                <a:lnTo>
                  <a:pt x="1392432" y="310043"/>
                </a:lnTo>
                <a:lnTo>
                  <a:pt x="1440807" y="329266"/>
                </a:lnTo>
                <a:lnTo>
                  <a:pt x="1487680" y="351746"/>
                </a:lnTo>
                <a:lnTo>
                  <a:pt x="1512382" y="314112"/>
                </a:lnTo>
                <a:lnTo>
                  <a:pt x="1540107" y="279080"/>
                </a:lnTo>
                <a:lnTo>
                  <a:pt x="1570625" y="246713"/>
                </a:lnTo>
                <a:lnTo>
                  <a:pt x="1603709" y="217073"/>
                </a:lnTo>
                <a:lnTo>
                  <a:pt x="1639127" y="190225"/>
                </a:lnTo>
                <a:lnTo>
                  <a:pt x="1676651" y="166230"/>
                </a:lnTo>
                <a:lnTo>
                  <a:pt x="1716051" y="145151"/>
                </a:lnTo>
                <a:lnTo>
                  <a:pt x="1757098" y="127051"/>
                </a:lnTo>
                <a:lnTo>
                  <a:pt x="1799564" y="111993"/>
                </a:lnTo>
                <a:lnTo>
                  <a:pt x="1843217" y="100040"/>
                </a:lnTo>
                <a:lnTo>
                  <a:pt x="1887830" y="91254"/>
                </a:lnTo>
                <a:lnTo>
                  <a:pt x="1933172" y="85699"/>
                </a:lnTo>
                <a:lnTo>
                  <a:pt x="1979014" y="83437"/>
                </a:lnTo>
                <a:lnTo>
                  <a:pt x="2025128" y="84530"/>
                </a:lnTo>
                <a:lnTo>
                  <a:pt x="2071283" y="89043"/>
                </a:lnTo>
                <a:lnTo>
                  <a:pt x="2117250" y="97036"/>
                </a:lnTo>
                <a:lnTo>
                  <a:pt x="2162800" y="108574"/>
                </a:lnTo>
                <a:lnTo>
                  <a:pt x="2207704" y="123720"/>
                </a:lnTo>
                <a:lnTo>
                  <a:pt x="2251732" y="142535"/>
                </a:lnTo>
                <a:lnTo>
                  <a:pt x="2287110" y="160837"/>
                </a:lnTo>
                <a:lnTo>
                  <a:pt x="2320872" y="181351"/>
                </a:lnTo>
                <a:lnTo>
                  <a:pt x="2352891" y="203992"/>
                </a:lnTo>
                <a:lnTo>
                  <a:pt x="2383037" y="228673"/>
                </a:lnTo>
                <a:lnTo>
                  <a:pt x="2407959" y="189450"/>
                </a:lnTo>
                <a:lnTo>
                  <a:pt x="2436867" y="153575"/>
                </a:lnTo>
                <a:lnTo>
                  <a:pt x="2469384" y="121160"/>
                </a:lnTo>
                <a:lnTo>
                  <a:pt x="2505130" y="92319"/>
                </a:lnTo>
                <a:lnTo>
                  <a:pt x="2543728" y="67165"/>
                </a:lnTo>
                <a:lnTo>
                  <a:pt x="2584800" y="45811"/>
                </a:lnTo>
                <a:lnTo>
                  <a:pt x="2627966" y="28370"/>
                </a:lnTo>
                <a:lnTo>
                  <a:pt x="2672849" y="14955"/>
                </a:lnTo>
                <a:lnTo>
                  <a:pt x="2719070" y="5680"/>
                </a:lnTo>
                <a:lnTo>
                  <a:pt x="2766250" y="657"/>
                </a:lnTo>
                <a:lnTo>
                  <a:pt x="2814012" y="0"/>
                </a:lnTo>
                <a:lnTo>
                  <a:pt x="2861977" y="3821"/>
                </a:lnTo>
                <a:lnTo>
                  <a:pt x="2909766" y="12233"/>
                </a:lnTo>
                <a:lnTo>
                  <a:pt x="2957001" y="25351"/>
                </a:lnTo>
                <a:lnTo>
                  <a:pt x="3003304" y="43286"/>
                </a:lnTo>
                <a:lnTo>
                  <a:pt x="3049167" y="66752"/>
                </a:lnTo>
                <a:lnTo>
                  <a:pt x="3091604" y="94644"/>
                </a:lnTo>
                <a:lnTo>
                  <a:pt x="3130218" y="126668"/>
                </a:lnTo>
                <a:lnTo>
                  <a:pt x="3164610" y="162532"/>
                </a:lnTo>
                <a:lnTo>
                  <a:pt x="3198451" y="130199"/>
                </a:lnTo>
                <a:lnTo>
                  <a:pt x="3234915" y="101404"/>
                </a:lnTo>
                <a:lnTo>
                  <a:pt x="3273698" y="76170"/>
                </a:lnTo>
                <a:lnTo>
                  <a:pt x="3314495" y="54518"/>
                </a:lnTo>
                <a:lnTo>
                  <a:pt x="3357002" y="36472"/>
                </a:lnTo>
                <a:lnTo>
                  <a:pt x="3400916" y="22052"/>
                </a:lnTo>
                <a:lnTo>
                  <a:pt x="3445933" y="11282"/>
                </a:lnTo>
                <a:lnTo>
                  <a:pt x="3491749" y="4185"/>
                </a:lnTo>
                <a:lnTo>
                  <a:pt x="3538060" y="781"/>
                </a:lnTo>
                <a:lnTo>
                  <a:pt x="3584562" y="1094"/>
                </a:lnTo>
                <a:lnTo>
                  <a:pt x="3630951" y="5146"/>
                </a:lnTo>
                <a:lnTo>
                  <a:pt x="3676922" y="12959"/>
                </a:lnTo>
                <a:lnTo>
                  <a:pt x="3722173" y="24556"/>
                </a:lnTo>
                <a:lnTo>
                  <a:pt x="3766399" y="39959"/>
                </a:lnTo>
                <a:lnTo>
                  <a:pt x="3809297" y="59191"/>
                </a:lnTo>
                <a:lnTo>
                  <a:pt x="3850561" y="82273"/>
                </a:lnTo>
                <a:lnTo>
                  <a:pt x="3889889" y="109228"/>
                </a:lnTo>
                <a:lnTo>
                  <a:pt x="3927091" y="140276"/>
                </a:lnTo>
                <a:lnTo>
                  <a:pt x="3960471" y="174237"/>
                </a:lnTo>
                <a:lnTo>
                  <a:pt x="3989845" y="210824"/>
                </a:lnTo>
                <a:lnTo>
                  <a:pt x="4015029" y="249753"/>
                </a:lnTo>
                <a:lnTo>
                  <a:pt x="4035838" y="290741"/>
                </a:lnTo>
                <a:lnTo>
                  <a:pt x="4052089" y="333501"/>
                </a:lnTo>
                <a:lnTo>
                  <a:pt x="4063597" y="377749"/>
                </a:lnTo>
                <a:lnTo>
                  <a:pt x="4112612" y="391836"/>
                </a:lnTo>
                <a:lnTo>
                  <a:pt x="4159201" y="409493"/>
                </a:lnTo>
                <a:lnTo>
                  <a:pt x="4203223" y="430500"/>
                </a:lnTo>
                <a:lnTo>
                  <a:pt x="4244539" y="454638"/>
                </a:lnTo>
                <a:lnTo>
                  <a:pt x="4283008" y="481687"/>
                </a:lnTo>
                <a:lnTo>
                  <a:pt x="4318490" y="511429"/>
                </a:lnTo>
                <a:lnTo>
                  <a:pt x="4350845" y="543644"/>
                </a:lnTo>
                <a:lnTo>
                  <a:pt x="4379933" y="578114"/>
                </a:lnTo>
                <a:lnTo>
                  <a:pt x="4405615" y="614618"/>
                </a:lnTo>
                <a:lnTo>
                  <a:pt x="4427749" y="652938"/>
                </a:lnTo>
                <a:lnTo>
                  <a:pt x="4446197" y="692855"/>
                </a:lnTo>
                <a:lnTo>
                  <a:pt x="4460817" y="734150"/>
                </a:lnTo>
                <a:lnTo>
                  <a:pt x="4471470" y="776603"/>
                </a:lnTo>
                <a:lnTo>
                  <a:pt x="4478016" y="819995"/>
                </a:lnTo>
                <a:lnTo>
                  <a:pt x="4480315" y="864107"/>
                </a:lnTo>
                <a:lnTo>
                  <a:pt x="4478226" y="908719"/>
                </a:lnTo>
                <a:lnTo>
                  <a:pt x="4471610" y="953614"/>
                </a:lnTo>
                <a:lnTo>
                  <a:pt x="4460326" y="998571"/>
                </a:lnTo>
                <a:lnTo>
                  <a:pt x="4441884" y="1048708"/>
                </a:lnTo>
                <a:lnTo>
                  <a:pt x="4434448" y="1065007"/>
                </a:lnTo>
                <a:lnTo>
                  <a:pt x="4464244" y="1102298"/>
                </a:lnTo>
                <a:lnTo>
                  <a:pt x="4490653" y="1140818"/>
                </a:lnTo>
                <a:lnTo>
                  <a:pt x="4513698" y="1180413"/>
                </a:lnTo>
                <a:lnTo>
                  <a:pt x="4533400" y="1220931"/>
                </a:lnTo>
                <a:lnTo>
                  <a:pt x="4549782" y="1262222"/>
                </a:lnTo>
                <a:lnTo>
                  <a:pt x="4562866" y="1304132"/>
                </a:lnTo>
                <a:lnTo>
                  <a:pt x="4572675" y="1346509"/>
                </a:lnTo>
                <a:lnTo>
                  <a:pt x="4579232" y="1389201"/>
                </a:lnTo>
                <a:lnTo>
                  <a:pt x="4582557" y="1432056"/>
                </a:lnTo>
                <a:lnTo>
                  <a:pt x="4582674" y="1474922"/>
                </a:lnTo>
                <a:lnTo>
                  <a:pt x="4579606" y="1517648"/>
                </a:lnTo>
                <a:lnTo>
                  <a:pt x="4573374" y="1560079"/>
                </a:lnTo>
                <a:lnTo>
                  <a:pt x="4564000" y="1602066"/>
                </a:lnTo>
                <a:lnTo>
                  <a:pt x="4551508" y="1643455"/>
                </a:lnTo>
                <a:lnTo>
                  <a:pt x="4535919" y="1684094"/>
                </a:lnTo>
                <a:lnTo>
                  <a:pt x="4517256" y="1723831"/>
                </a:lnTo>
                <a:lnTo>
                  <a:pt x="4495541" y="1762515"/>
                </a:lnTo>
                <a:lnTo>
                  <a:pt x="4470796" y="1799992"/>
                </a:lnTo>
                <a:lnTo>
                  <a:pt x="4443045" y="1836111"/>
                </a:lnTo>
                <a:lnTo>
                  <a:pt x="4412308" y="1870721"/>
                </a:lnTo>
                <a:lnTo>
                  <a:pt x="4378609" y="1903667"/>
                </a:lnTo>
                <a:lnTo>
                  <a:pt x="4341970" y="1934799"/>
                </a:lnTo>
                <a:lnTo>
                  <a:pt x="4302413" y="1963965"/>
                </a:lnTo>
                <a:lnTo>
                  <a:pt x="4259417" y="1991277"/>
                </a:lnTo>
                <a:lnTo>
                  <a:pt x="4214445" y="2015617"/>
                </a:lnTo>
                <a:lnTo>
                  <a:pt x="4167693" y="2036912"/>
                </a:lnTo>
                <a:lnTo>
                  <a:pt x="4119357" y="2055089"/>
                </a:lnTo>
                <a:lnTo>
                  <a:pt x="4069630" y="2070073"/>
                </a:lnTo>
                <a:lnTo>
                  <a:pt x="4018709" y="2081792"/>
                </a:lnTo>
                <a:lnTo>
                  <a:pt x="3966788" y="2090173"/>
                </a:lnTo>
                <a:lnTo>
                  <a:pt x="3964353" y="2135021"/>
                </a:lnTo>
                <a:lnTo>
                  <a:pt x="3957969" y="2178843"/>
                </a:lnTo>
                <a:lnTo>
                  <a:pt x="3947794" y="2221498"/>
                </a:lnTo>
                <a:lnTo>
                  <a:pt x="3933989" y="2262846"/>
                </a:lnTo>
                <a:lnTo>
                  <a:pt x="3916711" y="2302748"/>
                </a:lnTo>
                <a:lnTo>
                  <a:pt x="3896119" y="2341065"/>
                </a:lnTo>
                <a:lnTo>
                  <a:pt x="3872373" y="2377656"/>
                </a:lnTo>
                <a:lnTo>
                  <a:pt x="3845632" y="2412382"/>
                </a:lnTo>
                <a:lnTo>
                  <a:pt x="3816055" y="2445104"/>
                </a:lnTo>
                <a:lnTo>
                  <a:pt x="3783800" y="2475681"/>
                </a:lnTo>
                <a:lnTo>
                  <a:pt x="3749027" y="2503974"/>
                </a:lnTo>
                <a:lnTo>
                  <a:pt x="3711895" y="2529844"/>
                </a:lnTo>
                <a:lnTo>
                  <a:pt x="3672562" y="2553150"/>
                </a:lnTo>
                <a:lnTo>
                  <a:pt x="3631188" y="2573754"/>
                </a:lnTo>
                <a:lnTo>
                  <a:pt x="3587932" y="2591515"/>
                </a:lnTo>
                <a:lnTo>
                  <a:pt x="3542952" y="2606293"/>
                </a:lnTo>
                <a:lnTo>
                  <a:pt x="3496408" y="2617950"/>
                </a:lnTo>
                <a:lnTo>
                  <a:pt x="3448459" y="2626345"/>
                </a:lnTo>
                <a:lnTo>
                  <a:pt x="3399263" y="2631340"/>
                </a:lnTo>
                <a:lnTo>
                  <a:pt x="3348980" y="2632793"/>
                </a:lnTo>
                <a:lnTo>
                  <a:pt x="3300699" y="2630746"/>
                </a:lnTo>
                <a:lnTo>
                  <a:pt x="3252933" y="2625338"/>
                </a:lnTo>
                <a:lnTo>
                  <a:pt x="3205896" y="2616623"/>
                </a:lnTo>
                <a:lnTo>
                  <a:pt x="3159802" y="2604657"/>
                </a:lnTo>
                <a:lnTo>
                  <a:pt x="3114866" y="2589496"/>
                </a:lnTo>
                <a:lnTo>
                  <a:pt x="3071301" y="2571195"/>
                </a:lnTo>
                <a:lnTo>
                  <a:pt x="3029322" y="2549811"/>
                </a:lnTo>
                <a:lnTo>
                  <a:pt x="3012798" y="2593141"/>
                </a:lnTo>
                <a:lnTo>
                  <a:pt x="2993195" y="2634729"/>
                </a:lnTo>
                <a:lnTo>
                  <a:pt x="2970662" y="2674502"/>
                </a:lnTo>
                <a:lnTo>
                  <a:pt x="2945351" y="2712388"/>
                </a:lnTo>
                <a:lnTo>
                  <a:pt x="2917413" y="2748314"/>
                </a:lnTo>
                <a:lnTo>
                  <a:pt x="2886999" y="2782208"/>
                </a:lnTo>
                <a:lnTo>
                  <a:pt x="2854259" y="2813998"/>
                </a:lnTo>
                <a:lnTo>
                  <a:pt x="2819345" y="2843610"/>
                </a:lnTo>
                <a:lnTo>
                  <a:pt x="2782408" y="2870974"/>
                </a:lnTo>
                <a:lnTo>
                  <a:pt x="2743598" y="2896016"/>
                </a:lnTo>
                <a:lnTo>
                  <a:pt x="2703067" y="2918665"/>
                </a:lnTo>
                <a:lnTo>
                  <a:pt x="2660965" y="2938847"/>
                </a:lnTo>
                <a:lnTo>
                  <a:pt x="2617443" y="2956491"/>
                </a:lnTo>
                <a:lnTo>
                  <a:pt x="2572653" y="2971524"/>
                </a:lnTo>
                <a:lnTo>
                  <a:pt x="2526745" y="2983874"/>
                </a:lnTo>
                <a:lnTo>
                  <a:pt x="2479870" y="2993468"/>
                </a:lnTo>
                <a:lnTo>
                  <a:pt x="2432179" y="3000234"/>
                </a:lnTo>
                <a:lnTo>
                  <a:pt x="2383823" y="3004100"/>
                </a:lnTo>
                <a:lnTo>
                  <a:pt x="2334953" y="3004993"/>
                </a:lnTo>
                <a:lnTo>
                  <a:pt x="2285720" y="3002842"/>
                </a:lnTo>
                <a:lnTo>
                  <a:pt x="2236275" y="2997572"/>
                </a:lnTo>
                <a:lnTo>
                  <a:pt x="2186769" y="2989114"/>
                </a:lnTo>
                <a:lnTo>
                  <a:pt x="2137352" y="2977393"/>
                </a:lnTo>
                <a:lnTo>
                  <a:pt x="2085358" y="2961314"/>
                </a:lnTo>
                <a:lnTo>
                  <a:pt x="2035153" y="2941813"/>
                </a:lnTo>
                <a:lnTo>
                  <a:pt x="1986928" y="2919019"/>
                </a:lnTo>
                <a:lnTo>
                  <a:pt x="1940876" y="2893059"/>
                </a:lnTo>
                <a:lnTo>
                  <a:pt x="1897190" y="2864060"/>
                </a:lnTo>
                <a:lnTo>
                  <a:pt x="1856060" y="2832151"/>
                </a:lnTo>
                <a:lnTo>
                  <a:pt x="1817681" y="2797458"/>
                </a:lnTo>
                <a:lnTo>
                  <a:pt x="1782242" y="2760109"/>
                </a:lnTo>
                <a:lnTo>
                  <a:pt x="1749938" y="2720232"/>
                </a:lnTo>
                <a:lnTo>
                  <a:pt x="1706465" y="2742093"/>
                </a:lnTo>
                <a:lnTo>
                  <a:pt x="1662160" y="2761340"/>
                </a:lnTo>
                <a:lnTo>
                  <a:pt x="1617141" y="2778000"/>
                </a:lnTo>
                <a:lnTo>
                  <a:pt x="1571524" y="2792097"/>
                </a:lnTo>
                <a:lnTo>
                  <a:pt x="1525427" y="2803659"/>
                </a:lnTo>
                <a:lnTo>
                  <a:pt x="1478968" y="2812712"/>
                </a:lnTo>
                <a:lnTo>
                  <a:pt x="1432264" y="2819282"/>
                </a:lnTo>
                <a:lnTo>
                  <a:pt x="1385432" y="2823395"/>
                </a:lnTo>
                <a:lnTo>
                  <a:pt x="1338590" y="2825077"/>
                </a:lnTo>
                <a:lnTo>
                  <a:pt x="1291855" y="2824355"/>
                </a:lnTo>
                <a:lnTo>
                  <a:pt x="1245345" y="2821255"/>
                </a:lnTo>
                <a:lnTo>
                  <a:pt x="1199177" y="2815803"/>
                </a:lnTo>
                <a:lnTo>
                  <a:pt x="1153468" y="2808025"/>
                </a:lnTo>
                <a:lnTo>
                  <a:pt x="1108336" y="2797947"/>
                </a:lnTo>
                <a:lnTo>
                  <a:pt x="1063898" y="2785597"/>
                </a:lnTo>
                <a:lnTo>
                  <a:pt x="1020272" y="2770999"/>
                </a:lnTo>
                <a:lnTo>
                  <a:pt x="977575" y="2754180"/>
                </a:lnTo>
                <a:lnTo>
                  <a:pt x="935924" y="2735166"/>
                </a:lnTo>
                <a:lnTo>
                  <a:pt x="895437" y="2713984"/>
                </a:lnTo>
                <a:lnTo>
                  <a:pt x="856232" y="2690660"/>
                </a:lnTo>
                <a:lnTo>
                  <a:pt x="818425" y="2665220"/>
                </a:lnTo>
                <a:lnTo>
                  <a:pt x="782134" y="2637689"/>
                </a:lnTo>
                <a:lnTo>
                  <a:pt x="747476" y="2608096"/>
                </a:lnTo>
                <a:lnTo>
                  <a:pt x="714570" y="2576465"/>
                </a:lnTo>
                <a:lnTo>
                  <a:pt x="683532" y="2542822"/>
                </a:lnTo>
                <a:lnTo>
                  <a:pt x="654479" y="2507195"/>
                </a:lnTo>
                <a:lnTo>
                  <a:pt x="627529" y="2469609"/>
                </a:lnTo>
                <a:lnTo>
                  <a:pt x="618884" y="2456408"/>
                </a:lnTo>
                <a:lnTo>
                  <a:pt x="568578" y="2459236"/>
                </a:lnTo>
                <a:lnTo>
                  <a:pt x="519222" y="2457272"/>
                </a:lnTo>
                <a:lnTo>
                  <a:pt x="471127" y="2450734"/>
                </a:lnTo>
                <a:lnTo>
                  <a:pt x="424607" y="2439843"/>
                </a:lnTo>
                <a:lnTo>
                  <a:pt x="379974" y="2424819"/>
                </a:lnTo>
                <a:lnTo>
                  <a:pt x="337542" y="2405882"/>
                </a:lnTo>
                <a:lnTo>
                  <a:pt x="297622" y="2383253"/>
                </a:lnTo>
                <a:lnTo>
                  <a:pt x="260527" y="2357150"/>
                </a:lnTo>
                <a:lnTo>
                  <a:pt x="226571" y="2327795"/>
                </a:lnTo>
                <a:lnTo>
                  <a:pt x="196066" y="2295407"/>
                </a:lnTo>
                <a:lnTo>
                  <a:pt x="169325" y="2260206"/>
                </a:lnTo>
                <a:lnTo>
                  <a:pt x="146660" y="2222413"/>
                </a:lnTo>
                <a:lnTo>
                  <a:pt x="128384" y="2182247"/>
                </a:lnTo>
                <a:lnTo>
                  <a:pt x="114810" y="2139929"/>
                </a:lnTo>
                <a:lnTo>
                  <a:pt x="106251" y="2095678"/>
                </a:lnTo>
                <a:lnTo>
                  <a:pt x="103115" y="2044202"/>
                </a:lnTo>
                <a:lnTo>
                  <a:pt x="107158" y="1993275"/>
                </a:lnTo>
                <a:lnTo>
                  <a:pt x="118171" y="1943457"/>
                </a:lnTo>
                <a:lnTo>
                  <a:pt x="135948" y="1895309"/>
                </a:lnTo>
                <a:lnTo>
                  <a:pt x="160281" y="1849393"/>
                </a:lnTo>
                <a:lnTo>
                  <a:pt x="190963" y="1806271"/>
                </a:lnTo>
                <a:lnTo>
                  <a:pt x="227786" y="1766504"/>
                </a:lnTo>
                <a:lnTo>
                  <a:pt x="185868" y="1741649"/>
                </a:lnTo>
                <a:lnTo>
                  <a:pt x="147935" y="1713463"/>
                </a:lnTo>
                <a:lnTo>
                  <a:pt x="114087" y="1682290"/>
                </a:lnTo>
                <a:lnTo>
                  <a:pt x="84427" y="1648476"/>
                </a:lnTo>
                <a:lnTo>
                  <a:pt x="59053" y="1612366"/>
                </a:lnTo>
                <a:lnTo>
                  <a:pt x="38066" y="1574305"/>
                </a:lnTo>
                <a:lnTo>
                  <a:pt x="21567" y="1534638"/>
                </a:lnTo>
                <a:lnTo>
                  <a:pt x="9656" y="1493710"/>
                </a:lnTo>
                <a:lnTo>
                  <a:pt x="2433" y="1451866"/>
                </a:lnTo>
                <a:lnTo>
                  <a:pt x="0" y="1409451"/>
                </a:lnTo>
                <a:lnTo>
                  <a:pt x="2455" y="1366811"/>
                </a:lnTo>
                <a:lnTo>
                  <a:pt x="9900" y="1324289"/>
                </a:lnTo>
                <a:lnTo>
                  <a:pt x="22436" y="1282232"/>
                </a:lnTo>
                <a:lnTo>
                  <a:pt x="40162" y="1240984"/>
                </a:lnTo>
                <a:lnTo>
                  <a:pt x="63179" y="1200890"/>
                </a:lnTo>
                <a:lnTo>
                  <a:pt x="89901" y="1164463"/>
                </a:lnTo>
                <a:lnTo>
                  <a:pt x="120433" y="1131079"/>
                </a:lnTo>
                <a:lnTo>
                  <a:pt x="154446" y="1100930"/>
                </a:lnTo>
                <a:lnTo>
                  <a:pt x="191611" y="1074204"/>
                </a:lnTo>
                <a:lnTo>
                  <a:pt x="231600" y="1051092"/>
                </a:lnTo>
                <a:lnTo>
                  <a:pt x="274082" y="1031784"/>
                </a:lnTo>
                <a:lnTo>
                  <a:pt x="318730" y="1016471"/>
                </a:lnTo>
                <a:lnTo>
                  <a:pt x="365213" y="1005343"/>
                </a:lnTo>
                <a:lnTo>
                  <a:pt x="413203" y="998589"/>
                </a:lnTo>
                <a:lnTo>
                  <a:pt x="417059" y="989233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433091" y="4836263"/>
            <a:ext cx="167005" cy="167005"/>
          </a:xfrm>
          <a:custGeom>
            <a:avLst/>
            <a:gdLst/>
            <a:ahLst/>
            <a:cxnLst/>
            <a:rect l="l" t="t" r="r" b="b"/>
            <a:pathLst>
              <a:path w="167004" h="167004">
                <a:moveTo>
                  <a:pt x="166881" y="83441"/>
                </a:moveTo>
                <a:lnTo>
                  <a:pt x="160323" y="115919"/>
                </a:lnTo>
                <a:lnTo>
                  <a:pt x="142441" y="142441"/>
                </a:lnTo>
                <a:lnTo>
                  <a:pt x="115919" y="160323"/>
                </a:lnTo>
                <a:lnTo>
                  <a:pt x="83440" y="166881"/>
                </a:lnTo>
                <a:lnTo>
                  <a:pt x="50961" y="160323"/>
                </a:lnTo>
                <a:lnTo>
                  <a:pt x="24439" y="142441"/>
                </a:lnTo>
                <a:lnTo>
                  <a:pt x="6557" y="115919"/>
                </a:lnTo>
                <a:lnTo>
                  <a:pt x="0" y="83441"/>
                </a:lnTo>
                <a:lnTo>
                  <a:pt x="6557" y="50962"/>
                </a:lnTo>
                <a:lnTo>
                  <a:pt x="24439" y="24439"/>
                </a:lnTo>
                <a:lnTo>
                  <a:pt x="50961" y="6557"/>
                </a:lnTo>
                <a:lnTo>
                  <a:pt x="83440" y="0"/>
                </a:lnTo>
                <a:lnTo>
                  <a:pt x="115919" y="6557"/>
                </a:lnTo>
                <a:lnTo>
                  <a:pt x="142441" y="24439"/>
                </a:lnTo>
                <a:lnTo>
                  <a:pt x="160323" y="50962"/>
                </a:lnTo>
                <a:lnTo>
                  <a:pt x="166881" y="83441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7566906" y="4541122"/>
            <a:ext cx="334010" cy="334010"/>
          </a:xfrm>
          <a:custGeom>
            <a:avLst/>
            <a:gdLst/>
            <a:ahLst/>
            <a:cxnLst/>
            <a:rect l="l" t="t" r="r" b="b"/>
            <a:pathLst>
              <a:path w="334009" h="334010">
                <a:moveTo>
                  <a:pt x="333762" y="166881"/>
                </a:moveTo>
                <a:lnTo>
                  <a:pt x="327801" y="211245"/>
                </a:lnTo>
                <a:lnTo>
                  <a:pt x="310978" y="251109"/>
                </a:lnTo>
                <a:lnTo>
                  <a:pt x="284883" y="284884"/>
                </a:lnTo>
                <a:lnTo>
                  <a:pt x="251109" y="310978"/>
                </a:lnTo>
                <a:lnTo>
                  <a:pt x="211244" y="327801"/>
                </a:lnTo>
                <a:lnTo>
                  <a:pt x="166881" y="333763"/>
                </a:lnTo>
                <a:lnTo>
                  <a:pt x="122517" y="327801"/>
                </a:lnTo>
                <a:lnTo>
                  <a:pt x="82653" y="310978"/>
                </a:lnTo>
                <a:lnTo>
                  <a:pt x="48878" y="284884"/>
                </a:lnTo>
                <a:lnTo>
                  <a:pt x="22784" y="251109"/>
                </a:lnTo>
                <a:lnTo>
                  <a:pt x="5961" y="211245"/>
                </a:lnTo>
                <a:lnTo>
                  <a:pt x="0" y="166881"/>
                </a:lnTo>
                <a:lnTo>
                  <a:pt x="5961" y="122517"/>
                </a:lnTo>
                <a:lnTo>
                  <a:pt x="22784" y="82652"/>
                </a:lnTo>
                <a:lnTo>
                  <a:pt x="48878" y="48878"/>
                </a:lnTo>
                <a:lnTo>
                  <a:pt x="82653" y="22784"/>
                </a:lnTo>
                <a:lnTo>
                  <a:pt x="122517" y="5961"/>
                </a:lnTo>
                <a:lnTo>
                  <a:pt x="166881" y="0"/>
                </a:lnTo>
                <a:lnTo>
                  <a:pt x="211244" y="5961"/>
                </a:lnTo>
                <a:lnTo>
                  <a:pt x="251109" y="22784"/>
                </a:lnTo>
                <a:lnTo>
                  <a:pt x="284883" y="48878"/>
                </a:lnTo>
                <a:lnTo>
                  <a:pt x="310978" y="82652"/>
                </a:lnTo>
                <a:lnTo>
                  <a:pt x="327801" y="122517"/>
                </a:lnTo>
                <a:lnTo>
                  <a:pt x="333762" y="166881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7820246" y="4129510"/>
            <a:ext cx="501015" cy="501015"/>
          </a:xfrm>
          <a:custGeom>
            <a:avLst/>
            <a:gdLst/>
            <a:ahLst/>
            <a:cxnLst/>
            <a:rect l="l" t="t" r="r" b="b"/>
            <a:pathLst>
              <a:path w="501015" h="501014">
                <a:moveTo>
                  <a:pt x="500643" y="250322"/>
                </a:moveTo>
                <a:lnTo>
                  <a:pt x="496610" y="295317"/>
                </a:lnTo>
                <a:lnTo>
                  <a:pt x="484982" y="337667"/>
                </a:lnTo>
                <a:lnTo>
                  <a:pt x="466467" y="376664"/>
                </a:lnTo>
                <a:lnTo>
                  <a:pt x="441770" y="411601"/>
                </a:lnTo>
                <a:lnTo>
                  <a:pt x="411600" y="441771"/>
                </a:lnTo>
                <a:lnTo>
                  <a:pt x="376663" y="466467"/>
                </a:lnTo>
                <a:lnTo>
                  <a:pt x="337667" y="484983"/>
                </a:lnTo>
                <a:lnTo>
                  <a:pt x="295317" y="496610"/>
                </a:lnTo>
                <a:lnTo>
                  <a:pt x="250321" y="500644"/>
                </a:lnTo>
                <a:lnTo>
                  <a:pt x="205326" y="496610"/>
                </a:lnTo>
                <a:lnTo>
                  <a:pt x="162976" y="484983"/>
                </a:lnTo>
                <a:lnTo>
                  <a:pt x="123979" y="466467"/>
                </a:lnTo>
                <a:lnTo>
                  <a:pt x="89042" y="441771"/>
                </a:lnTo>
                <a:lnTo>
                  <a:pt x="58872" y="411601"/>
                </a:lnTo>
                <a:lnTo>
                  <a:pt x="34176" y="376664"/>
                </a:lnTo>
                <a:lnTo>
                  <a:pt x="15660" y="337667"/>
                </a:lnTo>
                <a:lnTo>
                  <a:pt x="4033" y="295317"/>
                </a:lnTo>
                <a:lnTo>
                  <a:pt x="0" y="250322"/>
                </a:lnTo>
                <a:lnTo>
                  <a:pt x="4033" y="205326"/>
                </a:lnTo>
                <a:lnTo>
                  <a:pt x="15660" y="162976"/>
                </a:lnTo>
                <a:lnTo>
                  <a:pt x="34176" y="123979"/>
                </a:lnTo>
                <a:lnTo>
                  <a:pt x="58872" y="89042"/>
                </a:lnTo>
                <a:lnTo>
                  <a:pt x="89042" y="58872"/>
                </a:lnTo>
                <a:lnTo>
                  <a:pt x="123979" y="34176"/>
                </a:lnTo>
                <a:lnTo>
                  <a:pt x="162976" y="15660"/>
                </a:lnTo>
                <a:lnTo>
                  <a:pt x="205326" y="4033"/>
                </a:lnTo>
                <a:lnTo>
                  <a:pt x="250321" y="0"/>
                </a:lnTo>
                <a:lnTo>
                  <a:pt x="295317" y="4033"/>
                </a:lnTo>
                <a:lnTo>
                  <a:pt x="337667" y="15660"/>
                </a:lnTo>
                <a:lnTo>
                  <a:pt x="376663" y="34176"/>
                </a:lnTo>
                <a:lnTo>
                  <a:pt x="411600" y="58872"/>
                </a:lnTo>
                <a:lnTo>
                  <a:pt x="441770" y="89042"/>
                </a:lnTo>
                <a:lnTo>
                  <a:pt x="466467" y="123979"/>
                </a:lnTo>
                <a:lnTo>
                  <a:pt x="484982" y="162976"/>
                </a:lnTo>
                <a:lnTo>
                  <a:pt x="496610" y="205326"/>
                </a:lnTo>
                <a:lnTo>
                  <a:pt x="500643" y="250322"/>
                </a:lnTo>
                <a:close/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506589" y="3185234"/>
            <a:ext cx="268605" cy="57150"/>
          </a:xfrm>
          <a:custGeom>
            <a:avLst/>
            <a:gdLst/>
            <a:ahLst/>
            <a:cxnLst/>
            <a:rect l="l" t="t" r="r" b="b"/>
            <a:pathLst>
              <a:path w="268604" h="57150">
                <a:moveTo>
                  <a:pt x="268379" y="55419"/>
                </a:moveTo>
                <a:lnTo>
                  <a:pt x="221607" y="56549"/>
                </a:lnTo>
                <a:lnTo>
                  <a:pt x="175186" y="53436"/>
                </a:lnTo>
                <a:lnTo>
                  <a:pt x="129466" y="46153"/>
                </a:lnTo>
                <a:lnTo>
                  <a:pt x="84795" y="34771"/>
                </a:lnTo>
                <a:lnTo>
                  <a:pt x="41523" y="19362"/>
                </a:lnTo>
                <a:lnTo>
                  <a:pt x="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894341" y="3847131"/>
            <a:ext cx="117475" cy="26670"/>
          </a:xfrm>
          <a:custGeom>
            <a:avLst/>
            <a:gdLst/>
            <a:ahLst/>
            <a:cxnLst/>
            <a:rect l="l" t="t" r="r" b="b"/>
            <a:pathLst>
              <a:path w="117475" h="26670">
                <a:moveTo>
                  <a:pt x="117421" y="0"/>
                </a:moveTo>
                <a:lnTo>
                  <a:pt x="88849" y="9203"/>
                </a:lnTo>
                <a:lnTo>
                  <a:pt x="59691" y="16706"/>
                </a:lnTo>
                <a:lnTo>
                  <a:pt x="30042" y="22486"/>
                </a:lnTo>
                <a:lnTo>
                  <a:pt x="0" y="26524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8952818" y="4017558"/>
            <a:ext cx="71120" cy="121285"/>
          </a:xfrm>
          <a:custGeom>
            <a:avLst/>
            <a:gdLst/>
            <a:ahLst/>
            <a:cxnLst/>
            <a:rect l="l" t="t" r="r" b="b"/>
            <a:pathLst>
              <a:path w="71120" h="121285">
                <a:moveTo>
                  <a:pt x="70751" y="120991"/>
                </a:moveTo>
                <a:lnTo>
                  <a:pt x="50375" y="92045"/>
                </a:lnTo>
                <a:lnTo>
                  <a:pt x="31766" y="62189"/>
                </a:lnTo>
                <a:lnTo>
                  <a:pt x="14961" y="31485"/>
                </a:lnTo>
                <a:lnTo>
                  <a:pt x="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0303674" y="3836840"/>
            <a:ext cx="28575" cy="133350"/>
          </a:xfrm>
          <a:custGeom>
            <a:avLst/>
            <a:gdLst/>
            <a:ahLst/>
            <a:cxnLst/>
            <a:rect l="l" t="t" r="r" b="b"/>
            <a:pathLst>
              <a:path w="28575" h="133350">
                <a:moveTo>
                  <a:pt x="28251" y="0"/>
                </a:moveTo>
                <a:lnTo>
                  <a:pt x="24134" y="33657"/>
                </a:lnTo>
                <a:lnTo>
                  <a:pt x="18043" y="67049"/>
                </a:lnTo>
                <a:lnTo>
                  <a:pt x="9994" y="100106"/>
                </a:lnTo>
                <a:lnTo>
                  <a:pt x="0" y="13276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0893663" y="3016544"/>
            <a:ext cx="344805" cy="496570"/>
          </a:xfrm>
          <a:custGeom>
            <a:avLst/>
            <a:gdLst/>
            <a:ahLst/>
            <a:cxnLst/>
            <a:rect l="l" t="t" r="r" b="b"/>
            <a:pathLst>
              <a:path w="344804" h="496570">
                <a:moveTo>
                  <a:pt x="0" y="0"/>
                </a:moveTo>
                <a:lnTo>
                  <a:pt x="47589" y="23055"/>
                </a:lnTo>
                <a:lnTo>
                  <a:pt x="92240" y="49460"/>
                </a:lnTo>
                <a:lnTo>
                  <a:pt x="133795" y="78987"/>
                </a:lnTo>
                <a:lnTo>
                  <a:pt x="172097" y="111410"/>
                </a:lnTo>
                <a:lnTo>
                  <a:pt x="206988" y="146502"/>
                </a:lnTo>
                <a:lnTo>
                  <a:pt x="238312" y="184037"/>
                </a:lnTo>
                <a:lnTo>
                  <a:pt x="265911" y="223789"/>
                </a:lnTo>
                <a:lnTo>
                  <a:pt x="289628" y="265532"/>
                </a:lnTo>
                <a:lnTo>
                  <a:pt x="309306" y="309038"/>
                </a:lnTo>
                <a:lnTo>
                  <a:pt x="324787" y="354081"/>
                </a:lnTo>
                <a:lnTo>
                  <a:pt x="335915" y="400435"/>
                </a:lnTo>
                <a:lnTo>
                  <a:pt x="342532" y="447874"/>
                </a:lnTo>
                <a:lnTo>
                  <a:pt x="344482" y="496171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1552790" y="2488084"/>
            <a:ext cx="153670" cy="186055"/>
          </a:xfrm>
          <a:custGeom>
            <a:avLst/>
            <a:gdLst/>
            <a:ahLst/>
            <a:cxnLst/>
            <a:rect l="l" t="t" r="r" b="b"/>
            <a:pathLst>
              <a:path w="153670" h="186055">
                <a:moveTo>
                  <a:pt x="153390" y="0"/>
                </a:moveTo>
                <a:lnTo>
                  <a:pt x="130615" y="42060"/>
                </a:lnTo>
                <a:lnTo>
                  <a:pt x="103690" y="81934"/>
                </a:lnTo>
                <a:lnTo>
                  <a:pt x="72815" y="119384"/>
                </a:lnTo>
                <a:lnTo>
                  <a:pt x="38185" y="154170"/>
                </a:lnTo>
                <a:lnTo>
                  <a:pt x="0" y="186052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1338116" y="1797748"/>
            <a:ext cx="8255" cy="88265"/>
          </a:xfrm>
          <a:custGeom>
            <a:avLst/>
            <a:gdLst/>
            <a:ahLst/>
            <a:cxnLst/>
            <a:rect l="l" t="t" r="r" b="b"/>
            <a:pathLst>
              <a:path w="8254" h="88264">
                <a:moveTo>
                  <a:pt x="0" y="0"/>
                </a:moveTo>
                <a:lnTo>
                  <a:pt x="3804" y="21817"/>
                </a:lnTo>
                <a:lnTo>
                  <a:pt x="6424" y="43759"/>
                </a:lnTo>
                <a:lnTo>
                  <a:pt x="7856" y="65789"/>
                </a:lnTo>
                <a:lnTo>
                  <a:pt x="8098" y="87867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0358518" y="1583197"/>
            <a:ext cx="78740" cy="112395"/>
          </a:xfrm>
          <a:custGeom>
            <a:avLst/>
            <a:gdLst/>
            <a:ahLst/>
            <a:cxnLst/>
            <a:rect l="l" t="t" r="r" b="b"/>
            <a:pathLst>
              <a:path w="78740" h="112394">
                <a:moveTo>
                  <a:pt x="0" y="112057"/>
                </a:moveTo>
                <a:lnTo>
                  <a:pt x="16191" y="82196"/>
                </a:lnTo>
                <a:lnTo>
                  <a:pt x="34736" y="53493"/>
                </a:lnTo>
                <a:lnTo>
                  <a:pt x="55558" y="26057"/>
                </a:lnTo>
                <a:lnTo>
                  <a:pt x="78579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9623554" y="1652015"/>
            <a:ext cx="38100" cy="97155"/>
          </a:xfrm>
          <a:custGeom>
            <a:avLst/>
            <a:gdLst/>
            <a:ahLst/>
            <a:cxnLst/>
            <a:rect l="l" t="t" r="r" b="b"/>
            <a:pathLst>
              <a:path w="38100" h="97155">
                <a:moveTo>
                  <a:pt x="0" y="96641"/>
                </a:moveTo>
                <a:lnTo>
                  <a:pt x="6979" y="71722"/>
                </a:lnTo>
                <a:lnTo>
                  <a:pt x="15667" y="47262"/>
                </a:lnTo>
                <a:lnTo>
                  <a:pt x="26036" y="23331"/>
                </a:lnTo>
                <a:lnTo>
                  <a:pt x="38059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8761029" y="1781477"/>
            <a:ext cx="137795" cy="93980"/>
          </a:xfrm>
          <a:custGeom>
            <a:avLst/>
            <a:gdLst/>
            <a:ahLst/>
            <a:cxnLst/>
            <a:rect l="l" t="t" r="r" b="b"/>
            <a:pathLst>
              <a:path w="137795" h="93980">
                <a:moveTo>
                  <a:pt x="0" y="0"/>
                </a:moveTo>
                <a:lnTo>
                  <a:pt x="36772" y="20606"/>
                </a:lnTo>
                <a:lnTo>
                  <a:pt x="72047" y="43144"/>
                </a:lnTo>
                <a:lnTo>
                  <a:pt x="105727" y="67550"/>
                </a:lnTo>
                <a:lnTo>
                  <a:pt x="137719" y="93758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7690967" y="2419686"/>
            <a:ext cx="24130" cy="99060"/>
          </a:xfrm>
          <a:custGeom>
            <a:avLst/>
            <a:gdLst/>
            <a:ahLst/>
            <a:cxnLst/>
            <a:rect l="l" t="t" r="r" b="b"/>
            <a:pathLst>
              <a:path w="24129" h="99060">
                <a:moveTo>
                  <a:pt x="24034" y="98644"/>
                </a:moveTo>
                <a:lnTo>
                  <a:pt x="16390" y="74316"/>
                </a:lnTo>
                <a:lnTo>
                  <a:pt x="9832" y="49747"/>
                </a:lnTo>
                <a:lnTo>
                  <a:pt x="4366" y="24965"/>
                </a:lnTo>
                <a:lnTo>
                  <a:pt x="0" y="0"/>
                </a:lnTo>
              </a:path>
            </a:pathLst>
          </a:custGeom>
          <a:ln w="127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8549640" y="2374392"/>
            <a:ext cx="2014727" cy="11643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614997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5" dirty="0">
                <a:latin typeface="Calibri"/>
                <a:cs typeface="Calibri"/>
              </a:rPr>
              <a:t>AWS </a:t>
            </a:r>
            <a:r>
              <a:rPr sz="4400" spc="-60" dirty="0">
                <a:latin typeface="Calibri"/>
                <a:cs typeface="Calibri"/>
              </a:rPr>
              <a:t>IAM:</a:t>
            </a:r>
            <a:r>
              <a:rPr sz="4400" spc="30" dirty="0">
                <a:latin typeface="Calibri"/>
                <a:cs typeface="Calibri"/>
              </a:rPr>
              <a:t> </a:t>
            </a:r>
            <a:r>
              <a:rPr sz="4400" spc="114" dirty="0">
                <a:latin typeface="Calibri"/>
                <a:cs typeface="Calibri"/>
              </a:rPr>
              <a:t>Authentication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6798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1454911"/>
            <a:ext cx="6224270" cy="986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00" dirty="0">
                <a:latin typeface="Calibri"/>
                <a:cs typeface="Calibri"/>
              </a:rPr>
              <a:t>Programmatic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access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80" dirty="0">
                <a:latin typeface="Calibri"/>
                <a:cs typeface="Calibri"/>
              </a:rPr>
              <a:t>Enables </a:t>
            </a:r>
            <a:r>
              <a:rPr sz="2400" spc="65" dirty="0">
                <a:latin typeface="Calibri"/>
                <a:cs typeface="Calibri"/>
              </a:rPr>
              <a:t>access </a:t>
            </a:r>
            <a:r>
              <a:rPr sz="2400" spc="55" dirty="0">
                <a:latin typeface="Calibri"/>
                <a:cs typeface="Calibri"/>
              </a:rPr>
              <a:t>key ID </a:t>
            </a:r>
            <a:r>
              <a:rPr sz="2400" spc="90" dirty="0">
                <a:latin typeface="Calibri"/>
                <a:cs typeface="Calibri"/>
              </a:rPr>
              <a:t>and </a:t>
            </a:r>
            <a:r>
              <a:rPr sz="2400" spc="45" dirty="0">
                <a:latin typeface="Calibri"/>
                <a:cs typeface="Calibri"/>
              </a:rPr>
              <a:t>secret </a:t>
            </a:r>
            <a:r>
              <a:rPr sz="2400" spc="65" dirty="0">
                <a:latin typeface="Calibri"/>
                <a:cs typeface="Calibri"/>
              </a:rPr>
              <a:t>access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key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9" y="362538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66199" y="3512311"/>
            <a:ext cx="5699125" cy="156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95" dirty="0">
                <a:latin typeface="Calibri"/>
                <a:cs typeface="Calibri"/>
              </a:rPr>
              <a:t>Management </a:t>
            </a:r>
            <a:r>
              <a:rPr sz="2800" spc="85" dirty="0">
                <a:latin typeface="Calibri"/>
                <a:cs typeface="Calibri"/>
              </a:rPr>
              <a:t>console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access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0" dirty="0">
                <a:latin typeface="Calibri"/>
                <a:cs typeface="Calibri"/>
              </a:rPr>
              <a:t>Uses </a:t>
            </a:r>
            <a:r>
              <a:rPr sz="2400" spc="125" dirty="0">
                <a:latin typeface="Calibri"/>
                <a:cs typeface="Calibri"/>
              </a:rPr>
              <a:t>AWS </a:t>
            </a:r>
            <a:r>
              <a:rPr sz="2400" spc="75" dirty="0">
                <a:latin typeface="Calibri"/>
                <a:cs typeface="Calibri"/>
              </a:rPr>
              <a:t>account </a:t>
            </a:r>
            <a:r>
              <a:rPr sz="2400" spc="100" dirty="0">
                <a:latin typeface="Calibri"/>
                <a:cs typeface="Calibri"/>
              </a:rPr>
              <a:t>name </a:t>
            </a:r>
            <a:r>
              <a:rPr sz="2400" spc="90" dirty="0">
                <a:latin typeface="Calibri"/>
                <a:cs typeface="Calibri"/>
              </a:rPr>
              <a:t>and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password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40" dirty="0">
                <a:latin typeface="Calibri"/>
                <a:cs typeface="Calibri"/>
              </a:rPr>
              <a:t>MFA </a:t>
            </a:r>
            <a:r>
              <a:rPr sz="2400" spc="85" dirty="0">
                <a:latin typeface="Calibri"/>
                <a:cs typeface="Calibri"/>
              </a:rPr>
              <a:t>prompts </a:t>
            </a:r>
            <a:r>
              <a:rPr sz="2400" spc="65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code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17280" y="3160776"/>
            <a:ext cx="2990087" cy="2993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9567671" y="3925823"/>
            <a:ext cx="1292352" cy="1292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9107423" y="1182624"/>
            <a:ext cx="2127504" cy="2130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0506456" y="1298447"/>
            <a:ext cx="701040" cy="697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85851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5" dirty="0">
                <a:latin typeface="Calibri"/>
                <a:cs typeface="Calibri"/>
              </a:rPr>
              <a:t>AWS </a:t>
            </a:r>
            <a:r>
              <a:rPr sz="4400" spc="-60" dirty="0">
                <a:latin typeface="Calibri"/>
                <a:cs typeface="Calibri"/>
              </a:rPr>
              <a:t>IAM:</a:t>
            </a:r>
            <a:r>
              <a:rPr sz="4400" spc="25" dirty="0">
                <a:latin typeface="Calibri"/>
                <a:cs typeface="Calibri"/>
              </a:rPr>
              <a:t> </a:t>
            </a:r>
            <a:r>
              <a:rPr sz="4400" spc="120" dirty="0">
                <a:latin typeface="Calibri"/>
                <a:cs typeface="Calibri"/>
              </a:rPr>
              <a:t>Authorization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6798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73638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454911"/>
            <a:ext cx="3904615" cy="2153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0979" indent="-208279">
              <a:lnSpc>
                <a:spcPct val="100000"/>
              </a:lnSpc>
            </a:pPr>
            <a:r>
              <a:rPr sz="2800" spc="80" dirty="0">
                <a:latin typeface="Calibri"/>
                <a:cs typeface="Calibri"/>
              </a:rPr>
              <a:t>Access </a:t>
            </a:r>
            <a:r>
              <a:rPr sz="2800" spc="145" dirty="0">
                <a:latin typeface="Calibri"/>
                <a:cs typeface="Calibri"/>
              </a:rPr>
              <a:t>AWS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services</a:t>
            </a:r>
            <a:endParaRPr sz="2800" dirty="0">
              <a:latin typeface="Calibri"/>
              <a:cs typeface="Calibri"/>
            </a:endParaRPr>
          </a:p>
          <a:p>
            <a:pPr marR="621665" algn="ctr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5" dirty="0">
                <a:latin typeface="Calibri"/>
                <a:cs typeface="Calibri"/>
              </a:rPr>
              <a:t>Grant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authorization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800" spc="105" dirty="0">
                <a:latin typeface="Calibri"/>
                <a:cs typeface="Calibri"/>
              </a:rPr>
              <a:t>Assign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permissions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Calibri"/>
                <a:cs typeface="Calibri"/>
              </a:rPr>
              <a:t>Create </a:t>
            </a:r>
            <a:r>
              <a:rPr sz="2400" spc="85" dirty="0">
                <a:latin typeface="Calibri"/>
                <a:cs typeface="Calibri"/>
              </a:rPr>
              <a:t>an </a:t>
            </a:r>
            <a:r>
              <a:rPr sz="2400" spc="125" dirty="0">
                <a:latin typeface="Calibri"/>
                <a:cs typeface="Calibri"/>
              </a:rPr>
              <a:t>AWS </a:t>
            </a:r>
            <a:r>
              <a:rPr sz="2400" dirty="0">
                <a:latin typeface="Calibri"/>
                <a:cs typeface="Calibri"/>
              </a:rPr>
              <a:t>IAM</a:t>
            </a:r>
            <a:r>
              <a:rPr sz="2400" spc="-16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policy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03535" y="1264919"/>
            <a:ext cx="1978152" cy="2956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0296143" y="3282696"/>
            <a:ext cx="493775" cy="4907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0229088" y="2526792"/>
            <a:ext cx="627888" cy="624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0229088" y="1965960"/>
            <a:ext cx="627888" cy="6248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6993890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5" dirty="0">
                <a:latin typeface="Calibri"/>
                <a:cs typeface="Calibri"/>
              </a:rPr>
              <a:t>AWS </a:t>
            </a:r>
            <a:r>
              <a:rPr sz="4400" spc="-60" dirty="0">
                <a:latin typeface="Calibri"/>
                <a:cs typeface="Calibri"/>
              </a:rPr>
              <a:t>IAM: </a:t>
            </a:r>
            <a:r>
              <a:rPr sz="4400" spc="130" dirty="0">
                <a:latin typeface="Calibri"/>
                <a:cs typeface="Calibri"/>
              </a:rPr>
              <a:t>Policy</a:t>
            </a:r>
            <a:r>
              <a:rPr sz="4400" spc="250" dirty="0">
                <a:latin typeface="Calibri"/>
                <a:cs typeface="Calibri"/>
              </a:rPr>
              <a:t> </a:t>
            </a:r>
            <a:r>
              <a:rPr sz="4400" spc="170" dirty="0">
                <a:latin typeface="Calibri"/>
                <a:cs typeface="Calibri"/>
              </a:rPr>
              <a:t>Assignment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23688" y="1737360"/>
            <a:ext cx="1152143" cy="1722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276088" y="2941320"/>
            <a:ext cx="289560" cy="286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236464" y="2154935"/>
            <a:ext cx="365760" cy="7254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114406" y="3455480"/>
            <a:ext cx="1171575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25" dirty="0">
                <a:latin typeface="Calibri"/>
                <a:cs typeface="Calibri"/>
              </a:rPr>
              <a:t>IAM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spc="75" dirty="0">
                <a:latin typeface="Calibri"/>
                <a:cs typeface="Calibri"/>
              </a:rPr>
              <a:t>Policy</a:t>
            </a:r>
            <a:endParaRPr sz="195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62097" y="3819106"/>
            <a:ext cx="76200" cy="1306830"/>
          </a:xfrm>
          <a:custGeom>
            <a:avLst/>
            <a:gdLst/>
            <a:ahLst/>
            <a:cxnLst/>
            <a:rect l="l" t="t" r="r" b="b"/>
            <a:pathLst>
              <a:path w="76200" h="1306829">
                <a:moveTo>
                  <a:pt x="25399" y="1230147"/>
                </a:moveTo>
                <a:lnTo>
                  <a:pt x="0" y="1230147"/>
                </a:lnTo>
                <a:lnTo>
                  <a:pt x="38100" y="1306347"/>
                </a:lnTo>
                <a:lnTo>
                  <a:pt x="69850" y="1242847"/>
                </a:lnTo>
                <a:lnTo>
                  <a:pt x="25400" y="1242847"/>
                </a:lnTo>
                <a:lnTo>
                  <a:pt x="25399" y="1230147"/>
                </a:lnTo>
                <a:close/>
              </a:path>
              <a:path w="76200" h="1306829">
                <a:moveTo>
                  <a:pt x="50798" y="0"/>
                </a:moveTo>
                <a:lnTo>
                  <a:pt x="25398" y="0"/>
                </a:lnTo>
                <a:lnTo>
                  <a:pt x="25400" y="1242847"/>
                </a:lnTo>
                <a:lnTo>
                  <a:pt x="50800" y="1242847"/>
                </a:lnTo>
                <a:lnTo>
                  <a:pt x="50798" y="0"/>
                </a:lnTo>
                <a:close/>
              </a:path>
              <a:path w="76200" h="1306829">
                <a:moveTo>
                  <a:pt x="76200" y="1230147"/>
                </a:moveTo>
                <a:lnTo>
                  <a:pt x="50799" y="1230147"/>
                </a:lnTo>
                <a:lnTo>
                  <a:pt x="50800" y="1242847"/>
                </a:lnTo>
                <a:lnTo>
                  <a:pt x="69850" y="1242847"/>
                </a:lnTo>
                <a:lnTo>
                  <a:pt x="76200" y="1230147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0321090" y="4472279"/>
            <a:ext cx="76200" cy="653415"/>
          </a:xfrm>
          <a:custGeom>
            <a:avLst/>
            <a:gdLst/>
            <a:ahLst/>
            <a:cxnLst/>
            <a:rect l="l" t="t" r="r" b="b"/>
            <a:pathLst>
              <a:path w="76200" h="653414">
                <a:moveTo>
                  <a:pt x="25399" y="576973"/>
                </a:moveTo>
                <a:lnTo>
                  <a:pt x="0" y="576973"/>
                </a:lnTo>
                <a:lnTo>
                  <a:pt x="38100" y="653173"/>
                </a:lnTo>
                <a:lnTo>
                  <a:pt x="69850" y="589673"/>
                </a:lnTo>
                <a:lnTo>
                  <a:pt x="25400" y="589673"/>
                </a:lnTo>
                <a:lnTo>
                  <a:pt x="25399" y="576973"/>
                </a:lnTo>
                <a:close/>
              </a:path>
              <a:path w="76200" h="653414">
                <a:moveTo>
                  <a:pt x="50798" y="0"/>
                </a:moveTo>
                <a:lnTo>
                  <a:pt x="25398" y="0"/>
                </a:lnTo>
                <a:lnTo>
                  <a:pt x="25400" y="589673"/>
                </a:lnTo>
                <a:lnTo>
                  <a:pt x="50800" y="589673"/>
                </a:lnTo>
                <a:lnTo>
                  <a:pt x="50798" y="0"/>
                </a:lnTo>
                <a:close/>
              </a:path>
              <a:path w="76200" h="653414">
                <a:moveTo>
                  <a:pt x="76200" y="576973"/>
                </a:moveTo>
                <a:lnTo>
                  <a:pt x="50799" y="576973"/>
                </a:lnTo>
                <a:lnTo>
                  <a:pt x="50800" y="589673"/>
                </a:lnTo>
                <a:lnTo>
                  <a:pt x="69850" y="589673"/>
                </a:lnTo>
                <a:lnTo>
                  <a:pt x="76200" y="576973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453817" y="4472278"/>
            <a:ext cx="76200" cy="653415"/>
          </a:xfrm>
          <a:custGeom>
            <a:avLst/>
            <a:gdLst/>
            <a:ahLst/>
            <a:cxnLst/>
            <a:rect l="l" t="t" r="r" b="b"/>
            <a:pathLst>
              <a:path w="76200" h="653414">
                <a:moveTo>
                  <a:pt x="25399" y="576973"/>
                </a:moveTo>
                <a:lnTo>
                  <a:pt x="0" y="576973"/>
                </a:lnTo>
                <a:lnTo>
                  <a:pt x="38100" y="653173"/>
                </a:lnTo>
                <a:lnTo>
                  <a:pt x="69850" y="589673"/>
                </a:lnTo>
                <a:lnTo>
                  <a:pt x="25400" y="589673"/>
                </a:lnTo>
                <a:lnTo>
                  <a:pt x="25399" y="576973"/>
                </a:lnTo>
                <a:close/>
              </a:path>
              <a:path w="76200" h="653414">
                <a:moveTo>
                  <a:pt x="50798" y="0"/>
                </a:moveTo>
                <a:lnTo>
                  <a:pt x="25398" y="0"/>
                </a:lnTo>
                <a:lnTo>
                  <a:pt x="25400" y="589673"/>
                </a:lnTo>
                <a:lnTo>
                  <a:pt x="50800" y="589673"/>
                </a:lnTo>
                <a:lnTo>
                  <a:pt x="50798" y="0"/>
                </a:lnTo>
                <a:close/>
              </a:path>
              <a:path w="76200" h="653414">
                <a:moveTo>
                  <a:pt x="76200" y="576973"/>
                </a:moveTo>
                <a:lnTo>
                  <a:pt x="50799" y="576973"/>
                </a:lnTo>
                <a:lnTo>
                  <a:pt x="50800" y="589673"/>
                </a:lnTo>
                <a:lnTo>
                  <a:pt x="69850" y="589673"/>
                </a:lnTo>
                <a:lnTo>
                  <a:pt x="76200" y="576973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491916" y="4472279"/>
            <a:ext cx="8867775" cy="0"/>
          </a:xfrm>
          <a:custGeom>
            <a:avLst/>
            <a:gdLst/>
            <a:ahLst/>
            <a:cxnLst/>
            <a:rect l="l" t="t" r="r" b="b"/>
            <a:pathLst>
              <a:path w="8867775">
                <a:moveTo>
                  <a:pt x="0" y="0"/>
                </a:moveTo>
                <a:lnTo>
                  <a:pt x="8867274" y="1"/>
                </a:lnTo>
              </a:path>
            </a:pathLst>
          </a:custGeom>
          <a:ln w="127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130808" y="5233415"/>
            <a:ext cx="722376" cy="960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5276088" y="5233415"/>
            <a:ext cx="960119" cy="9296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9875519" y="5297423"/>
            <a:ext cx="969264" cy="8321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979946" y="6189536"/>
            <a:ext cx="1024255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25" dirty="0">
                <a:latin typeface="Calibri"/>
                <a:cs typeface="Calibri"/>
              </a:rPr>
              <a:t>IAM</a:t>
            </a:r>
            <a:r>
              <a:rPr sz="1950" dirty="0">
                <a:latin typeface="Calibri"/>
                <a:cs typeface="Calibri"/>
              </a:rPr>
              <a:t> </a:t>
            </a:r>
            <a:r>
              <a:rPr sz="1950" spc="70" dirty="0">
                <a:latin typeface="Calibri"/>
                <a:cs typeface="Calibri"/>
              </a:rPr>
              <a:t>User</a:t>
            </a:r>
            <a:endParaRPr sz="195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94564" y="6192585"/>
            <a:ext cx="1210945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25" dirty="0">
                <a:latin typeface="Calibri"/>
                <a:cs typeface="Calibri"/>
              </a:rPr>
              <a:t>IAM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85" dirty="0">
                <a:latin typeface="Calibri"/>
                <a:cs typeface="Calibri"/>
              </a:rPr>
              <a:t>Group</a:t>
            </a:r>
            <a:endParaRPr sz="195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99594" y="6183441"/>
            <a:ext cx="1118235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25" dirty="0">
                <a:latin typeface="Calibri"/>
                <a:cs typeface="Calibri"/>
              </a:rPr>
              <a:t>IAM</a:t>
            </a:r>
            <a:r>
              <a:rPr sz="1950" spc="-5" dirty="0">
                <a:latin typeface="Calibri"/>
                <a:cs typeface="Calibri"/>
              </a:rPr>
              <a:t> </a:t>
            </a:r>
            <a:r>
              <a:rPr sz="1950" spc="85" dirty="0">
                <a:latin typeface="Calibri"/>
                <a:cs typeface="Calibri"/>
              </a:rPr>
              <a:t>Roles</a:t>
            </a:r>
            <a:endParaRPr sz="19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447421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latin typeface="Calibri"/>
                <a:cs typeface="Calibri"/>
              </a:rPr>
              <a:t>IAM </a:t>
            </a:r>
            <a:r>
              <a:rPr sz="4400" spc="135" dirty="0">
                <a:latin typeface="Calibri"/>
                <a:cs typeface="Calibri"/>
              </a:rPr>
              <a:t>Best</a:t>
            </a:r>
            <a:r>
              <a:rPr sz="4400" spc="250" dirty="0">
                <a:latin typeface="Calibri"/>
                <a:cs typeface="Calibri"/>
              </a:rPr>
              <a:t> </a:t>
            </a:r>
            <a:r>
              <a:rPr sz="4400" spc="100" dirty="0">
                <a:latin typeface="Calibri"/>
                <a:cs typeface="Calibri"/>
              </a:rPr>
              <a:t>Practices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66199" y="1238321"/>
            <a:ext cx="8075930" cy="306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511935">
              <a:lnSpc>
                <a:spcPct val="142900"/>
              </a:lnSpc>
            </a:pPr>
            <a:r>
              <a:rPr sz="2800" spc="75" dirty="0">
                <a:latin typeface="Calibri"/>
                <a:cs typeface="Calibri"/>
              </a:rPr>
              <a:t>Delete </a:t>
            </a: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65" dirty="0">
                <a:latin typeface="Calibri"/>
                <a:cs typeface="Calibri"/>
              </a:rPr>
              <a:t>root </a:t>
            </a:r>
            <a:r>
              <a:rPr sz="2800" spc="85" dirty="0">
                <a:latin typeface="Calibri"/>
                <a:cs typeface="Calibri"/>
              </a:rPr>
              <a:t>account </a:t>
            </a:r>
            <a:r>
              <a:rPr sz="2800" spc="70" dirty="0">
                <a:latin typeface="Calibri"/>
                <a:cs typeface="Calibri"/>
              </a:rPr>
              <a:t>access </a:t>
            </a:r>
            <a:r>
              <a:rPr sz="2800" spc="75" dirty="0">
                <a:latin typeface="Calibri"/>
                <a:cs typeface="Calibri"/>
              </a:rPr>
              <a:t>keys  </a:t>
            </a:r>
            <a:r>
              <a:rPr sz="2800" spc="70" dirty="0">
                <a:latin typeface="Calibri"/>
                <a:cs typeface="Calibri"/>
              </a:rPr>
              <a:t>Activate </a:t>
            </a:r>
            <a:r>
              <a:rPr sz="2800" spc="85" dirty="0">
                <a:latin typeface="Calibri"/>
                <a:cs typeface="Calibri"/>
              </a:rPr>
              <a:t>multi-factor </a:t>
            </a:r>
            <a:r>
              <a:rPr sz="2800" spc="70" dirty="0">
                <a:latin typeface="Calibri"/>
                <a:cs typeface="Calibri"/>
              </a:rPr>
              <a:t>authentication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(MFA)</a:t>
            </a:r>
          </a:p>
          <a:p>
            <a:pPr marL="12700" marR="5080">
              <a:lnSpc>
                <a:spcPts val="4800"/>
              </a:lnSpc>
              <a:spcBef>
                <a:spcPts val="400"/>
              </a:spcBef>
            </a:pPr>
            <a:r>
              <a:rPr sz="2800" spc="60" dirty="0">
                <a:latin typeface="Calibri"/>
                <a:cs typeface="Calibri"/>
              </a:rPr>
              <a:t>Give </a:t>
            </a:r>
            <a:r>
              <a:rPr sz="2800" spc="-5" dirty="0">
                <a:latin typeface="Calibri"/>
                <a:cs typeface="Calibri"/>
              </a:rPr>
              <a:t>IAM </a:t>
            </a:r>
            <a:r>
              <a:rPr sz="2800" spc="50" dirty="0">
                <a:latin typeface="Calibri"/>
                <a:cs typeface="Calibri"/>
              </a:rPr>
              <a:t>users </a:t>
            </a:r>
            <a:r>
              <a:rPr sz="2800" spc="90" dirty="0">
                <a:latin typeface="Calibri"/>
                <a:cs typeface="Calibri"/>
              </a:rPr>
              <a:t>only </a:t>
            </a:r>
            <a:r>
              <a:rPr sz="2800" spc="80" dirty="0">
                <a:latin typeface="Calibri"/>
                <a:cs typeface="Calibri"/>
              </a:rPr>
              <a:t>the </a:t>
            </a:r>
            <a:r>
              <a:rPr sz="2800" spc="70" dirty="0">
                <a:latin typeface="Calibri"/>
                <a:cs typeface="Calibri"/>
              </a:rPr>
              <a:t>permissions </a:t>
            </a:r>
            <a:r>
              <a:rPr sz="2800" spc="80" dirty="0">
                <a:latin typeface="Calibri"/>
                <a:cs typeface="Calibri"/>
              </a:rPr>
              <a:t>they </a:t>
            </a:r>
            <a:r>
              <a:rPr sz="2800" spc="110" dirty="0">
                <a:latin typeface="Calibri"/>
                <a:cs typeface="Calibri"/>
              </a:rPr>
              <a:t>must </a:t>
            </a:r>
            <a:r>
              <a:rPr sz="2800" spc="85" dirty="0">
                <a:latin typeface="Calibri"/>
                <a:cs typeface="Calibri"/>
              </a:rPr>
              <a:t>have  </a:t>
            </a:r>
            <a:r>
              <a:rPr sz="2800" spc="90" dirty="0">
                <a:latin typeface="Calibri"/>
                <a:cs typeface="Calibri"/>
              </a:rPr>
              <a:t>Use </a:t>
            </a:r>
            <a:r>
              <a:rPr sz="2800" spc="-5" dirty="0">
                <a:latin typeface="Calibri"/>
                <a:cs typeface="Calibri"/>
              </a:rPr>
              <a:t>IAM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105" dirty="0">
                <a:latin typeface="Calibri"/>
                <a:cs typeface="Calibri"/>
              </a:rPr>
              <a:t>groups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800" spc="105" dirty="0">
                <a:latin typeface="Calibri"/>
                <a:cs typeface="Calibri"/>
              </a:rPr>
              <a:t>Apply </a:t>
            </a:r>
            <a:r>
              <a:rPr sz="2800" spc="100" dirty="0">
                <a:latin typeface="Calibri"/>
                <a:cs typeface="Calibri"/>
              </a:rPr>
              <a:t>an </a:t>
            </a:r>
            <a:r>
              <a:rPr sz="2800" spc="-5" dirty="0">
                <a:latin typeface="Calibri"/>
                <a:cs typeface="Calibri"/>
              </a:rPr>
              <a:t>IAM </a:t>
            </a:r>
            <a:r>
              <a:rPr sz="2800" spc="80" dirty="0">
                <a:latin typeface="Calibri"/>
                <a:cs typeface="Calibri"/>
              </a:rPr>
              <a:t>password</a:t>
            </a:r>
            <a:r>
              <a:rPr sz="2800" spc="17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policy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979" y="39879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447421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latin typeface="Calibri"/>
                <a:cs typeface="Calibri"/>
              </a:rPr>
              <a:t>IAM </a:t>
            </a:r>
            <a:r>
              <a:rPr sz="4400" spc="135" dirty="0">
                <a:latin typeface="Calibri"/>
                <a:cs typeface="Calibri"/>
              </a:rPr>
              <a:t>Best</a:t>
            </a:r>
            <a:r>
              <a:rPr sz="4400" spc="250" dirty="0">
                <a:latin typeface="Calibri"/>
                <a:cs typeface="Calibri"/>
              </a:rPr>
              <a:t> </a:t>
            </a:r>
            <a:r>
              <a:rPr sz="4400" spc="100" dirty="0">
                <a:latin typeface="Calibri"/>
                <a:cs typeface="Calibri"/>
              </a:rPr>
              <a:t>Practices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264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49912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66199" y="1421384"/>
            <a:ext cx="6126480" cy="4493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85" dirty="0">
                <a:latin typeface="Calibri"/>
                <a:cs typeface="Calibri"/>
              </a:rPr>
              <a:t>Roles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5" dirty="0">
                <a:latin typeface="Calibri"/>
                <a:cs typeface="Calibri"/>
              </a:rPr>
              <a:t>Use </a:t>
            </a:r>
            <a:r>
              <a:rPr sz="2400" spc="45" dirty="0">
                <a:latin typeface="Calibri"/>
                <a:cs typeface="Calibri"/>
              </a:rPr>
              <a:t>roles </a:t>
            </a:r>
            <a:r>
              <a:rPr sz="2400" spc="65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applications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5" dirty="0">
                <a:latin typeface="Calibri"/>
                <a:cs typeface="Calibri"/>
              </a:rPr>
              <a:t>Use </a:t>
            </a:r>
            <a:r>
              <a:rPr sz="2400" spc="45" dirty="0">
                <a:latin typeface="Calibri"/>
                <a:cs typeface="Calibri"/>
              </a:rPr>
              <a:t>roles </a:t>
            </a:r>
            <a:r>
              <a:rPr sz="2400" spc="60" dirty="0">
                <a:latin typeface="Calibri"/>
                <a:cs typeface="Calibri"/>
              </a:rPr>
              <a:t>instead </a:t>
            </a:r>
            <a:r>
              <a:rPr sz="2400" spc="100" dirty="0">
                <a:latin typeface="Calibri"/>
                <a:cs typeface="Calibri"/>
              </a:rPr>
              <a:t>of </a:t>
            </a:r>
            <a:r>
              <a:rPr sz="2400" spc="75" dirty="0">
                <a:latin typeface="Calibri"/>
                <a:cs typeface="Calibri"/>
              </a:rPr>
              <a:t>sharing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credentials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800" spc="70" dirty="0">
                <a:latin typeface="Calibri"/>
                <a:cs typeface="Calibri"/>
              </a:rPr>
              <a:t>Credentials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5" dirty="0">
                <a:latin typeface="Calibri"/>
                <a:cs typeface="Calibri"/>
              </a:rPr>
              <a:t>Rotate </a:t>
            </a:r>
            <a:r>
              <a:rPr sz="2400" spc="50" dirty="0">
                <a:latin typeface="Calibri"/>
                <a:cs typeface="Calibri"/>
              </a:rPr>
              <a:t>credentials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regularly</a:t>
            </a:r>
            <a:endParaRPr sz="2400" dirty="0">
              <a:latin typeface="Calibri"/>
              <a:cs typeface="Calibri"/>
            </a:endParaRPr>
          </a:p>
          <a:p>
            <a:pPr marL="12700" marR="5080" indent="208279">
              <a:lnSpc>
                <a:spcPct val="145900"/>
              </a:lnSpc>
              <a:spcBef>
                <a:spcPts val="19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90" dirty="0">
                <a:latin typeface="Calibri"/>
                <a:cs typeface="Calibri"/>
              </a:rPr>
              <a:t>Remove </a:t>
            </a:r>
            <a:r>
              <a:rPr sz="2400" spc="60" dirty="0">
                <a:latin typeface="Calibri"/>
                <a:cs typeface="Calibri"/>
              </a:rPr>
              <a:t>unnecessary </a:t>
            </a:r>
            <a:r>
              <a:rPr sz="2400" spc="45" dirty="0">
                <a:latin typeface="Calibri"/>
                <a:cs typeface="Calibri"/>
              </a:rPr>
              <a:t>users </a:t>
            </a:r>
            <a:r>
              <a:rPr sz="2400" spc="90" dirty="0">
                <a:latin typeface="Calibri"/>
                <a:cs typeface="Calibri"/>
              </a:rPr>
              <a:t>and </a:t>
            </a:r>
            <a:r>
              <a:rPr sz="2400" spc="50" dirty="0">
                <a:latin typeface="Calibri"/>
                <a:cs typeface="Calibri"/>
              </a:rPr>
              <a:t>credentials  </a:t>
            </a:r>
            <a:r>
              <a:rPr sz="2800" spc="90" dirty="0">
                <a:latin typeface="Calibri"/>
                <a:cs typeface="Calibri"/>
              </a:rPr>
              <a:t>Use </a:t>
            </a:r>
            <a:r>
              <a:rPr sz="2800" spc="70" dirty="0">
                <a:latin typeface="Calibri"/>
                <a:cs typeface="Calibri"/>
              </a:rPr>
              <a:t>policy </a:t>
            </a:r>
            <a:r>
              <a:rPr sz="2800" spc="75" dirty="0">
                <a:latin typeface="Calibri"/>
                <a:cs typeface="Calibri"/>
              </a:rPr>
              <a:t>conditions for </a:t>
            </a:r>
            <a:r>
              <a:rPr sz="2800" spc="50" dirty="0">
                <a:latin typeface="Calibri"/>
                <a:cs typeface="Calibri"/>
              </a:rPr>
              <a:t>extra security  </a:t>
            </a:r>
            <a:r>
              <a:rPr sz="2800" spc="35" dirty="0">
                <a:latin typeface="Calibri"/>
                <a:cs typeface="Calibri"/>
              </a:rPr>
              <a:t>Monitor </a:t>
            </a:r>
            <a:r>
              <a:rPr sz="2800" spc="55" dirty="0">
                <a:latin typeface="Calibri"/>
                <a:cs typeface="Calibri"/>
              </a:rPr>
              <a:t>activity </a:t>
            </a:r>
            <a:r>
              <a:rPr sz="2800" spc="50" dirty="0">
                <a:latin typeface="Calibri"/>
                <a:cs typeface="Calibri"/>
              </a:rPr>
              <a:t>in </a:t>
            </a:r>
            <a:r>
              <a:rPr sz="2800" spc="65" dirty="0">
                <a:latin typeface="Calibri"/>
                <a:cs typeface="Calibri"/>
              </a:rPr>
              <a:t>your </a:t>
            </a:r>
            <a:r>
              <a:rPr sz="2800" spc="145" dirty="0">
                <a:latin typeface="Calibri"/>
                <a:cs typeface="Calibri"/>
              </a:rPr>
              <a:t>AWS</a:t>
            </a:r>
            <a:r>
              <a:rPr sz="2800" spc="265" dirty="0">
                <a:latin typeface="Calibri"/>
                <a:cs typeface="Calibri"/>
              </a:rPr>
              <a:t> </a:t>
            </a:r>
            <a:r>
              <a:rPr sz="2800" spc="85" dirty="0">
                <a:latin typeface="Calibri"/>
                <a:cs typeface="Calibri"/>
              </a:rPr>
              <a:t>account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979" y="5600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6409"/>
              </a:lnSpc>
            </a:pPr>
            <a:r>
              <a:rPr spc="310" dirty="0">
                <a:latin typeface="Calibri"/>
                <a:cs typeface="Calibri"/>
              </a:rPr>
              <a:t>AWS </a:t>
            </a:r>
            <a:r>
              <a:rPr spc="160" dirty="0">
                <a:latin typeface="Calibri"/>
                <a:cs typeface="Calibri"/>
              </a:rPr>
              <a:t>Security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spc="210" dirty="0">
                <a:latin typeface="Calibri"/>
                <a:cs typeface="Calibri"/>
              </a:rPr>
              <a:t>Compliance  </a:t>
            </a:r>
            <a:r>
              <a:rPr spc="240" dirty="0">
                <a:latin typeface="Calibri"/>
                <a:cs typeface="Calibri"/>
              </a:rPr>
              <a:t>Programs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30886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100" dirty="0"/>
              <a:t>O</a:t>
            </a:r>
            <a:r>
              <a:rPr sz="4400" spc="-70" dirty="0"/>
              <a:t>v</a:t>
            </a:r>
            <a:r>
              <a:rPr sz="4400" spc="-185" dirty="0"/>
              <a:t>e</a:t>
            </a:r>
            <a:r>
              <a:rPr sz="4400" spc="-295" dirty="0"/>
              <a:t>r</a:t>
            </a:r>
            <a:r>
              <a:rPr sz="4400" spc="-145" dirty="0"/>
              <a:t>v</a:t>
            </a:r>
            <a:r>
              <a:rPr sz="4400" spc="-165" dirty="0"/>
              <a:t>i</a:t>
            </a:r>
            <a:r>
              <a:rPr sz="4400" spc="-325" dirty="0"/>
              <a:t>e</a:t>
            </a:r>
            <a:r>
              <a:rPr sz="4400" spc="-125" dirty="0"/>
              <a:t>w</a:t>
            </a:r>
            <a:endParaRPr sz="440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421384"/>
            <a:ext cx="6558915" cy="164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Lucida Sans"/>
                <a:cs typeface="Lucida Sans"/>
              </a:rPr>
              <a:t>AWS </a:t>
            </a:r>
            <a:r>
              <a:rPr sz="2800" spc="-150" dirty="0">
                <a:latin typeface="Lucida Sans"/>
                <a:cs typeface="Lucida Sans"/>
              </a:rPr>
              <a:t>compliance</a:t>
            </a:r>
            <a:r>
              <a:rPr sz="2800" spc="-365" dirty="0">
                <a:latin typeface="Lucida Sans"/>
                <a:cs typeface="Lucida Sans"/>
              </a:rPr>
              <a:t> </a:t>
            </a:r>
            <a:r>
              <a:rPr sz="2800" spc="-155" dirty="0">
                <a:latin typeface="Lucida Sans"/>
                <a:cs typeface="Lucida Sans"/>
              </a:rPr>
              <a:t>approach</a:t>
            </a:r>
            <a:endParaRPr sz="28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Lucida Sans"/>
                <a:cs typeface="Lucida Sans"/>
              </a:rPr>
              <a:t>AWS </a:t>
            </a:r>
            <a:r>
              <a:rPr sz="2800" spc="-229" dirty="0">
                <a:latin typeface="Lucida Sans"/>
                <a:cs typeface="Lucida Sans"/>
              </a:rPr>
              <a:t>risk </a:t>
            </a:r>
            <a:r>
              <a:rPr sz="2800" spc="-150" dirty="0">
                <a:latin typeface="Lucida Sans"/>
                <a:cs typeface="Lucida Sans"/>
              </a:rPr>
              <a:t>and compliance</a:t>
            </a:r>
            <a:r>
              <a:rPr sz="2800" spc="-260" dirty="0">
                <a:latin typeface="Lucida Sans"/>
                <a:cs typeface="Lucida Sans"/>
              </a:rPr>
              <a:t> </a:t>
            </a:r>
            <a:r>
              <a:rPr sz="2800" spc="-175" dirty="0">
                <a:latin typeface="Lucida Sans"/>
                <a:cs typeface="Lucida Sans"/>
              </a:rPr>
              <a:t>programs</a:t>
            </a:r>
            <a:endParaRPr sz="28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dirty="0">
                <a:latin typeface="Lucida Sans"/>
                <a:cs typeface="Lucida Sans"/>
              </a:rPr>
              <a:t>AWS </a:t>
            </a:r>
            <a:r>
              <a:rPr sz="2800" spc="-160" dirty="0">
                <a:latin typeface="Lucida Sans"/>
                <a:cs typeface="Lucida Sans"/>
              </a:rPr>
              <a:t>customer </a:t>
            </a:r>
            <a:r>
              <a:rPr sz="2800" spc="-150" dirty="0">
                <a:latin typeface="Lucida Sans"/>
                <a:cs typeface="Lucida Sans"/>
              </a:rPr>
              <a:t>compliance</a:t>
            </a:r>
            <a:r>
              <a:rPr sz="2800" spc="-310" dirty="0">
                <a:latin typeface="Lucida Sans"/>
                <a:cs typeface="Lucida Sans"/>
              </a:rPr>
              <a:t> </a:t>
            </a:r>
            <a:r>
              <a:rPr sz="2800" spc="-170" dirty="0">
                <a:latin typeface="Lucida Sans"/>
                <a:cs typeface="Lucida Sans"/>
              </a:rPr>
              <a:t>responsibilities</a:t>
            </a:r>
            <a:endParaRPr sz="2800" dirty="0">
              <a:latin typeface="Lucida Sans"/>
              <a:cs typeface="Lucida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670115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5" dirty="0">
                <a:latin typeface="Calibri"/>
                <a:cs typeface="Calibri"/>
              </a:rPr>
              <a:t>AWS </a:t>
            </a:r>
            <a:r>
              <a:rPr sz="4400" spc="155" dirty="0">
                <a:latin typeface="Calibri"/>
                <a:cs typeface="Calibri"/>
              </a:rPr>
              <a:t>Compliance</a:t>
            </a:r>
            <a:r>
              <a:rPr sz="4400" spc="10" dirty="0">
                <a:latin typeface="Calibri"/>
                <a:cs typeface="Calibri"/>
              </a:rPr>
              <a:t> </a:t>
            </a:r>
            <a:r>
              <a:rPr sz="4400" spc="150" dirty="0">
                <a:latin typeface="Calibri"/>
                <a:cs typeface="Calibri"/>
              </a:rPr>
              <a:t>Approach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38736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66199" y="1238321"/>
            <a:ext cx="6554470" cy="3510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83335">
              <a:lnSpc>
                <a:spcPct val="142900"/>
              </a:lnSpc>
            </a:pP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80" dirty="0">
                <a:latin typeface="Calibri"/>
                <a:cs typeface="Calibri"/>
              </a:rPr>
              <a:t>customers </a:t>
            </a:r>
            <a:r>
              <a:rPr sz="2800" spc="60" dirty="0">
                <a:latin typeface="Calibri"/>
                <a:cs typeface="Calibri"/>
              </a:rPr>
              <a:t>share </a:t>
            </a:r>
            <a:r>
              <a:rPr sz="2800" spc="75" dirty="0">
                <a:latin typeface="Calibri"/>
                <a:cs typeface="Calibri"/>
              </a:rPr>
              <a:t>control  </a:t>
            </a:r>
            <a:r>
              <a:rPr sz="2800" spc="145" dirty="0">
                <a:latin typeface="Calibri"/>
                <a:cs typeface="Calibri"/>
              </a:rPr>
              <a:t>AWS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responsibility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Calibri"/>
                <a:cs typeface="Calibri"/>
              </a:rPr>
              <a:t>Provide </a:t>
            </a:r>
            <a:r>
              <a:rPr sz="2400" spc="85" dirty="0">
                <a:latin typeface="Calibri"/>
                <a:cs typeface="Calibri"/>
              </a:rPr>
              <a:t>highly </a:t>
            </a:r>
            <a:r>
              <a:rPr sz="2400" spc="45" dirty="0">
                <a:latin typeface="Calibri"/>
                <a:cs typeface="Calibri"/>
              </a:rPr>
              <a:t>secure </a:t>
            </a:r>
            <a:r>
              <a:rPr sz="2400" spc="90" dirty="0">
                <a:latin typeface="Calibri"/>
                <a:cs typeface="Calibri"/>
              </a:rPr>
              <a:t>and </a:t>
            </a:r>
            <a:r>
              <a:rPr sz="2400" spc="65" dirty="0">
                <a:latin typeface="Calibri"/>
                <a:cs typeface="Calibri"/>
              </a:rPr>
              <a:t>controlled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platform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Calibri"/>
                <a:cs typeface="Calibri"/>
              </a:rPr>
              <a:t>Provide </a:t>
            </a:r>
            <a:r>
              <a:rPr sz="2400" spc="50" dirty="0">
                <a:latin typeface="Calibri"/>
                <a:cs typeface="Calibri"/>
              </a:rPr>
              <a:t>wide </a:t>
            </a:r>
            <a:r>
              <a:rPr sz="2400" spc="35" dirty="0">
                <a:latin typeface="Calibri"/>
                <a:cs typeface="Calibri"/>
              </a:rPr>
              <a:t>array </a:t>
            </a:r>
            <a:r>
              <a:rPr sz="2400" spc="100" dirty="0">
                <a:latin typeface="Calibri"/>
                <a:cs typeface="Calibri"/>
              </a:rPr>
              <a:t>of </a:t>
            </a:r>
            <a:r>
              <a:rPr sz="2400" spc="40" dirty="0">
                <a:latin typeface="Calibri"/>
                <a:cs typeface="Calibri"/>
              </a:rPr>
              <a:t>security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features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800" spc="90" dirty="0">
                <a:latin typeface="Calibri"/>
                <a:cs typeface="Calibri"/>
              </a:rPr>
              <a:t>Customers</a:t>
            </a:r>
            <a:r>
              <a:rPr sz="2800" spc="95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responsibility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85" dirty="0">
                <a:latin typeface="Calibri"/>
                <a:cs typeface="Calibri"/>
              </a:rPr>
              <a:t>Configure</a:t>
            </a:r>
            <a:r>
              <a:rPr sz="2400" spc="-155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IT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50552" y="1353311"/>
            <a:ext cx="2328672" cy="1411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632650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/>
              <a:t>AWS </a:t>
            </a:r>
            <a:r>
              <a:rPr sz="4400" spc="-185" dirty="0"/>
              <a:t>Security</a:t>
            </a:r>
            <a:r>
              <a:rPr sz="4400" spc="-565" dirty="0"/>
              <a:t> </a:t>
            </a:r>
            <a:r>
              <a:rPr sz="4400" spc="-204" dirty="0"/>
              <a:t>Information</a:t>
            </a:r>
            <a:endParaRPr sz="440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17279" y="1238321"/>
            <a:ext cx="6512559" cy="2439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985" marR="5080" indent="-248920">
              <a:lnSpc>
                <a:spcPct val="142900"/>
              </a:lnSpc>
            </a:pPr>
            <a:r>
              <a:rPr sz="2800" dirty="0">
                <a:latin typeface="Lucida Sans"/>
                <a:cs typeface="Lucida Sans"/>
              </a:rPr>
              <a:t>AWS </a:t>
            </a:r>
            <a:r>
              <a:rPr sz="2800" spc="-180" dirty="0">
                <a:latin typeface="Lucida Sans"/>
                <a:cs typeface="Lucida Sans"/>
              </a:rPr>
              <a:t>shares </a:t>
            </a:r>
            <a:r>
              <a:rPr sz="2800" spc="-155" dirty="0">
                <a:latin typeface="Lucida Sans"/>
                <a:cs typeface="Lucida Sans"/>
              </a:rPr>
              <a:t>security </a:t>
            </a:r>
            <a:r>
              <a:rPr sz="2800" spc="-140" dirty="0">
                <a:latin typeface="Lucida Sans"/>
                <a:cs typeface="Lucida Sans"/>
              </a:rPr>
              <a:t>information </a:t>
            </a:r>
            <a:r>
              <a:rPr sz="2800" spc="-135" dirty="0">
                <a:latin typeface="Lucida Sans"/>
                <a:cs typeface="Lucida Sans"/>
              </a:rPr>
              <a:t>by  Obtaining </a:t>
            </a:r>
            <a:r>
              <a:rPr sz="2800" spc="-160" dirty="0">
                <a:latin typeface="Lucida Sans"/>
                <a:cs typeface="Lucida Sans"/>
              </a:rPr>
              <a:t>industry </a:t>
            </a:r>
            <a:r>
              <a:rPr sz="2800" spc="-145" dirty="0">
                <a:latin typeface="Lucida Sans"/>
                <a:cs typeface="Lucida Sans"/>
              </a:rPr>
              <a:t>certifications  </a:t>
            </a:r>
            <a:r>
              <a:rPr sz="2800" spc="-150" dirty="0">
                <a:latin typeface="Lucida Sans"/>
                <a:cs typeface="Lucida Sans"/>
              </a:rPr>
              <a:t>Publishing </a:t>
            </a:r>
            <a:r>
              <a:rPr sz="2800" spc="-160" dirty="0">
                <a:latin typeface="Lucida Sans"/>
                <a:cs typeface="Lucida Sans"/>
              </a:rPr>
              <a:t>security </a:t>
            </a:r>
            <a:r>
              <a:rPr sz="2800" spc="-150" dirty="0">
                <a:latin typeface="Lucida Sans"/>
                <a:cs typeface="Lucida Sans"/>
              </a:rPr>
              <a:t>and </a:t>
            </a:r>
            <a:r>
              <a:rPr sz="2800" spc="-135" dirty="0">
                <a:latin typeface="Lucida Sans"/>
                <a:cs typeface="Lucida Sans"/>
              </a:rPr>
              <a:t>control </a:t>
            </a:r>
            <a:r>
              <a:rPr sz="2800" spc="-160" dirty="0">
                <a:latin typeface="Lucida Sans"/>
                <a:cs typeface="Lucida Sans"/>
              </a:rPr>
              <a:t>practices  Compliance </a:t>
            </a:r>
            <a:r>
              <a:rPr sz="2800" spc="-140" dirty="0">
                <a:latin typeface="Lucida Sans"/>
                <a:cs typeface="Lucida Sans"/>
              </a:rPr>
              <a:t>report </a:t>
            </a:r>
            <a:r>
              <a:rPr sz="2800" spc="-135" dirty="0">
                <a:latin typeface="Lucida Sans"/>
                <a:cs typeface="Lucida Sans"/>
              </a:rPr>
              <a:t>directly </a:t>
            </a:r>
            <a:r>
              <a:rPr sz="2800" spc="-165" dirty="0">
                <a:latin typeface="Lucida Sans"/>
                <a:cs typeface="Lucida Sans"/>
              </a:rPr>
              <a:t>under</a:t>
            </a:r>
            <a:r>
              <a:rPr sz="2800" spc="-204" dirty="0">
                <a:latin typeface="Lucida Sans"/>
                <a:cs typeface="Lucida Sans"/>
              </a:rPr>
              <a:t> </a:t>
            </a:r>
            <a:r>
              <a:rPr sz="2800" spc="-175" dirty="0">
                <a:latin typeface="Lucida Sans"/>
                <a:cs typeface="Lucida Sans"/>
              </a:rPr>
              <a:t>NDA</a:t>
            </a:r>
            <a:endParaRPr sz="2800" dirty="0">
              <a:latin typeface="Lucida Sans"/>
              <a:cs typeface="Lucida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498538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14" dirty="0">
                <a:latin typeface="Calibri"/>
                <a:cs typeface="Calibri"/>
              </a:rPr>
              <a:t>Assurance</a:t>
            </a:r>
            <a:r>
              <a:rPr sz="4400" spc="110" dirty="0">
                <a:latin typeface="Calibri"/>
                <a:cs typeface="Calibri"/>
              </a:rPr>
              <a:t> </a:t>
            </a:r>
            <a:r>
              <a:rPr sz="4400" spc="175" dirty="0">
                <a:latin typeface="Calibri"/>
                <a:cs typeface="Calibri"/>
              </a:rPr>
              <a:t>Programs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17279" y="1238321"/>
            <a:ext cx="7689215" cy="306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85" dirty="0">
                <a:latin typeface="Calibri"/>
                <a:cs typeface="Calibri"/>
              </a:rPr>
              <a:t>AWS, </a:t>
            </a:r>
            <a:r>
              <a:rPr sz="2800" spc="75" dirty="0">
                <a:latin typeface="Calibri"/>
                <a:cs typeface="Calibri"/>
              </a:rPr>
              <a:t>certifying </a:t>
            </a:r>
            <a:r>
              <a:rPr sz="2800" spc="50" dirty="0">
                <a:latin typeface="Calibri"/>
                <a:cs typeface="Calibri"/>
              </a:rPr>
              <a:t>bodies,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85" dirty="0">
                <a:latin typeface="Calibri"/>
                <a:cs typeface="Calibri"/>
              </a:rPr>
              <a:t>independent </a:t>
            </a:r>
            <a:r>
              <a:rPr sz="2800" spc="60" dirty="0">
                <a:latin typeface="Calibri"/>
                <a:cs typeface="Calibri"/>
              </a:rPr>
              <a:t>auditors  </a:t>
            </a:r>
            <a:r>
              <a:rPr sz="2800" spc="45" dirty="0">
                <a:latin typeface="Calibri"/>
                <a:cs typeface="Calibri"/>
              </a:rPr>
              <a:t>Provide:</a:t>
            </a:r>
            <a:endParaRPr sz="2800" dirty="0">
              <a:latin typeface="Calibri"/>
              <a:cs typeface="Calibri"/>
            </a:endParaRPr>
          </a:p>
          <a:p>
            <a:pPr marL="260985" marR="2771140">
              <a:lnSpc>
                <a:spcPts val="4800"/>
              </a:lnSpc>
              <a:spcBef>
                <a:spcPts val="400"/>
              </a:spcBef>
            </a:pPr>
            <a:r>
              <a:rPr sz="2800" spc="60" dirty="0">
                <a:latin typeface="Calibri"/>
                <a:cs typeface="Calibri"/>
              </a:rPr>
              <a:t>Certifications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70" dirty="0">
                <a:latin typeface="Calibri"/>
                <a:cs typeface="Calibri"/>
              </a:rPr>
              <a:t>attestations  Laws, </a:t>
            </a:r>
            <a:r>
              <a:rPr sz="2800" spc="60" dirty="0">
                <a:latin typeface="Calibri"/>
                <a:cs typeface="Calibri"/>
              </a:rPr>
              <a:t>regulations, </a:t>
            </a:r>
            <a:r>
              <a:rPr sz="2800" spc="105" dirty="0">
                <a:latin typeface="Calibri"/>
                <a:cs typeface="Calibri"/>
              </a:rPr>
              <a:t>and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60" dirty="0">
                <a:latin typeface="Calibri"/>
                <a:cs typeface="Calibri"/>
              </a:rPr>
              <a:t>privacy</a:t>
            </a:r>
            <a:endParaRPr sz="2800" dirty="0">
              <a:latin typeface="Calibri"/>
              <a:cs typeface="Calibri"/>
            </a:endParaRPr>
          </a:p>
          <a:p>
            <a:pPr marL="260985">
              <a:lnSpc>
                <a:spcPct val="100000"/>
              </a:lnSpc>
              <a:spcBef>
                <a:spcPts val="1160"/>
              </a:spcBef>
            </a:pPr>
            <a:r>
              <a:rPr sz="2800" spc="105" dirty="0">
                <a:latin typeface="Calibri"/>
                <a:cs typeface="Calibri"/>
              </a:rPr>
              <a:t>Alignments and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frameworks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39879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9200" y="1721020"/>
            <a:ext cx="2197321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90" dirty="0">
                <a:latin typeface="Calibri"/>
                <a:cs typeface="Calibri"/>
              </a:rPr>
              <a:t>A</a:t>
            </a:r>
            <a:r>
              <a:rPr sz="4400" spc="425" dirty="0">
                <a:latin typeface="Calibri"/>
                <a:cs typeface="Calibri"/>
              </a:rPr>
              <a:t>g</a:t>
            </a:r>
            <a:r>
              <a:rPr sz="4400" spc="-40" dirty="0">
                <a:latin typeface="Calibri"/>
                <a:cs typeface="Calibri"/>
              </a:rPr>
              <a:t>i</a:t>
            </a:r>
            <a:r>
              <a:rPr sz="4400" spc="25" dirty="0">
                <a:latin typeface="Calibri"/>
                <a:cs typeface="Calibri"/>
              </a:rPr>
              <a:t>li</a:t>
            </a:r>
            <a:r>
              <a:rPr sz="4400" spc="105" dirty="0">
                <a:latin typeface="Calibri"/>
                <a:cs typeface="Calibri"/>
              </a:rPr>
              <a:t>t</a:t>
            </a:r>
            <a:r>
              <a:rPr sz="4400" spc="145" dirty="0">
                <a:latin typeface="Calibri"/>
                <a:cs typeface="Calibri"/>
              </a:rPr>
              <a:t>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1231900" y="3618524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231900" y="4228124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219200" y="2895600"/>
            <a:ext cx="3569335" cy="2253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985" indent="-248920">
              <a:lnSpc>
                <a:spcPct val="100000"/>
              </a:lnSpc>
            </a:pPr>
            <a:r>
              <a:rPr sz="2750" spc="245" dirty="0">
                <a:latin typeface="Calibri"/>
                <a:cs typeface="Calibri"/>
              </a:rPr>
              <a:t>3</a:t>
            </a:r>
            <a:r>
              <a:rPr sz="2750" spc="30" dirty="0">
                <a:latin typeface="Calibri"/>
                <a:cs typeface="Calibri"/>
              </a:rPr>
              <a:t> </a:t>
            </a:r>
            <a:r>
              <a:rPr sz="2750" spc="65" dirty="0">
                <a:latin typeface="Calibri"/>
                <a:cs typeface="Calibri"/>
              </a:rPr>
              <a:t>factors:</a:t>
            </a:r>
            <a:endParaRPr sz="2750" dirty="0">
              <a:latin typeface="Calibri"/>
              <a:cs typeface="Calibri"/>
            </a:endParaRPr>
          </a:p>
          <a:p>
            <a:pPr marL="260985" marR="5080">
              <a:lnSpc>
                <a:spcPct val="142900"/>
              </a:lnSpc>
              <a:spcBef>
                <a:spcPts val="40"/>
              </a:spcBef>
            </a:pPr>
            <a:r>
              <a:rPr sz="2800" spc="125" dirty="0">
                <a:latin typeface="Calibri"/>
                <a:cs typeface="Calibri"/>
              </a:rPr>
              <a:t>Speed  </a:t>
            </a:r>
            <a:r>
              <a:rPr sz="2800" spc="80" dirty="0">
                <a:latin typeface="Calibri"/>
                <a:cs typeface="Calibri"/>
              </a:rPr>
              <a:t>Experimentation  </a:t>
            </a:r>
            <a:r>
              <a:rPr sz="2800" spc="70" dirty="0">
                <a:latin typeface="Calibri"/>
                <a:cs typeface="Calibri"/>
              </a:rPr>
              <a:t>Culture </a:t>
            </a:r>
            <a:r>
              <a:rPr sz="2800" spc="120" dirty="0">
                <a:latin typeface="Calibri"/>
                <a:cs typeface="Calibri"/>
              </a:rPr>
              <a:t>of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innovation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31900" y="4837724"/>
            <a:ext cx="241299" cy="253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887031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5" dirty="0">
                <a:latin typeface="Calibri"/>
                <a:cs typeface="Calibri"/>
              </a:rPr>
              <a:t>AWS </a:t>
            </a:r>
            <a:r>
              <a:rPr sz="4400" spc="100" dirty="0">
                <a:latin typeface="Calibri"/>
                <a:cs typeface="Calibri"/>
              </a:rPr>
              <a:t>Risk </a:t>
            </a:r>
            <a:r>
              <a:rPr sz="4400" spc="170" dirty="0">
                <a:latin typeface="Calibri"/>
                <a:cs typeface="Calibri"/>
              </a:rPr>
              <a:t>and </a:t>
            </a:r>
            <a:r>
              <a:rPr sz="4400" spc="155" dirty="0">
                <a:latin typeface="Calibri"/>
                <a:cs typeface="Calibri"/>
              </a:rPr>
              <a:t>Compliance</a:t>
            </a:r>
            <a:r>
              <a:rPr sz="4400" spc="85" dirty="0">
                <a:latin typeface="Calibri"/>
                <a:cs typeface="Calibri"/>
              </a:rPr>
              <a:t> </a:t>
            </a:r>
            <a:r>
              <a:rPr sz="4400" spc="175" dirty="0">
                <a:latin typeface="Calibri"/>
                <a:cs typeface="Calibri"/>
              </a:rPr>
              <a:t>Programs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17279" y="1238321"/>
            <a:ext cx="7973695" cy="182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985" marR="1415415" indent="-248920">
              <a:lnSpc>
                <a:spcPct val="142900"/>
              </a:lnSpc>
            </a:pP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25" dirty="0">
                <a:latin typeface="Calibri"/>
                <a:cs typeface="Calibri"/>
              </a:rPr>
              <a:t>risk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85" dirty="0">
                <a:latin typeface="Calibri"/>
                <a:cs typeface="Calibri"/>
              </a:rPr>
              <a:t>compliance </a:t>
            </a:r>
            <a:r>
              <a:rPr sz="2800" spc="105" dirty="0">
                <a:latin typeface="Calibri"/>
                <a:cs typeface="Calibri"/>
              </a:rPr>
              <a:t>programs  </a:t>
            </a:r>
            <a:r>
              <a:rPr sz="2800" spc="75" dirty="0">
                <a:latin typeface="Calibri"/>
                <a:cs typeface="Calibri"/>
              </a:rPr>
              <a:t>Provide </a:t>
            </a:r>
            <a:r>
              <a:rPr sz="2800" spc="80" dirty="0">
                <a:latin typeface="Calibri"/>
                <a:cs typeface="Calibri"/>
              </a:rPr>
              <a:t>information </a:t>
            </a:r>
            <a:r>
              <a:rPr sz="2800" spc="90" dirty="0">
                <a:latin typeface="Calibri"/>
                <a:cs typeface="Calibri"/>
              </a:rPr>
              <a:t>about </a:t>
            </a:r>
            <a:r>
              <a:rPr sz="2800" spc="145" dirty="0">
                <a:latin typeface="Calibri"/>
                <a:cs typeface="Calibri"/>
              </a:rPr>
              <a:t>AWS</a:t>
            </a:r>
            <a:r>
              <a:rPr sz="2800" spc="120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controls</a:t>
            </a:r>
            <a:endParaRPr sz="2800" dirty="0">
              <a:latin typeface="Calibri"/>
              <a:cs typeface="Calibri"/>
            </a:endParaRPr>
          </a:p>
          <a:p>
            <a:pPr marL="260985">
              <a:lnSpc>
                <a:spcPct val="100000"/>
              </a:lnSpc>
              <a:spcBef>
                <a:spcPts val="1440"/>
              </a:spcBef>
            </a:pPr>
            <a:r>
              <a:rPr sz="2800" spc="70" dirty="0">
                <a:latin typeface="Calibri"/>
                <a:cs typeface="Calibri"/>
              </a:rPr>
              <a:t>Assist </a:t>
            </a:r>
            <a:r>
              <a:rPr sz="2800" spc="80" dirty="0">
                <a:latin typeface="Calibri"/>
                <a:cs typeface="Calibri"/>
              </a:rPr>
              <a:t>customers </a:t>
            </a:r>
            <a:r>
              <a:rPr sz="2800" spc="50" dirty="0">
                <a:latin typeface="Calibri"/>
                <a:cs typeface="Calibri"/>
              </a:rPr>
              <a:t>in </a:t>
            </a:r>
            <a:r>
              <a:rPr sz="2800" spc="105" dirty="0">
                <a:latin typeface="Calibri"/>
                <a:cs typeface="Calibri"/>
              </a:rPr>
              <a:t>documenting </a:t>
            </a:r>
            <a:r>
              <a:rPr sz="2800" spc="40" dirty="0">
                <a:latin typeface="Calibri"/>
                <a:cs typeface="Calibri"/>
              </a:rPr>
              <a:t>their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framework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970007" y="1225296"/>
            <a:ext cx="2218944" cy="2496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887031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5" dirty="0">
                <a:latin typeface="Calibri"/>
                <a:cs typeface="Calibri"/>
              </a:rPr>
              <a:t>AWS </a:t>
            </a:r>
            <a:r>
              <a:rPr sz="4400" spc="100" dirty="0">
                <a:latin typeface="Calibri"/>
                <a:cs typeface="Calibri"/>
              </a:rPr>
              <a:t>Risk </a:t>
            </a:r>
            <a:r>
              <a:rPr sz="4400" spc="170" dirty="0">
                <a:latin typeface="Calibri"/>
                <a:cs typeface="Calibri"/>
              </a:rPr>
              <a:t>and </a:t>
            </a:r>
            <a:r>
              <a:rPr sz="4400" spc="155" dirty="0">
                <a:latin typeface="Calibri"/>
                <a:cs typeface="Calibri"/>
              </a:rPr>
              <a:t>Compliance</a:t>
            </a:r>
            <a:r>
              <a:rPr sz="4400" spc="85" dirty="0">
                <a:latin typeface="Calibri"/>
                <a:cs typeface="Calibri"/>
              </a:rPr>
              <a:t> </a:t>
            </a:r>
            <a:r>
              <a:rPr sz="4400" spc="175" dirty="0">
                <a:latin typeface="Calibri"/>
                <a:cs typeface="Calibri"/>
              </a:rPr>
              <a:t>Programs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17279" y="1423500"/>
            <a:ext cx="8178165" cy="2253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55" dirty="0">
                <a:latin typeface="Tahoma"/>
                <a:cs typeface="Tahoma"/>
              </a:rPr>
              <a:t>Components</a:t>
            </a:r>
            <a:r>
              <a:rPr sz="2750" spc="-120" dirty="0">
                <a:latin typeface="Tahoma"/>
                <a:cs typeface="Tahoma"/>
              </a:rPr>
              <a:t> </a:t>
            </a:r>
            <a:r>
              <a:rPr sz="2750" spc="100" dirty="0">
                <a:latin typeface="Tahoma"/>
                <a:cs typeface="Tahoma"/>
              </a:rPr>
              <a:t>of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55" dirty="0">
                <a:latin typeface="Tahoma"/>
                <a:cs typeface="Tahoma"/>
              </a:rPr>
              <a:t>AWS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-30" dirty="0">
                <a:latin typeface="Tahoma"/>
                <a:cs typeface="Tahoma"/>
              </a:rPr>
              <a:t>Risk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and</a:t>
            </a:r>
            <a:r>
              <a:rPr sz="2750" spc="-130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Compliance</a:t>
            </a:r>
            <a:r>
              <a:rPr sz="2750" spc="-130" dirty="0">
                <a:latin typeface="Tahoma"/>
                <a:cs typeface="Tahoma"/>
              </a:rPr>
              <a:t> </a:t>
            </a:r>
            <a:r>
              <a:rPr sz="2750" spc="35" dirty="0">
                <a:latin typeface="Tahoma"/>
                <a:cs typeface="Tahoma"/>
              </a:rPr>
              <a:t>Programs</a:t>
            </a:r>
            <a:endParaRPr sz="2750" dirty="0">
              <a:latin typeface="Tahoma"/>
              <a:cs typeface="Tahoma"/>
            </a:endParaRPr>
          </a:p>
          <a:p>
            <a:pPr marL="260985" marR="4667885">
              <a:lnSpc>
                <a:spcPct val="142900"/>
              </a:lnSpc>
              <a:spcBef>
                <a:spcPts val="40"/>
              </a:spcBef>
            </a:pPr>
            <a:r>
              <a:rPr sz="2800" spc="65" dirty="0">
                <a:latin typeface="Calibri"/>
                <a:cs typeface="Calibri"/>
              </a:rPr>
              <a:t>Risk </a:t>
            </a:r>
            <a:r>
              <a:rPr sz="2800" spc="125" dirty="0">
                <a:latin typeface="Calibri"/>
                <a:cs typeface="Calibri"/>
              </a:rPr>
              <a:t>management  </a:t>
            </a:r>
            <a:r>
              <a:rPr sz="2800" spc="85" dirty="0">
                <a:latin typeface="Calibri"/>
                <a:cs typeface="Calibri"/>
              </a:rPr>
              <a:t>Control </a:t>
            </a:r>
            <a:r>
              <a:rPr sz="2800" spc="80" dirty="0">
                <a:latin typeface="Calibri"/>
                <a:cs typeface="Calibri"/>
              </a:rPr>
              <a:t>environment  Information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security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936480" y="1225296"/>
            <a:ext cx="2252472" cy="2496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437578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00" dirty="0">
                <a:latin typeface="Calibri"/>
                <a:cs typeface="Calibri"/>
              </a:rPr>
              <a:t>Risk </a:t>
            </a:r>
            <a:r>
              <a:rPr sz="4400" spc="145" dirty="0">
                <a:latin typeface="Calibri"/>
                <a:cs typeface="Calibri"/>
              </a:rPr>
              <a:t>Management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8736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17279" y="1238321"/>
            <a:ext cx="5840095" cy="462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985" marR="2896870" indent="-248920">
              <a:lnSpc>
                <a:spcPct val="142900"/>
              </a:lnSpc>
            </a:pPr>
            <a:r>
              <a:rPr sz="2800" spc="145" dirty="0">
                <a:latin typeface="Calibri"/>
                <a:cs typeface="Calibri"/>
              </a:rPr>
              <a:t>AWS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125" dirty="0">
                <a:latin typeface="Calibri"/>
                <a:cs typeface="Calibri"/>
              </a:rPr>
              <a:t>management  </a:t>
            </a:r>
            <a:r>
              <a:rPr sz="2800" spc="75" dirty="0">
                <a:latin typeface="Calibri"/>
                <a:cs typeface="Calibri"/>
              </a:rPr>
              <a:t>Business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plan</a:t>
            </a:r>
            <a:endParaRPr sz="28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Calibri"/>
                <a:cs typeface="Calibri"/>
              </a:rPr>
              <a:t>Includes </a:t>
            </a:r>
            <a:r>
              <a:rPr sz="2400" spc="20" dirty="0">
                <a:latin typeface="Calibri"/>
                <a:cs typeface="Calibri"/>
              </a:rPr>
              <a:t>risk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management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5" dirty="0">
                <a:latin typeface="Calibri"/>
                <a:cs typeface="Calibri"/>
              </a:rPr>
              <a:t>Re-evaluated </a:t>
            </a:r>
            <a:r>
              <a:rPr sz="2400" spc="65" dirty="0">
                <a:latin typeface="Calibri"/>
                <a:cs typeface="Calibri"/>
              </a:rPr>
              <a:t>at </a:t>
            </a:r>
            <a:r>
              <a:rPr sz="2400" spc="55" dirty="0">
                <a:latin typeface="Calibri"/>
                <a:cs typeface="Calibri"/>
              </a:rPr>
              <a:t>least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biannually</a:t>
            </a:r>
            <a:endParaRPr sz="2400" dirty="0">
              <a:latin typeface="Calibri"/>
              <a:cs typeface="Calibri"/>
            </a:endParaRPr>
          </a:p>
          <a:p>
            <a:pPr marL="260985">
              <a:lnSpc>
                <a:spcPct val="100000"/>
              </a:lnSpc>
              <a:spcBef>
                <a:spcPts val="1425"/>
              </a:spcBef>
            </a:pPr>
            <a:r>
              <a:rPr sz="2800" spc="60" dirty="0">
                <a:latin typeface="Calibri"/>
                <a:cs typeface="Calibri"/>
              </a:rPr>
              <a:t>Responsibilities</a:t>
            </a:r>
            <a:endParaRPr sz="28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45" dirty="0">
                <a:latin typeface="Calibri"/>
                <a:cs typeface="Calibri"/>
              </a:rPr>
              <a:t>Identifies</a:t>
            </a:r>
            <a:r>
              <a:rPr sz="2400" spc="-145" dirty="0">
                <a:latin typeface="Calibri"/>
                <a:cs typeface="Calibri"/>
              </a:rPr>
              <a:t> </a:t>
            </a:r>
            <a:r>
              <a:rPr sz="2400" spc="30" dirty="0">
                <a:latin typeface="Calibri"/>
                <a:cs typeface="Calibri"/>
              </a:rPr>
              <a:t>risks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80" dirty="0">
                <a:latin typeface="Calibri"/>
                <a:cs typeface="Calibri"/>
              </a:rPr>
              <a:t>Implements </a:t>
            </a:r>
            <a:r>
              <a:rPr sz="2400" spc="55" dirty="0">
                <a:latin typeface="Calibri"/>
                <a:cs typeface="Calibri"/>
              </a:rPr>
              <a:t>appropriate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measures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5" dirty="0">
                <a:latin typeface="Calibri"/>
                <a:cs typeface="Calibri"/>
              </a:rPr>
              <a:t>Assesses </a:t>
            </a:r>
            <a:r>
              <a:rPr sz="2400" spc="45" dirty="0">
                <a:latin typeface="Calibri"/>
                <a:cs typeface="Calibri"/>
              </a:rPr>
              <a:t>various </a:t>
            </a:r>
            <a:r>
              <a:rPr sz="2400" spc="50" dirty="0">
                <a:latin typeface="Calibri"/>
                <a:cs typeface="Calibri"/>
              </a:rPr>
              <a:t>internal/external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30" dirty="0">
                <a:latin typeface="Calibri"/>
                <a:cs typeface="Calibri"/>
              </a:rPr>
              <a:t>risks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437578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335" dirty="0"/>
              <a:t>Risk</a:t>
            </a:r>
            <a:r>
              <a:rPr sz="4400" spc="-325" dirty="0"/>
              <a:t> </a:t>
            </a:r>
            <a:r>
              <a:rPr sz="4400" spc="-200" dirty="0"/>
              <a:t>Management</a:t>
            </a:r>
            <a:endParaRPr sz="440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1421384"/>
            <a:ext cx="9365615" cy="210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35" dirty="0">
                <a:latin typeface="Lucida Sans"/>
                <a:cs typeface="Lucida Sans"/>
              </a:rPr>
              <a:t>Information </a:t>
            </a:r>
            <a:r>
              <a:rPr sz="2800" spc="-155" dirty="0">
                <a:latin typeface="Lucida Sans"/>
                <a:cs typeface="Lucida Sans"/>
              </a:rPr>
              <a:t>security </a:t>
            </a:r>
            <a:r>
              <a:rPr sz="2800" spc="-145" dirty="0">
                <a:latin typeface="Lucida Sans"/>
                <a:cs typeface="Lucida Sans"/>
              </a:rPr>
              <a:t>network </a:t>
            </a:r>
            <a:r>
              <a:rPr sz="2800" spc="-220" dirty="0">
                <a:latin typeface="Lucida Sans"/>
                <a:cs typeface="Lucida Sans"/>
              </a:rPr>
              <a:t>is </a:t>
            </a:r>
            <a:r>
              <a:rPr sz="2800" spc="-165" dirty="0">
                <a:latin typeface="Lucida Sans"/>
                <a:cs typeface="Lucida Sans"/>
              </a:rPr>
              <a:t>based</a:t>
            </a:r>
            <a:r>
              <a:rPr sz="2800" spc="-100" dirty="0">
                <a:latin typeface="Lucida Sans"/>
                <a:cs typeface="Lucida Sans"/>
              </a:rPr>
              <a:t> </a:t>
            </a:r>
            <a:r>
              <a:rPr sz="2800" spc="-145" dirty="0">
                <a:latin typeface="Lucida Sans"/>
                <a:cs typeface="Lucida Sans"/>
              </a:rPr>
              <a:t>on</a:t>
            </a:r>
            <a:endParaRPr sz="2800" dirty="0">
              <a:latin typeface="Lucida Sans"/>
              <a:cs typeface="Lucida Sans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125" dirty="0">
                <a:latin typeface="Lucida Sans"/>
                <a:cs typeface="Lucida Sans"/>
              </a:rPr>
              <a:t>Control Objectives </a:t>
            </a:r>
            <a:r>
              <a:rPr sz="2400" spc="-105" dirty="0">
                <a:latin typeface="Lucida Sans"/>
                <a:cs typeface="Lucida Sans"/>
              </a:rPr>
              <a:t>for </a:t>
            </a:r>
            <a:r>
              <a:rPr sz="2400" spc="-114" dirty="0">
                <a:latin typeface="Lucida Sans"/>
                <a:cs typeface="Lucida Sans"/>
              </a:rPr>
              <a:t>Information </a:t>
            </a:r>
            <a:r>
              <a:rPr sz="2400" spc="-125" dirty="0">
                <a:latin typeface="Lucida Sans"/>
                <a:cs typeface="Lucida Sans"/>
              </a:rPr>
              <a:t>and </a:t>
            </a:r>
            <a:r>
              <a:rPr sz="2400" spc="-105" dirty="0">
                <a:latin typeface="Lucida Sans"/>
                <a:cs typeface="Lucida Sans"/>
              </a:rPr>
              <a:t>related </a:t>
            </a:r>
            <a:r>
              <a:rPr sz="2400" spc="-125" dirty="0">
                <a:latin typeface="Lucida Sans"/>
                <a:cs typeface="Lucida Sans"/>
              </a:rPr>
              <a:t>Technology</a:t>
            </a:r>
            <a:r>
              <a:rPr sz="2400" spc="-370" dirty="0">
                <a:latin typeface="Lucida Sans"/>
                <a:cs typeface="Lucida Sans"/>
              </a:rPr>
              <a:t> </a:t>
            </a:r>
            <a:r>
              <a:rPr sz="2400" spc="-105" dirty="0">
                <a:latin typeface="Lucida Sans"/>
                <a:cs typeface="Lucida Sans"/>
              </a:rPr>
              <a:t>(COBIT)</a:t>
            </a:r>
            <a:endParaRPr sz="2400" dirty="0">
              <a:latin typeface="Lucida Sans"/>
              <a:cs typeface="Lucida Sans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140" dirty="0">
                <a:latin typeface="Lucida Sans"/>
                <a:cs typeface="Lucida Sans"/>
              </a:rPr>
              <a:t>American </a:t>
            </a:r>
            <a:r>
              <a:rPr sz="2400" spc="-110" dirty="0">
                <a:latin typeface="Lucida Sans"/>
                <a:cs typeface="Lucida Sans"/>
              </a:rPr>
              <a:t>Institute </a:t>
            </a:r>
            <a:r>
              <a:rPr sz="2400" spc="-80" dirty="0">
                <a:latin typeface="Lucida Sans"/>
                <a:cs typeface="Lucida Sans"/>
              </a:rPr>
              <a:t>of </a:t>
            </a:r>
            <a:r>
              <a:rPr sz="2400" spc="-130" dirty="0">
                <a:latin typeface="Lucida Sans"/>
                <a:cs typeface="Lucida Sans"/>
              </a:rPr>
              <a:t>Certified </a:t>
            </a:r>
            <a:r>
              <a:rPr sz="2400" spc="-110" dirty="0">
                <a:latin typeface="Lucida Sans"/>
                <a:cs typeface="Lucida Sans"/>
              </a:rPr>
              <a:t>Public </a:t>
            </a:r>
            <a:r>
              <a:rPr sz="2400" spc="-125" dirty="0">
                <a:latin typeface="Lucida Sans"/>
                <a:cs typeface="Lucida Sans"/>
              </a:rPr>
              <a:t>Accountants</a:t>
            </a:r>
            <a:r>
              <a:rPr sz="2400" spc="-345" dirty="0">
                <a:latin typeface="Lucida Sans"/>
                <a:cs typeface="Lucida Sans"/>
              </a:rPr>
              <a:t> </a:t>
            </a:r>
            <a:r>
              <a:rPr sz="2400" spc="-120" dirty="0">
                <a:latin typeface="Lucida Sans"/>
                <a:cs typeface="Lucida Sans"/>
              </a:rPr>
              <a:t>(AICPA)</a:t>
            </a:r>
            <a:endParaRPr sz="2400" dirty="0">
              <a:latin typeface="Lucida Sans"/>
              <a:cs typeface="Lucida Sans"/>
            </a:endParaRPr>
          </a:p>
          <a:p>
            <a:pPr marL="220979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110" dirty="0">
                <a:latin typeface="Lucida Sans"/>
                <a:cs typeface="Lucida Sans"/>
              </a:rPr>
              <a:t>National Institute </a:t>
            </a:r>
            <a:r>
              <a:rPr sz="2400" spc="-80" dirty="0">
                <a:latin typeface="Lucida Sans"/>
                <a:cs typeface="Lucida Sans"/>
              </a:rPr>
              <a:t>of </a:t>
            </a:r>
            <a:r>
              <a:rPr sz="2400" spc="-110" dirty="0">
                <a:latin typeface="Lucida Sans"/>
                <a:cs typeface="Lucida Sans"/>
              </a:rPr>
              <a:t>Standards </a:t>
            </a:r>
            <a:r>
              <a:rPr sz="2400" spc="-125" dirty="0">
                <a:latin typeface="Lucida Sans"/>
                <a:cs typeface="Lucida Sans"/>
              </a:rPr>
              <a:t>and Technology</a:t>
            </a:r>
            <a:r>
              <a:rPr sz="2400" spc="-390" dirty="0">
                <a:latin typeface="Lucida Sans"/>
                <a:cs typeface="Lucida Sans"/>
              </a:rPr>
              <a:t> </a:t>
            </a:r>
            <a:r>
              <a:rPr sz="2400" spc="-100" dirty="0">
                <a:latin typeface="Lucida Sans"/>
                <a:cs typeface="Lucida Sans"/>
              </a:rPr>
              <a:t>(NIST)</a:t>
            </a:r>
            <a:endParaRPr sz="2400" dirty="0">
              <a:latin typeface="Lucida Sans"/>
              <a:cs typeface="Lucida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949174" y="1418809"/>
            <a:ext cx="1981200" cy="1821814"/>
          </a:xfrm>
          <a:custGeom>
            <a:avLst/>
            <a:gdLst/>
            <a:ahLst/>
            <a:cxnLst/>
            <a:rect l="l" t="t" r="r" b="b"/>
            <a:pathLst>
              <a:path w="1981200" h="1821814">
                <a:moveTo>
                  <a:pt x="262181" y="0"/>
                </a:moveTo>
                <a:lnTo>
                  <a:pt x="0" y="295591"/>
                </a:lnTo>
                <a:lnTo>
                  <a:pt x="1553964" y="1673915"/>
                </a:lnTo>
                <a:lnTo>
                  <a:pt x="1422873" y="1821710"/>
                </a:lnTo>
                <a:lnTo>
                  <a:pt x="1980642" y="1788299"/>
                </a:lnTo>
                <a:lnTo>
                  <a:pt x="1956087" y="1378324"/>
                </a:lnTo>
                <a:lnTo>
                  <a:pt x="1816145" y="1378324"/>
                </a:lnTo>
                <a:lnTo>
                  <a:pt x="262181" y="0"/>
                </a:lnTo>
                <a:close/>
              </a:path>
              <a:path w="1981200" h="1821814">
                <a:moveTo>
                  <a:pt x="1947235" y="1230529"/>
                </a:moveTo>
                <a:lnTo>
                  <a:pt x="1816145" y="1378324"/>
                </a:lnTo>
                <a:lnTo>
                  <a:pt x="1956087" y="1378324"/>
                </a:lnTo>
                <a:lnTo>
                  <a:pt x="1947235" y="1230529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949174" y="1418809"/>
            <a:ext cx="1981200" cy="1821814"/>
          </a:xfrm>
          <a:custGeom>
            <a:avLst/>
            <a:gdLst/>
            <a:ahLst/>
            <a:cxnLst/>
            <a:rect l="l" t="t" r="r" b="b"/>
            <a:pathLst>
              <a:path w="1981200" h="1821814">
                <a:moveTo>
                  <a:pt x="262181" y="0"/>
                </a:moveTo>
                <a:lnTo>
                  <a:pt x="1816146" y="1378324"/>
                </a:lnTo>
                <a:lnTo>
                  <a:pt x="1947236" y="1230530"/>
                </a:lnTo>
                <a:lnTo>
                  <a:pt x="1980643" y="1788300"/>
                </a:lnTo>
                <a:lnTo>
                  <a:pt x="1422874" y="1821711"/>
                </a:lnTo>
                <a:lnTo>
                  <a:pt x="1553964" y="1673916"/>
                </a:lnTo>
                <a:lnTo>
                  <a:pt x="0" y="295591"/>
                </a:lnTo>
                <a:lnTo>
                  <a:pt x="262181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 rot="2520000">
            <a:off x="10549817" y="2114052"/>
            <a:ext cx="58557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2700" b="1" baseline="1543" dirty="0">
                <a:solidFill>
                  <a:srgbClr val="262626"/>
                </a:solidFill>
                <a:latin typeface="Gill Sans MT"/>
                <a:cs typeface="Gill Sans MT"/>
              </a:rPr>
              <a:t>R</a:t>
            </a:r>
            <a:r>
              <a:rPr sz="2700" b="1" spc="-60" baseline="1543" dirty="0">
                <a:solidFill>
                  <a:srgbClr val="262626"/>
                </a:solidFill>
                <a:latin typeface="Gill Sans MT"/>
                <a:cs typeface="Gill Sans MT"/>
              </a:rPr>
              <a:t>I</a:t>
            </a:r>
            <a:r>
              <a:rPr sz="1800" b="1" spc="-35" dirty="0">
                <a:solidFill>
                  <a:srgbClr val="262626"/>
                </a:solidFill>
                <a:latin typeface="Gill Sans MT"/>
                <a:cs typeface="Gill Sans MT"/>
              </a:rPr>
              <a:t>S</a:t>
            </a:r>
            <a:r>
              <a:rPr sz="1800" b="1" spc="5" dirty="0">
                <a:solidFill>
                  <a:srgbClr val="262626"/>
                </a:solidFill>
                <a:latin typeface="Gill Sans MT"/>
                <a:cs typeface="Gill Sans MT"/>
              </a:rPr>
              <a:t>K</a:t>
            </a:r>
            <a:endParaRPr sz="1800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437578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00" dirty="0">
                <a:latin typeface="Calibri"/>
                <a:cs typeface="Calibri"/>
              </a:rPr>
              <a:t>Risk </a:t>
            </a:r>
            <a:r>
              <a:rPr sz="4400" spc="145" dirty="0">
                <a:latin typeface="Calibri"/>
                <a:cs typeface="Calibri"/>
              </a:rPr>
              <a:t>Management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17279" y="1421384"/>
            <a:ext cx="6369685" cy="4495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45" dirty="0">
                <a:latin typeface="Calibri"/>
                <a:cs typeface="Calibri"/>
              </a:rPr>
              <a:t>AWS</a:t>
            </a:r>
            <a:endParaRPr sz="2800" dirty="0">
              <a:latin typeface="Calibri"/>
              <a:cs typeface="Calibri"/>
            </a:endParaRPr>
          </a:p>
          <a:p>
            <a:pPr marL="260985">
              <a:lnSpc>
                <a:spcPct val="100000"/>
              </a:lnSpc>
              <a:spcBef>
                <a:spcPts val="1440"/>
              </a:spcBef>
            </a:pPr>
            <a:r>
              <a:rPr sz="2800" spc="45" dirty="0">
                <a:latin typeface="Calibri"/>
                <a:cs typeface="Calibri"/>
              </a:rPr>
              <a:t>Maintains </a:t>
            </a:r>
            <a:r>
              <a:rPr sz="2800" spc="80" dirty="0">
                <a:latin typeface="Calibri"/>
                <a:cs typeface="Calibri"/>
              </a:rPr>
              <a:t>the </a:t>
            </a:r>
            <a:r>
              <a:rPr sz="2800" spc="50" dirty="0">
                <a:latin typeface="Calibri"/>
                <a:cs typeface="Calibri"/>
              </a:rPr>
              <a:t>security</a:t>
            </a:r>
            <a:r>
              <a:rPr sz="2800" spc="114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policy</a:t>
            </a:r>
            <a:endParaRPr sz="2800" dirty="0">
              <a:latin typeface="Calibri"/>
              <a:cs typeface="Calibri"/>
            </a:endParaRPr>
          </a:p>
          <a:p>
            <a:pPr marL="260985" marR="5080">
              <a:lnSpc>
                <a:spcPts val="4800"/>
              </a:lnSpc>
              <a:spcBef>
                <a:spcPts val="400"/>
              </a:spcBef>
            </a:pPr>
            <a:r>
              <a:rPr sz="2800" spc="75" dirty="0">
                <a:latin typeface="Calibri"/>
                <a:cs typeface="Calibri"/>
              </a:rPr>
              <a:t>Provides </a:t>
            </a:r>
            <a:r>
              <a:rPr sz="2800" spc="50" dirty="0">
                <a:latin typeface="Calibri"/>
                <a:cs typeface="Calibri"/>
              </a:rPr>
              <a:t>security </a:t>
            </a:r>
            <a:r>
              <a:rPr sz="2800" spc="70" dirty="0">
                <a:latin typeface="Calibri"/>
                <a:cs typeface="Calibri"/>
              </a:rPr>
              <a:t>training </a:t>
            </a:r>
            <a:r>
              <a:rPr sz="2800" spc="90" dirty="0">
                <a:latin typeface="Calibri"/>
                <a:cs typeface="Calibri"/>
              </a:rPr>
              <a:t>to employees  Performs </a:t>
            </a:r>
            <a:r>
              <a:rPr sz="2800" spc="70" dirty="0">
                <a:latin typeface="Calibri"/>
                <a:cs typeface="Calibri"/>
              </a:rPr>
              <a:t>application </a:t>
            </a:r>
            <a:r>
              <a:rPr sz="2800" spc="50" dirty="0">
                <a:latin typeface="Calibri"/>
                <a:cs typeface="Calibri"/>
              </a:rPr>
              <a:t>security</a:t>
            </a:r>
            <a:r>
              <a:rPr sz="2800" spc="114" dirty="0">
                <a:latin typeface="Calibri"/>
                <a:cs typeface="Calibri"/>
              </a:rPr>
              <a:t> </a:t>
            </a:r>
            <a:r>
              <a:rPr sz="2800" spc="45" dirty="0">
                <a:latin typeface="Calibri"/>
                <a:cs typeface="Calibri"/>
              </a:rPr>
              <a:t>reviews</a:t>
            </a:r>
            <a:endParaRPr sz="28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1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18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60" dirty="0">
                <a:latin typeface="Calibri"/>
                <a:cs typeface="Calibri"/>
              </a:rPr>
              <a:t>Confidentiality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1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55" dirty="0">
                <a:latin typeface="Calibri"/>
                <a:cs typeface="Calibri"/>
              </a:rPr>
              <a:t>Integrity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50" dirty="0">
                <a:latin typeface="Calibri"/>
                <a:cs typeface="Calibri"/>
              </a:rPr>
              <a:t>Availability </a:t>
            </a:r>
            <a:r>
              <a:rPr sz="2400" spc="100" dirty="0">
                <a:latin typeface="Calibri"/>
                <a:cs typeface="Calibri"/>
              </a:rPr>
              <a:t>of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data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90" dirty="0">
                <a:latin typeface="Calibri"/>
                <a:cs typeface="Calibri"/>
              </a:rPr>
              <a:t>Conformance </a:t>
            </a:r>
            <a:r>
              <a:rPr sz="2400" spc="80" dirty="0">
                <a:latin typeface="Calibri"/>
                <a:cs typeface="Calibri"/>
              </a:rPr>
              <a:t>to </a:t>
            </a:r>
            <a:r>
              <a:rPr sz="2400" spc="105" dirty="0">
                <a:latin typeface="Calibri"/>
                <a:cs typeface="Calibri"/>
              </a:rPr>
              <a:t>IS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policy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949174" y="1418809"/>
            <a:ext cx="1981200" cy="1821814"/>
          </a:xfrm>
          <a:custGeom>
            <a:avLst/>
            <a:gdLst/>
            <a:ahLst/>
            <a:cxnLst/>
            <a:rect l="l" t="t" r="r" b="b"/>
            <a:pathLst>
              <a:path w="1981200" h="1821814">
                <a:moveTo>
                  <a:pt x="262181" y="0"/>
                </a:moveTo>
                <a:lnTo>
                  <a:pt x="0" y="295591"/>
                </a:lnTo>
                <a:lnTo>
                  <a:pt x="1553964" y="1673915"/>
                </a:lnTo>
                <a:lnTo>
                  <a:pt x="1422873" y="1821710"/>
                </a:lnTo>
                <a:lnTo>
                  <a:pt x="1980642" y="1788299"/>
                </a:lnTo>
                <a:lnTo>
                  <a:pt x="1956087" y="1378324"/>
                </a:lnTo>
                <a:lnTo>
                  <a:pt x="1816145" y="1378324"/>
                </a:lnTo>
                <a:lnTo>
                  <a:pt x="262181" y="0"/>
                </a:lnTo>
                <a:close/>
              </a:path>
              <a:path w="1981200" h="1821814">
                <a:moveTo>
                  <a:pt x="1947235" y="1230529"/>
                </a:moveTo>
                <a:lnTo>
                  <a:pt x="1816145" y="1378324"/>
                </a:lnTo>
                <a:lnTo>
                  <a:pt x="1956087" y="1378324"/>
                </a:lnTo>
                <a:lnTo>
                  <a:pt x="1947235" y="1230529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9949174" y="1418809"/>
            <a:ext cx="1981200" cy="1821814"/>
          </a:xfrm>
          <a:custGeom>
            <a:avLst/>
            <a:gdLst/>
            <a:ahLst/>
            <a:cxnLst/>
            <a:rect l="l" t="t" r="r" b="b"/>
            <a:pathLst>
              <a:path w="1981200" h="1821814">
                <a:moveTo>
                  <a:pt x="262181" y="0"/>
                </a:moveTo>
                <a:lnTo>
                  <a:pt x="1816146" y="1378324"/>
                </a:lnTo>
                <a:lnTo>
                  <a:pt x="1947236" y="1230530"/>
                </a:lnTo>
                <a:lnTo>
                  <a:pt x="1980643" y="1788300"/>
                </a:lnTo>
                <a:lnTo>
                  <a:pt x="1422874" y="1821711"/>
                </a:lnTo>
                <a:lnTo>
                  <a:pt x="1553964" y="1673916"/>
                </a:lnTo>
                <a:lnTo>
                  <a:pt x="0" y="295591"/>
                </a:lnTo>
                <a:lnTo>
                  <a:pt x="262181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 rot="2520000">
            <a:off x="10549817" y="2114052"/>
            <a:ext cx="58557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2700" b="1" baseline="1543" dirty="0">
                <a:solidFill>
                  <a:srgbClr val="262626"/>
                </a:solidFill>
                <a:latin typeface="Gill Sans MT"/>
                <a:cs typeface="Gill Sans MT"/>
              </a:rPr>
              <a:t>R</a:t>
            </a:r>
            <a:r>
              <a:rPr sz="2700" b="1" spc="-60" baseline="1543" dirty="0">
                <a:solidFill>
                  <a:srgbClr val="262626"/>
                </a:solidFill>
                <a:latin typeface="Gill Sans MT"/>
                <a:cs typeface="Gill Sans MT"/>
              </a:rPr>
              <a:t>I</a:t>
            </a:r>
            <a:r>
              <a:rPr sz="1800" b="1" spc="-35" dirty="0">
                <a:solidFill>
                  <a:srgbClr val="262626"/>
                </a:solidFill>
                <a:latin typeface="Gill Sans MT"/>
                <a:cs typeface="Gill Sans MT"/>
              </a:rPr>
              <a:t>S</a:t>
            </a:r>
            <a:r>
              <a:rPr sz="1800" b="1" spc="5" dirty="0">
                <a:solidFill>
                  <a:srgbClr val="262626"/>
                </a:solidFill>
                <a:latin typeface="Gill Sans MT"/>
                <a:cs typeface="Gill Sans MT"/>
              </a:rPr>
              <a:t>K</a:t>
            </a:r>
            <a:endParaRPr sz="1800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437578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00" dirty="0">
                <a:latin typeface="Calibri"/>
                <a:cs typeface="Calibri"/>
              </a:rPr>
              <a:t>Risk </a:t>
            </a:r>
            <a:r>
              <a:rPr sz="4400" spc="145" dirty="0">
                <a:latin typeface="Calibri"/>
                <a:cs typeface="Calibri"/>
              </a:rPr>
              <a:t>Management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264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421384"/>
            <a:ext cx="7238365" cy="3275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45" dirty="0">
                <a:latin typeface="Calibri"/>
                <a:cs typeface="Calibri"/>
              </a:rPr>
              <a:t>AWS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security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20" dirty="0">
                <a:latin typeface="Calibri"/>
                <a:cs typeface="Calibri"/>
              </a:rPr>
              <a:t>Scan </a:t>
            </a:r>
            <a:r>
              <a:rPr sz="2400" spc="35" dirty="0">
                <a:latin typeface="Calibri"/>
                <a:cs typeface="Calibri"/>
              </a:rPr>
              <a:t>service </a:t>
            </a:r>
            <a:r>
              <a:rPr sz="2400" spc="70" dirty="0">
                <a:latin typeface="Calibri"/>
                <a:cs typeface="Calibri"/>
              </a:rPr>
              <a:t>endpoints </a:t>
            </a:r>
            <a:r>
              <a:rPr sz="2400" spc="65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40" dirty="0">
                <a:latin typeface="Calibri"/>
                <a:cs typeface="Calibri"/>
              </a:rPr>
              <a:t>vulnerabilities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55" dirty="0">
                <a:latin typeface="Calibri"/>
                <a:cs typeface="Calibri"/>
              </a:rPr>
              <a:t>Notifies </a:t>
            </a:r>
            <a:r>
              <a:rPr sz="2400" spc="65" dirty="0">
                <a:latin typeface="Calibri"/>
                <a:cs typeface="Calibri"/>
              </a:rPr>
              <a:t>for </a:t>
            </a:r>
            <a:r>
              <a:rPr sz="2400" spc="55" dirty="0">
                <a:latin typeface="Calibri"/>
                <a:cs typeface="Calibri"/>
              </a:rPr>
              <a:t>remediation </a:t>
            </a:r>
            <a:r>
              <a:rPr sz="2400" spc="100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40" dirty="0">
                <a:latin typeface="Calibri"/>
                <a:cs typeface="Calibri"/>
              </a:rPr>
              <a:t>vulnerabilities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800" spc="85" dirty="0">
                <a:latin typeface="Calibri"/>
                <a:cs typeface="Calibri"/>
              </a:rPr>
              <a:t>Independent </a:t>
            </a:r>
            <a:r>
              <a:rPr sz="2800" spc="50" dirty="0">
                <a:latin typeface="Calibri"/>
                <a:cs typeface="Calibri"/>
              </a:rPr>
              <a:t>security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firms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05" dirty="0">
                <a:latin typeface="Calibri"/>
                <a:cs typeface="Calibri"/>
              </a:rPr>
              <a:t>Scans </a:t>
            </a:r>
            <a:r>
              <a:rPr sz="2400" spc="35" dirty="0">
                <a:latin typeface="Calibri"/>
                <a:cs typeface="Calibri"/>
              </a:rPr>
              <a:t>are </a:t>
            </a:r>
            <a:r>
              <a:rPr sz="2400" spc="85" dirty="0">
                <a:latin typeface="Calibri"/>
                <a:cs typeface="Calibri"/>
              </a:rPr>
              <a:t>not </a:t>
            </a:r>
            <a:r>
              <a:rPr sz="2400" spc="65" dirty="0">
                <a:latin typeface="Calibri"/>
                <a:cs typeface="Calibri"/>
              </a:rPr>
              <a:t>a replacement for </a:t>
            </a:r>
            <a:r>
              <a:rPr sz="2400" spc="70" dirty="0">
                <a:latin typeface="Calibri"/>
                <a:cs typeface="Calibri"/>
              </a:rPr>
              <a:t>customer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scans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80" dirty="0">
                <a:latin typeface="Calibri"/>
                <a:cs typeface="Calibri"/>
              </a:rPr>
              <a:t>Customers can </a:t>
            </a:r>
            <a:r>
              <a:rPr sz="2400" spc="50" dirty="0">
                <a:latin typeface="Calibri"/>
                <a:cs typeface="Calibri"/>
              </a:rPr>
              <a:t>request </a:t>
            </a:r>
            <a:r>
              <a:rPr sz="2400" spc="80" dirty="0">
                <a:latin typeface="Calibri"/>
                <a:cs typeface="Calibri"/>
              </a:rPr>
              <a:t>to scan </a:t>
            </a:r>
            <a:r>
              <a:rPr sz="2400" spc="75" dirty="0">
                <a:latin typeface="Calibri"/>
                <a:cs typeface="Calibri"/>
              </a:rPr>
              <a:t>cloud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45" dirty="0">
                <a:latin typeface="Calibri"/>
                <a:cs typeface="Calibri"/>
              </a:rPr>
              <a:t>infrastructure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49174" y="1418809"/>
            <a:ext cx="1981200" cy="1821814"/>
          </a:xfrm>
          <a:custGeom>
            <a:avLst/>
            <a:gdLst/>
            <a:ahLst/>
            <a:cxnLst/>
            <a:rect l="l" t="t" r="r" b="b"/>
            <a:pathLst>
              <a:path w="1981200" h="1821814">
                <a:moveTo>
                  <a:pt x="262181" y="0"/>
                </a:moveTo>
                <a:lnTo>
                  <a:pt x="0" y="295591"/>
                </a:lnTo>
                <a:lnTo>
                  <a:pt x="1553964" y="1673915"/>
                </a:lnTo>
                <a:lnTo>
                  <a:pt x="1422873" y="1821710"/>
                </a:lnTo>
                <a:lnTo>
                  <a:pt x="1980642" y="1788299"/>
                </a:lnTo>
                <a:lnTo>
                  <a:pt x="1956087" y="1378324"/>
                </a:lnTo>
                <a:lnTo>
                  <a:pt x="1816145" y="1378324"/>
                </a:lnTo>
                <a:lnTo>
                  <a:pt x="262181" y="0"/>
                </a:lnTo>
                <a:close/>
              </a:path>
              <a:path w="1981200" h="1821814">
                <a:moveTo>
                  <a:pt x="1947235" y="1230529"/>
                </a:moveTo>
                <a:lnTo>
                  <a:pt x="1816145" y="1378324"/>
                </a:lnTo>
                <a:lnTo>
                  <a:pt x="1956087" y="1378324"/>
                </a:lnTo>
                <a:lnTo>
                  <a:pt x="1947235" y="1230529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949174" y="1418809"/>
            <a:ext cx="1981200" cy="1821814"/>
          </a:xfrm>
          <a:custGeom>
            <a:avLst/>
            <a:gdLst/>
            <a:ahLst/>
            <a:cxnLst/>
            <a:rect l="l" t="t" r="r" b="b"/>
            <a:pathLst>
              <a:path w="1981200" h="1821814">
                <a:moveTo>
                  <a:pt x="262181" y="0"/>
                </a:moveTo>
                <a:lnTo>
                  <a:pt x="1816146" y="1378324"/>
                </a:lnTo>
                <a:lnTo>
                  <a:pt x="1947236" y="1230530"/>
                </a:lnTo>
                <a:lnTo>
                  <a:pt x="1980643" y="1788300"/>
                </a:lnTo>
                <a:lnTo>
                  <a:pt x="1422874" y="1821711"/>
                </a:lnTo>
                <a:lnTo>
                  <a:pt x="1553964" y="1673916"/>
                </a:lnTo>
                <a:lnTo>
                  <a:pt x="0" y="295591"/>
                </a:lnTo>
                <a:lnTo>
                  <a:pt x="262181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 rot="2520000">
            <a:off x="10549817" y="2114052"/>
            <a:ext cx="58557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2700" b="1" baseline="1543" dirty="0">
                <a:solidFill>
                  <a:srgbClr val="262626"/>
                </a:solidFill>
                <a:latin typeface="Gill Sans MT"/>
                <a:cs typeface="Gill Sans MT"/>
              </a:rPr>
              <a:t>R</a:t>
            </a:r>
            <a:r>
              <a:rPr sz="2700" b="1" spc="-60" baseline="1543" dirty="0">
                <a:solidFill>
                  <a:srgbClr val="262626"/>
                </a:solidFill>
                <a:latin typeface="Gill Sans MT"/>
                <a:cs typeface="Gill Sans MT"/>
              </a:rPr>
              <a:t>I</a:t>
            </a:r>
            <a:r>
              <a:rPr sz="1800" b="1" spc="-35" dirty="0">
                <a:solidFill>
                  <a:srgbClr val="262626"/>
                </a:solidFill>
                <a:latin typeface="Gill Sans MT"/>
                <a:cs typeface="Gill Sans MT"/>
              </a:rPr>
              <a:t>S</a:t>
            </a:r>
            <a:r>
              <a:rPr sz="1800" b="1" spc="5" dirty="0">
                <a:solidFill>
                  <a:srgbClr val="262626"/>
                </a:solidFill>
                <a:latin typeface="Gill Sans MT"/>
                <a:cs typeface="Gill Sans MT"/>
              </a:rPr>
              <a:t>K</a:t>
            </a:r>
            <a:endParaRPr sz="1800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8766047" y="1179575"/>
            <a:ext cx="3422904" cy="2228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133340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40" dirty="0">
                <a:latin typeface="Calibri"/>
                <a:cs typeface="Calibri"/>
              </a:rPr>
              <a:t>Control</a:t>
            </a:r>
            <a:r>
              <a:rPr sz="4400" spc="85" dirty="0">
                <a:latin typeface="Calibri"/>
                <a:cs typeface="Calibri"/>
              </a:rPr>
              <a:t> </a:t>
            </a:r>
            <a:r>
              <a:rPr sz="4400" spc="145" dirty="0">
                <a:latin typeface="Calibri"/>
                <a:cs typeface="Calibri"/>
              </a:rPr>
              <a:t>Environment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199" y="1521967"/>
            <a:ext cx="692086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65" dirty="0">
                <a:latin typeface="Calibri"/>
                <a:cs typeface="Calibri"/>
              </a:rPr>
              <a:t>Includes </a:t>
            </a:r>
            <a:r>
              <a:rPr sz="2800" spc="40" dirty="0">
                <a:latin typeface="Calibri"/>
                <a:cs typeface="Calibri"/>
              </a:rPr>
              <a:t>policies, </a:t>
            </a:r>
            <a:r>
              <a:rPr sz="2800" spc="50" dirty="0">
                <a:latin typeface="Calibri"/>
                <a:cs typeface="Calibri"/>
              </a:rPr>
              <a:t>processes, </a:t>
            </a:r>
            <a:r>
              <a:rPr sz="2800" spc="70" dirty="0">
                <a:latin typeface="Calibri"/>
                <a:cs typeface="Calibri"/>
              </a:rPr>
              <a:t>control</a:t>
            </a:r>
            <a:r>
              <a:rPr sz="2800" spc="265" dirty="0">
                <a:latin typeface="Calibri"/>
                <a:cs typeface="Calibri"/>
              </a:rPr>
              <a:t> </a:t>
            </a:r>
            <a:r>
              <a:rPr sz="2800" spc="45" dirty="0">
                <a:latin typeface="Calibri"/>
                <a:cs typeface="Calibri"/>
              </a:rPr>
              <a:t>activities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9" y="1636561"/>
            <a:ext cx="241299" cy="25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2246161"/>
            <a:ext cx="241299" cy="25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29979" y="2855761"/>
            <a:ext cx="241299" cy="25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29979" y="3859061"/>
            <a:ext cx="241299" cy="25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545879" y="2131567"/>
            <a:ext cx="7110095" cy="2670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800" spc="85" dirty="0">
                <a:latin typeface="Calibri"/>
                <a:cs typeface="Calibri"/>
              </a:rPr>
              <a:t>Secure </a:t>
            </a:r>
            <a:r>
              <a:rPr sz="2800" spc="55" dirty="0">
                <a:latin typeface="Calibri"/>
                <a:cs typeface="Calibri"/>
              </a:rPr>
              <a:t>delivery </a:t>
            </a:r>
            <a:r>
              <a:rPr sz="2800" spc="120" dirty="0">
                <a:latin typeface="Calibri"/>
                <a:cs typeface="Calibri"/>
              </a:rPr>
              <a:t>of </a:t>
            </a:r>
            <a:r>
              <a:rPr sz="2800" spc="85" dirty="0">
                <a:latin typeface="Calibri"/>
                <a:cs typeface="Calibri"/>
              </a:rPr>
              <a:t>AWS’ </a:t>
            </a:r>
            <a:r>
              <a:rPr sz="2800" spc="45" dirty="0">
                <a:latin typeface="Calibri"/>
                <a:cs typeface="Calibri"/>
              </a:rPr>
              <a:t>service</a:t>
            </a:r>
            <a:r>
              <a:rPr sz="2800" spc="135" dirty="0">
                <a:latin typeface="Calibri"/>
                <a:cs typeface="Calibri"/>
              </a:rPr>
              <a:t> </a:t>
            </a:r>
            <a:r>
              <a:rPr sz="2800" spc="90" dirty="0">
                <a:latin typeface="Calibri"/>
                <a:cs typeface="Calibri"/>
              </a:rPr>
              <a:t>offerings</a:t>
            </a:r>
            <a:endParaRPr sz="2800" dirty="0">
              <a:latin typeface="Calibri"/>
              <a:cs typeface="Calibri"/>
            </a:endParaRPr>
          </a:p>
          <a:p>
            <a:pPr marL="12700" marR="5080" indent="20320">
              <a:lnSpc>
                <a:spcPts val="3000"/>
              </a:lnSpc>
              <a:spcBef>
                <a:spcPts val="1840"/>
              </a:spcBef>
            </a:pPr>
            <a:r>
              <a:rPr sz="2800" spc="105" dirty="0">
                <a:latin typeface="Calibri"/>
                <a:cs typeface="Calibri"/>
              </a:rPr>
              <a:t>Supports </a:t>
            </a:r>
            <a:r>
              <a:rPr sz="2800" spc="80" dirty="0">
                <a:latin typeface="Calibri"/>
                <a:cs typeface="Calibri"/>
              </a:rPr>
              <a:t>the </a:t>
            </a:r>
            <a:r>
              <a:rPr sz="2800" spc="85" dirty="0">
                <a:latin typeface="Calibri"/>
                <a:cs typeface="Calibri"/>
              </a:rPr>
              <a:t>operating </a:t>
            </a:r>
            <a:r>
              <a:rPr sz="2800" spc="70" dirty="0">
                <a:latin typeface="Calibri"/>
                <a:cs typeface="Calibri"/>
              </a:rPr>
              <a:t>effectiveness </a:t>
            </a:r>
            <a:r>
              <a:rPr sz="2800" spc="120" dirty="0">
                <a:latin typeface="Calibri"/>
                <a:cs typeface="Calibri"/>
              </a:rPr>
              <a:t>of </a:t>
            </a:r>
            <a:r>
              <a:rPr sz="2800" spc="85" dirty="0">
                <a:latin typeface="Calibri"/>
                <a:cs typeface="Calibri"/>
              </a:rPr>
              <a:t>AWS’  </a:t>
            </a:r>
            <a:r>
              <a:rPr sz="2800" spc="70" dirty="0">
                <a:latin typeface="Calibri"/>
                <a:cs typeface="Calibri"/>
              </a:rPr>
              <a:t>control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framework</a:t>
            </a:r>
            <a:endParaRPr sz="2800" dirty="0">
              <a:latin typeface="Calibri"/>
              <a:cs typeface="Calibri"/>
            </a:endParaRPr>
          </a:p>
          <a:p>
            <a:pPr marL="33020">
              <a:lnSpc>
                <a:spcPct val="100000"/>
              </a:lnSpc>
              <a:spcBef>
                <a:spcPts val="1495"/>
              </a:spcBef>
            </a:pPr>
            <a:r>
              <a:rPr sz="2800" spc="70" dirty="0">
                <a:latin typeface="Calibri"/>
                <a:cs typeface="Calibri"/>
              </a:rPr>
              <a:t>Integrates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controls</a:t>
            </a:r>
            <a:endParaRPr sz="2800" dirty="0">
              <a:latin typeface="Calibri"/>
              <a:cs typeface="Calibri"/>
            </a:endParaRPr>
          </a:p>
          <a:p>
            <a:pPr marL="33020">
              <a:lnSpc>
                <a:spcPct val="100000"/>
              </a:lnSpc>
              <a:spcBef>
                <a:spcPts val="1440"/>
              </a:spcBef>
            </a:pPr>
            <a:r>
              <a:rPr sz="2800" spc="40" dirty="0">
                <a:latin typeface="Calibri"/>
                <a:cs typeface="Calibri"/>
              </a:rPr>
              <a:t>Monitors </a:t>
            </a:r>
            <a:r>
              <a:rPr sz="2800" spc="75" dirty="0">
                <a:latin typeface="Calibri"/>
                <a:cs typeface="Calibri"/>
              </a:rPr>
              <a:t>for </a:t>
            </a:r>
            <a:r>
              <a:rPr sz="2800" spc="95" dirty="0">
                <a:latin typeface="Calibri"/>
                <a:cs typeface="Calibri"/>
              </a:rPr>
              <a:t>leading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practices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9979" y="4468661"/>
            <a:ext cx="241299" cy="25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9858429" y="2357120"/>
            <a:ext cx="1130935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70" dirty="0">
                <a:solidFill>
                  <a:srgbClr val="00B0F0"/>
                </a:solidFill>
                <a:latin typeface="Calibri"/>
                <a:cs typeface="Calibri"/>
              </a:rPr>
              <a:t>control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8607552" y="1578863"/>
            <a:ext cx="3425952" cy="2228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01523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25" dirty="0">
                <a:latin typeface="Calibri"/>
                <a:cs typeface="Calibri"/>
              </a:rPr>
              <a:t>Information</a:t>
            </a:r>
            <a:r>
              <a:rPr sz="4400" spc="110" dirty="0">
                <a:latin typeface="Calibri"/>
                <a:cs typeface="Calibri"/>
              </a:rPr>
              <a:t> </a:t>
            </a:r>
            <a:r>
              <a:rPr sz="4400" spc="114" dirty="0">
                <a:latin typeface="Calibri"/>
                <a:cs typeface="Calibri"/>
              </a:rPr>
              <a:t>Security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4038600" y="6464856"/>
            <a:ext cx="411480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421384"/>
            <a:ext cx="4618355" cy="273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05" dirty="0">
                <a:latin typeface="Calibri"/>
                <a:cs typeface="Calibri"/>
              </a:rPr>
              <a:t>Designed </a:t>
            </a:r>
            <a:r>
              <a:rPr sz="2800" spc="90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protect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18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60" dirty="0">
                <a:latin typeface="Calibri"/>
                <a:cs typeface="Calibri"/>
              </a:rPr>
              <a:t>Confidentiality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1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55" dirty="0">
                <a:latin typeface="Calibri"/>
                <a:cs typeface="Calibri"/>
              </a:rPr>
              <a:t>Integrity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35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50" dirty="0">
                <a:latin typeface="Calibri"/>
                <a:cs typeface="Calibri"/>
              </a:rPr>
              <a:t>Availability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2800" spc="80" dirty="0">
                <a:latin typeface="Calibri"/>
                <a:cs typeface="Calibri"/>
              </a:rPr>
              <a:t>Publishes </a:t>
            </a:r>
            <a:r>
              <a:rPr sz="2800" spc="50" dirty="0">
                <a:latin typeface="Calibri"/>
                <a:cs typeface="Calibri"/>
              </a:rPr>
              <a:t>security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65" dirty="0">
                <a:latin typeface="Calibri"/>
                <a:cs typeface="Calibri"/>
              </a:rPr>
              <a:t>whitepaper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3822824"/>
            <a:ext cx="241299" cy="25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9698365" y="2756408"/>
            <a:ext cx="1219200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65" dirty="0">
                <a:solidFill>
                  <a:srgbClr val="00B0F0"/>
                </a:solidFill>
                <a:latin typeface="Calibri"/>
                <a:cs typeface="Calibri"/>
              </a:rPr>
              <a:t>se</a:t>
            </a:r>
            <a:r>
              <a:rPr sz="2800" spc="70" dirty="0">
                <a:solidFill>
                  <a:srgbClr val="00B0F0"/>
                </a:solidFill>
                <a:latin typeface="Calibri"/>
                <a:cs typeface="Calibri"/>
              </a:rPr>
              <a:t>c</a:t>
            </a:r>
            <a:r>
              <a:rPr sz="2800" spc="75" dirty="0">
                <a:solidFill>
                  <a:srgbClr val="00B0F0"/>
                </a:solidFill>
                <a:latin typeface="Calibri"/>
                <a:cs typeface="Calibri"/>
              </a:rPr>
              <a:t>u</a:t>
            </a:r>
            <a:r>
              <a:rPr sz="2800" spc="-20" dirty="0">
                <a:solidFill>
                  <a:srgbClr val="00B0F0"/>
                </a:solidFill>
                <a:latin typeface="Calibri"/>
                <a:cs typeface="Calibri"/>
              </a:rPr>
              <a:t>ri</a:t>
            </a:r>
            <a:r>
              <a:rPr sz="2800" spc="70" dirty="0">
                <a:solidFill>
                  <a:srgbClr val="00B0F0"/>
                </a:solidFill>
                <a:latin typeface="Calibri"/>
                <a:cs typeface="Calibri"/>
              </a:rPr>
              <a:t>t</a:t>
            </a:r>
            <a:r>
              <a:rPr sz="2800" spc="90" dirty="0">
                <a:solidFill>
                  <a:srgbClr val="00B0F0"/>
                </a:solidFill>
                <a:latin typeface="Calibri"/>
                <a:cs typeface="Calibri"/>
              </a:rPr>
              <a:t>y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603992" y="1100327"/>
            <a:ext cx="1584959" cy="17617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40321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50" dirty="0">
                <a:latin typeface="Calibri"/>
                <a:cs typeface="Calibri"/>
              </a:rPr>
              <a:t>Customer</a:t>
            </a:r>
            <a:r>
              <a:rPr sz="4400" spc="65" dirty="0">
                <a:latin typeface="Calibri"/>
                <a:cs typeface="Calibri"/>
              </a:rPr>
              <a:t> </a:t>
            </a:r>
            <a:r>
              <a:rPr sz="4400" spc="155" dirty="0">
                <a:latin typeface="Calibri"/>
                <a:cs typeface="Calibri"/>
              </a:rPr>
              <a:t>Compliance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137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48769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17279" y="1423500"/>
            <a:ext cx="7475855" cy="4375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35" dirty="0">
                <a:latin typeface="Tahoma"/>
                <a:cs typeface="Tahoma"/>
              </a:rPr>
              <a:t>Customer</a:t>
            </a:r>
            <a:r>
              <a:rPr sz="2750" spc="-190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requirements</a:t>
            </a:r>
            <a:endParaRPr sz="2750" dirty="0">
              <a:latin typeface="Tahoma"/>
              <a:cs typeface="Tahoma"/>
            </a:endParaRPr>
          </a:p>
          <a:p>
            <a:pPr marL="240665" marR="5080" indent="20320">
              <a:lnSpc>
                <a:spcPts val="3000"/>
              </a:lnSpc>
              <a:spcBef>
                <a:spcPts val="1880"/>
              </a:spcBef>
            </a:pPr>
            <a:r>
              <a:rPr sz="2800" spc="40" dirty="0">
                <a:latin typeface="Calibri"/>
                <a:cs typeface="Calibri"/>
              </a:rPr>
              <a:t>Maintain </a:t>
            </a:r>
            <a:r>
              <a:rPr sz="2800" spc="95" dirty="0">
                <a:latin typeface="Calibri"/>
                <a:cs typeface="Calibri"/>
              </a:rPr>
              <a:t>governance </a:t>
            </a:r>
            <a:r>
              <a:rPr sz="2800" spc="60" dirty="0">
                <a:latin typeface="Calibri"/>
                <a:cs typeface="Calibri"/>
              </a:rPr>
              <a:t>over </a:t>
            </a:r>
            <a:r>
              <a:rPr sz="2800" spc="80" dirty="0">
                <a:latin typeface="Calibri"/>
                <a:cs typeface="Calibri"/>
              </a:rPr>
              <a:t>the </a:t>
            </a:r>
            <a:r>
              <a:rPr sz="2800" spc="40" dirty="0">
                <a:latin typeface="Calibri"/>
                <a:cs typeface="Calibri"/>
              </a:rPr>
              <a:t>entire </a:t>
            </a:r>
            <a:r>
              <a:rPr sz="2800" spc="75" dirty="0">
                <a:latin typeface="Calibri"/>
                <a:cs typeface="Calibri"/>
              </a:rPr>
              <a:t>IT </a:t>
            </a:r>
            <a:r>
              <a:rPr sz="2800" spc="70" dirty="0">
                <a:latin typeface="Calibri"/>
                <a:cs typeface="Calibri"/>
              </a:rPr>
              <a:t>control  </a:t>
            </a:r>
            <a:r>
              <a:rPr sz="2800" spc="80" dirty="0">
                <a:latin typeface="Calibri"/>
                <a:cs typeface="Calibri"/>
              </a:rPr>
              <a:t>environment</a:t>
            </a:r>
            <a:endParaRPr sz="2800" dirty="0">
              <a:latin typeface="Calibri"/>
              <a:cs typeface="Calibri"/>
            </a:endParaRPr>
          </a:p>
          <a:p>
            <a:pPr marL="260985">
              <a:lnSpc>
                <a:spcPct val="100000"/>
              </a:lnSpc>
              <a:spcBef>
                <a:spcPts val="1400"/>
              </a:spcBef>
            </a:pPr>
            <a:r>
              <a:rPr sz="2800" spc="90" dirty="0">
                <a:latin typeface="Calibri"/>
                <a:cs typeface="Calibri"/>
              </a:rPr>
              <a:t>Understand</a:t>
            </a:r>
            <a:endParaRPr sz="2800" dirty="0">
              <a:latin typeface="Calibri"/>
              <a:cs typeface="Calibri"/>
            </a:endParaRPr>
          </a:p>
          <a:p>
            <a:pPr marL="261620" marR="2548255" indent="167640" algn="ctr">
              <a:lnSpc>
                <a:spcPct val="152600"/>
              </a:lnSpc>
              <a:spcBef>
                <a:spcPts val="3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50" dirty="0">
                <a:latin typeface="Calibri"/>
                <a:cs typeface="Calibri"/>
              </a:rPr>
              <a:t>Required </a:t>
            </a:r>
            <a:r>
              <a:rPr sz="2400" spc="75" dirty="0">
                <a:latin typeface="Calibri"/>
                <a:cs typeface="Calibri"/>
              </a:rPr>
              <a:t>compliance </a:t>
            </a:r>
            <a:r>
              <a:rPr sz="2400" spc="45" dirty="0">
                <a:latin typeface="Calibri"/>
                <a:cs typeface="Calibri"/>
              </a:rPr>
              <a:t>objectives  </a:t>
            </a: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Calibri"/>
                <a:cs typeface="Calibri"/>
              </a:rPr>
              <a:t>Validation </a:t>
            </a:r>
            <a:r>
              <a:rPr sz="2400" spc="80" dirty="0">
                <a:latin typeface="Calibri"/>
                <a:cs typeface="Calibri"/>
              </a:rPr>
              <a:t>based </a:t>
            </a:r>
            <a:r>
              <a:rPr sz="2400" spc="20" dirty="0">
                <a:latin typeface="Calibri"/>
                <a:cs typeface="Calibri"/>
              </a:rPr>
              <a:t>risk </a:t>
            </a:r>
            <a:r>
              <a:rPr sz="2400" spc="55" dirty="0">
                <a:latin typeface="Calibri"/>
                <a:cs typeface="Calibri"/>
              </a:rPr>
              <a:t>tolerance  </a:t>
            </a:r>
            <a:r>
              <a:rPr sz="2800" spc="85" dirty="0">
                <a:latin typeface="Calibri"/>
                <a:cs typeface="Calibri"/>
              </a:rPr>
              <a:t>Establish </a:t>
            </a:r>
            <a:r>
              <a:rPr sz="2800" spc="70" dirty="0">
                <a:latin typeface="Calibri"/>
                <a:cs typeface="Calibri"/>
              </a:rPr>
              <a:t>control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environment</a:t>
            </a:r>
            <a:endParaRPr sz="2800" dirty="0">
              <a:latin typeface="Calibri"/>
              <a:cs typeface="Calibri"/>
            </a:endParaRPr>
          </a:p>
          <a:p>
            <a:pPr marL="260985">
              <a:lnSpc>
                <a:spcPct val="100000"/>
              </a:lnSpc>
              <a:spcBef>
                <a:spcPts val="1440"/>
              </a:spcBef>
            </a:pPr>
            <a:r>
              <a:rPr sz="2800" spc="60" dirty="0">
                <a:latin typeface="Calibri"/>
                <a:cs typeface="Calibri"/>
              </a:rPr>
              <a:t>Verify </a:t>
            </a:r>
            <a:r>
              <a:rPr sz="2800" spc="70" dirty="0">
                <a:latin typeface="Calibri"/>
                <a:cs typeface="Calibri"/>
              </a:rPr>
              <a:t>effectiveness </a:t>
            </a:r>
            <a:r>
              <a:rPr sz="2800" spc="120" dirty="0">
                <a:latin typeface="Calibri"/>
                <a:cs typeface="Calibri"/>
              </a:rPr>
              <a:t>of </a:t>
            </a:r>
            <a:r>
              <a:rPr sz="2800" spc="70" dirty="0">
                <a:latin typeface="Calibri"/>
                <a:cs typeface="Calibri"/>
              </a:rPr>
              <a:t>control</a:t>
            </a:r>
            <a:r>
              <a:rPr sz="2800" spc="195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environment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979" y="54865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36918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420" dirty="0">
                <a:latin typeface="Calibri"/>
                <a:cs typeface="Calibri"/>
              </a:rPr>
              <a:t>S</a:t>
            </a:r>
            <a:r>
              <a:rPr sz="4400" spc="175" dirty="0">
                <a:latin typeface="Calibri"/>
                <a:cs typeface="Calibri"/>
              </a:rPr>
              <a:t>u</a:t>
            </a:r>
            <a:r>
              <a:rPr sz="4400" spc="265" dirty="0">
                <a:latin typeface="Calibri"/>
                <a:cs typeface="Calibri"/>
              </a:rPr>
              <a:t>m</a:t>
            </a:r>
            <a:r>
              <a:rPr sz="4400" spc="320" dirty="0">
                <a:latin typeface="Calibri"/>
                <a:cs typeface="Calibri"/>
              </a:rPr>
              <a:t>m</a:t>
            </a:r>
            <a:r>
              <a:rPr sz="4400" spc="125" dirty="0">
                <a:latin typeface="Calibri"/>
                <a:cs typeface="Calibri"/>
              </a:rPr>
              <a:t>a</a:t>
            </a:r>
            <a:r>
              <a:rPr sz="4400" spc="-30" dirty="0">
                <a:latin typeface="Calibri"/>
                <a:cs typeface="Calibri"/>
              </a:rPr>
              <a:t>r</a:t>
            </a:r>
            <a:r>
              <a:rPr sz="4400" spc="145" dirty="0">
                <a:latin typeface="Calibri"/>
                <a:cs typeface="Calibri"/>
              </a:rPr>
              <a:t>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17279" y="1421384"/>
            <a:ext cx="9789160" cy="2026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50" dirty="0">
                <a:latin typeface="Calibri"/>
                <a:cs typeface="Calibri"/>
              </a:rPr>
              <a:t>security </a:t>
            </a:r>
            <a:r>
              <a:rPr sz="2800" spc="85" dirty="0">
                <a:latin typeface="Calibri"/>
                <a:cs typeface="Calibri"/>
              </a:rPr>
              <a:t>compliance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105" dirty="0">
                <a:latin typeface="Calibri"/>
                <a:cs typeface="Calibri"/>
              </a:rPr>
              <a:t>programs</a:t>
            </a:r>
            <a:endParaRPr sz="2800" dirty="0">
              <a:latin typeface="Calibri"/>
              <a:cs typeface="Calibri"/>
            </a:endParaRPr>
          </a:p>
          <a:p>
            <a:pPr marL="240665" marR="5080" indent="20320">
              <a:lnSpc>
                <a:spcPts val="3000"/>
              </a:lnSpc>
              <a:spcBef>
                <a:spcPts val="1840"/>
              </a:spcBef>
            </a:pPr>
            <a:r>
              <a:rPr sz="2800" spc="95" dirty="0">
                <a:latin typeface="Calibri"/>
                <a:cs typeface="Calibri"/>
              </a:rPr>
              <a:t>Enables </a:t>
            </a:r>
            <a:r>
              <a:rPr sz="2800" spc="80" dirty="0">
                <a:latin typeface="Calibri"/>
                <a:cs typeface="Calibri"/>
              </a:rPr>
              <a:t>customers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80" dirty="0">
                <a:latin typeface="Calibri"/>
                <a:cs typeface="Calibri"/>
              </a:rPr>
              <a:t>understand </a:t>
            </a:r>
            <a:r>
              <a:rPr sz="2800" spc="70" dirty="0">
                <a:latin typeface="Calibri"/>
                <a:cs typeface="Calibri"/>
              </a:rPr>
              <a:t>robust </a:t>
            </a:r>
            <a:r>
              <a:rPr sz="2800" spc="75" dirty="0">
                <a:latin typeface="Calibri"/>
                <a:cs typeface="Calibri"/>
              </a:rPr>
              <a:t>controls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80" dirty="0">
                <a:latin typeface="Calibri"/>
                <a:cs typeface="Calibri"/>
              </a:rPr>
              <a:t>maintain  </a:t>
            </a:r>
            <a:r>
              <a:rPr sz="2800" spc="50" dirty="0">
                <a:latin typeface="Calibri"/>
                <a:cs typeface="Calibri"/>
              </a:rPr>
              <a:t>security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90" dirty="0">
                <a:latin typeface="Calibri"/>
                <a:cs typeface="Calibri"/>
              </a:rPr>
              <a:t>data</a:t>
            </a:r>
            <a:r>
              <a:rPr sz="2800" spc="114" dirty="0">
                <a:latin typeface="Calibri"/>
                <a:cs typeface="Calibri"/>
              </a:rPr>
              <a:t> </a:t>
            </a:r>
            <a:r>
              <a:rPr sz="2800" spc="65" dirty="0">
                <a:latin typeface="Calibri"/>
                <a:cs typeface="Calibri"/>
              </a:rPr>
              <a:t>protection</a:t>
            </a:r>
            <a:endParaRPr sz="2800" dirty="0">
              <a:latin typeface="Calibri"/>
              <a:cs typeface="Calibri"/>
            </a:endParaRPr>
          </a:p>
          <a:p>
            <a:pPr marL="260985">
              <a:lnSpc>
                <a:spcPct val="100000"/>
              </a:lnSpc>
              <a:spcBef>
                <a:spcPts val="1400"/>
              </a:spcBef>
            </a:pPr>
            <a:r>
              <a:rPr sz="2800" spc="105" dirty="0">
                <a:latin typeface="Calibri"/>
                <a:cs typeface="Calibri"/>
              </a:rPr>
              <a:t>Shared </a:t>
            </a:r>
            <a:r>
              <a:rPr sz="2800" spc="85" dirty="0">
                <a:latin typeface="Calibri"/>
                <a:cs typeface="Calibri"/>
              </a:rPr>
              <a:t>compliance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responsibilities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9" y="3137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280" y="2044206"/>
            <a:ext cx="9007475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70" dirty="0">
                <a:latin typeface="Calibri"/>
                <a:cs typeface="Calibri"/>
              </a:rPr>
              <a:t>Agility: </a:t>
            </a:r>
            <a:br>
              <a:rPr lang="en-US" sz="4000" spc="70" dirty="0">
                <a:latin typeface="Calibri"/>
                <a:cs typeface="Calibri"/>
              </a:rPr>
            </a:br>
            <a:r>
              <a:rPr sz="4000" spc="75" dirty="0">
                <a:latin typeface="Calibri"/>
                <a:cs typeface="Calibri"/>
              </a:rPr>
              <a:t>Increase </a:t>
            </a:r>
            <a:r>
              <a:rPr sz="4000" spc="180" dirty="0">
                <a:latin typeface="Calibri"/>
                <a:cs typeface="Calibri"/>
              </a:rPr>
              <a:t>Speed </a:t>
            </a:r>
            <a:r>
              <a:rPr sz="4000" spc="155" dirty="0">
                <a:latin typeface="Calibri"/>
                <a:cs typeface="Calibri"/>
              </a:rPr>
              <a:t>and </a:t>
            </a:r>
            <a:r>
              <a:rPr sz="4000" spc="130" dirty="0">
                <a:latin typeface="Calibri"/>
                <a:cs typeface="Calibri"/>
              </a:rPr>
              <a:t>Global</a:t>
            </a:r>
            <a:r>
              <a:rPr sz="4000" spc="260" dirty="0">
                <a:latin typeface="Calibri"/>
                <a:cs typeface="Calibri"/>
              </a:rPr>
              <a:t> </a:t>
            </a:r>
            <a:r>
              <a:rPr sz="4000" spc="130" dirty="0">
                <a:latin typeface="Calibri"/>
                <a:cs typeface="Calibri"/>
              </a:rPr>
              <a:t>Reach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601980" y="3600699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838200" y="3485259"/>
            <a:ext cx="5360035" cy="1057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70" dirty="0">
                <a:latin typeface="Calibri"/>
                <a:cs typeface="Calibri"/>
              </a:rPr>
              <a:t>Instant </a:t>
            </a:r>
            <a:r>
              <a:rPr sz="2800" spc="114" dirty="0">
                <a:latin typeface="Calibri"/>
                <a:cs typeface="Calibri"/>
              </a:rPr>
              <a:t>global</a:t>
            </a:r>
            <a:r>
              <a:rPr sz="2800" spc="60" dirty="0">
                <a:latin typeface="Calibri"/>
                <a:cs typeface="Calibri"/>
              </a:rPr>
              <a:t> reach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85" dirty="0">
                <a:latin typeface="Calibri"/>
                <a:cs typeface="Calibri"/>
              </a:rPr>
              <a:t>Rapid </a:t>
            </a:r>
            <a:r>
              <a:rPr sz="2800" spc="55" dirty="0">
                <a:latin typeface="Calibri"/>
                <a:cs typeface="Calibri"/>
              </a:rPr>
              <a:t>availability </a:t>
            </a:r>
            <a:r>
              <a:rPr sz="2800" spc="120" dirty="0">
                <a:latin typeface="Calibri"/>
                <a:cs typeface="Calibri"/>
              </a:rPr>
              <a:t>of </a:t>
            </a:r>
            <a:r>
              <a:rPr sz="2800" spc="80" dirty="0">
                <a:latin typeface="Calibri"/>
                <a:cs typeface="Calibri"/>
              </a:rPr>
              <a:t>new</a:t>
            </a:r>
            <a:r>
              <a:rPr sz="2800" spc="145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resources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1980" y="4210299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8915400" y="1267099"/>
            <a:ext cx="3017519" cy="3736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09600"/>
            <a:ext cx="1133856" cy="679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2187173" y="26923"/>
            <a:ext cx="6985" cy="0"/>
          </a:xfrm>
          <a:custGeom>
            <a:avLst/>
            <a:gdLst/>
            <a:ahLst/>
            <a:cxnLst/>
            <a:rect l="l" t="t" r="r" b="b"/>
            <a:pathLst>
              <a:path w="6984">
                <a:moveTo>
                  <a:pt x="0" y="0"/>
                </a:moveTo>
                <a:lnTo>
                  <a:pt x="64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2187173" y="26923"/>
            <a:ext cx="0" cy="6831330"/>
          </a:xfrm>
          <a:custGeom>
            <a:avLst/>
            <a:gdLst/>
            <a:ahLst/>
            <a:cxnLst/>
            <a:rect l="l" t="t" r="r" b="b"/>
            <a:pathLst>
              <a:path h="6831330">
                <a:moveTo>
                  <a:pt x="0" y="0"/>
                </a:moveTo>
                <a:lnTo>
                  <a:pt x="0" y="68310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2187730" y="1524"/>
            <a:ext cx="6985" cy="0"/>
          </a:xfrm>
          <a:custGeom>
            <a:avLst/>
            <a:gdLst/>
            <a:ahLst/>
            <a:cxnLst/>
            <a:rect l="l" t="t" r="r" b="b"/>
            <a:pathLst>
              <a:path w="6984">
                <a:moveTo>
                  <a:pt x="0" y="0"/>
                </a:moveTo>
                <a:lnTo>
                  <a:pt x="64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2187730" y="1524"/>
            <a:ext cx="0" cy="6855459"/>
          </a:xfrm>
          <a:custGeom>
            <a:avLst/>
            <a:gdLst/>
            <a:ahLst/>
            <a:cxnLst/>
            <a:rect l="l" t="t" r="r" b="b"/>
            <a:pathLst>
              <a:path h="6855459">
                <a:moveTo>
                  <a:pt x="0" y="0"/>
                </a:moveTo>
                <a:lnTo>
                  <a:pt x="0" y="685495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2187730" y="6856476"/>
            <a:ext cx="6985" cy="0"/>
          </a:xfrm>
          <a:custGeom>
            <a:avLst/>
            <a:gdLst/>
            <a:ahLst/>
            <a:cxnLst/>
            <a:rect l="l" t="t" r="r" b="b"/>
            <a:pathLst>
              <a:path w="6984">
                <a:moveTo>
                  <a:pt x="0" y="0"/>
                </a:moveTo>
                <a:lnTo>
                  <a:pt x="64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15471" y="2681223"/>
            <a:ext cx="6229350" cy="1130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90"/>
              </a:lnSpc>
            </a:pPr>
            <a:r>
              <a:rPr sz="4000" spc="-200" dirty="0"/>
              <a:t>Module </a:t>
            </a:r>
            <a:r>
              <a:rPr sz="4000" spc="-295" dirty="0"/>
              <a:t>4: </a:t>
            </a:r>
            <a:r>
              <a:rPr sz="4000" spc="-5" dirty="0"/>
              <a:t>AWS</a:t>
            </a:r>
            <a:r>
              <a:rPr sz="4000" spc="-185" dirty="0"/>
              <a:t> </a:t>
            </a:r>
            <a:r>
              <a:rPr sz="4000" spc="-210" dirty="0"/>
              <a:t>Architecting  Essentials</a:t>
            </a:r>
            <a:endParaRPr sz="4000" dirty="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158559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45" dirty="0">
                <a:latin typeface="Calibri"/>
                <a:cs typeface="Calibri"/>
              </a:rPr>
              <a:t>Topics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421384"/>
            <a:ext cx="9598025" cy="169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65" dirty="0">
                <a:latin typeface="Calibri"/>
                <a:cs typeface="Calibri"/>
              </a:rPr>
              <a:t>Introduction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80" dirty="0">
                <a:latin typeface="Calibri"/>
                <a:cs typeface="Calibri"/>
              </a:rPr>
              <a:t>the </a:t>
            </a:r>
            <a:r>
              <a:rPr sz="2800" spc="70" dirty="0">
                <a:latin typeface="Calibri"/>
                <a:cs typeface="Calibri"/>
              </a:rPr>
              <a:t>Well-Architected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Framework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ts val="4800"/>
              </a:lnSpc>
              <a:spcBef>
                <a:spcPts val="400"/>
              </a:spcBef>
            </a:pPr>
            <a:r>
              <a:rPr sz="2800" spc="70" dirty="0">
                <a:latin typeface="Calibri"/>
                <a:cs typeface="Calibri"/>
              </a:rPr>
              <a:t>Reference </a:t>
            </a:r>
            <a:r>
              <a:rPr sz="2800" spc="55" dirty="0">
                <a:latin typeface="Calibri"/>
                <a:cs typeface="Calibri"/>
              </a:rPr>
              <a:t>Architecture </a:t>
            </a:r>
            <a:r>
              <a:rPr sz="2800" spc="5" dirty="0">
                <a:latin typeface="Calibri"/>
                <a:cs typeface="Calibri"/>
              </a:rPr>
              <a:t>– </a:t>
            </a:r>
            <a:r>
              <a:rPr sz="2800" spc="80" dirty="0">
                <a:latin typeface="Calibri"/>
                <a:cs typeface="Calibri"/>
              </a:rPr>
              <a:t>Fault </a:t>
            </a:r>
            <a:r>
              <a:rPr sz="2800" spc="75" dirty="0">
                <a:latin typeface="Calibri"/>
                <a:cs typeface="Calibri"/>
              </a:rPr>
              <a:t>Tolerance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145" dirty="0">
                <a:latin typeface="Calibri"/>
                <a:cs typeface="Calibri"/>
              </a:rPr>
              <a:t>High </a:t>
            </a:r>
            <a:r>
              <a:rPr sz="2800" spc="60" dirty="0">
                <a:latin typeface="Calibri"/>
                <a:cs typeface="Calibri"/>
              </a:rPr>
              <a:t>Availability  </a:t>
            </a:r>
            <a:r>
              <a:rPr sz="2800" spc="70" dirty="0">
                <a:latin typeface="Calibri"/>
                <a:cs typeface="Calibri"/>
              </a:rPr>
              <a:t>Reference </a:t>
            </a:r>
            <a:r>
              <a:rPr sz="2800" spc="40" dirty="0">
                <a:latin typeface="Calibri"/>
                <a:cs typeface="Calibri"/>
              </a:rPr>
              <a:t>Architecture: </a:t>
            </a:r>
            <a:r>
              <a:rPr sz="2800" spc="75" dirty="0">
                <a:latin typeface="Calibri"/>
                <a:cs typeface="Calibri"/>
              </a:rPr>
              <a:t>Web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120" dirty="0">
                <a:latin typeface="Calibri"/>
                <a:cs typeface="Calibri"/>
              </a:rPr>
              <a:t>Hosting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6409"/>
              </a:lnSpc>
            </a:pPr>
            <a:r>
              <a:rPr spc="145" dirty="0">
                <a:latin typeface="Calibri"/>
                <a:cs typeface="Calibri"/>
              </a:rPr>
              <a:t>Introduction </a:t>
            </a:r>
            <a:r>
              <a:rPr spc="200" dirty="0">
                <a:latin typeface="Calibri"/>
                <a:cs typeface="Calibri"/>
              </a:rPr>
              <a:t>to </a:t>
            </a:r>
            <a:r>
              <a:rPr spc="180" dirty="0">
                <a:latin typeface="Calibri"/>
                <a:cs typeface="Calibri"/>
              </a:rPr>
              <a:t>the Well-  </a:t>
            </a:r>
            <a:r>
              <a:rPr spc="145" dirty="0">
                <a:latin typeface="Calibri"/>
                <a:cs typeface="Calibri"/>
              </a:rPr>
              <a:t>Architected</a:t>
            </a:r>
            <a:r>
              <a:rPr spc="140" dirty="0">
                <a:latin typeface="Calibri"/>
                <a:cs typeface="Calibri"/>
              </a:rPr>
              <a:t> </a:t>
            </a:r>
            <a:r>
              <a:rPr spc="170" dirty="0">
                <a:latin typeface="Calibri"/>
                <a:cs typeface="Calibri"/>
              </a:rPr>
              <a:t>Framework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303212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05" dirty="0">
                <a:latin typeface="Calibri"/>
                <a:cs typeface="Calibri"/>
              </a:rPr>
              <a:t>Introduction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421384"/>
            <a:ext cx="7785734" cy="169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80" dirty="0">
                <a:latin typeface="Calibri"/>
                <a:cs typeface="Calibri"/>
              </a:rPr>
              <a:t>Assess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80" dirty="0">
                <a:latin typeface="Calibri"/>
                <a:cs typeface="Calibri"/>
              </a:rPr>
              <a:t>improve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architectures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ts val="4800"/>
              </a:lnSpc>
              <a:spcBef>
                <a:spcPts val="400"/>
              </a:spcBef>
            </a:pPr>
            <a:r>
              <a:rPr sz="2800" spc="85" dirty="0">
                <a:latin typeface="Calibri"/>
                <a:cs typeface="Calibri"/>
              </a:rPr>
              <a:t>Understand </a:t>
            </a:r>
            <a:r>
              <a:rPr sz="2800" spc="100" dirty="0">
                <a:latin typeface="Calibri"/>
                <a:cs typeface="Calibri"/>
              </a:rPr>
              <a:t>how design </a:t>
            </a:r>
            <a:r>
              <a:rPr sz="2800" spc="65" dirty="0">
                <a:latin typeface="Calibri"/>
                <a:cs typeface="Calibri"/>
              </a:rPr>
              <a:t>decisions </a:t>
            </a:r>
            <a:r>
              <a:rPr sz="2800" spc="90" dirty="0">
                <a:latin typeface="Calibri"/>
                <a:cs typeface="Calibri"/>
              </a:rPr>
              <a:t>impact </a:t>
            </a:r>
            <a:r>
              <a:rPr sz="2800" spc="70" dirty="0">
                <a:latin typeface="Calibri"/>
                <a:cs typeface="Calibri"/>
              </a:rPr>
              <a:t>business  </a:t>
            </a:r>
            <a:r>
              <a:rPr sz="2800" spc="95" dirty="0">
                <a:latin typeface="Calibri"/>
                <a:cs typeface="Calibri"/>
              </a:rPr>
              <a:t>Learn </a:t>
            </a:r>
            <a:r>
              <a:rPr sz="2800" spc="80" dirty="0">
                <a:latin typeface="Calibri"/>
                <a:cs typeface="Calibri"/>
              </a:rPr>
              <a:t>the </a:t>
            </a:r>
            <a:r>
              <a:rPr sz="2800" spc="65" dirty="0">
                <a:latin typeface="Calibri"/>
                <a:cs typeface="Calibri"/>
              </a:rPr>
              <a:t>five </a:t>
            </a:r>
            <a:r>
              <a:rPr sz="2800" spc="50" dirty="0">
                <a:latin typeface="Calibri"/>
                <a:cs typeface="Calibri"/>
              </a:rPr>
              <a:t>pillars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100" dirty="0">
                <a:latin typeface="Calibri"/>
                <a:cs typeface="Calibri"/>
              </a:rPr>
              <a:t>design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principles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193865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345" dirty="0">
                <a:latin typeface="Calibri"/>
                <a:cs typeface="Calibri"/>
              </a:rPr>
              <a:t>5</a:t>
            </a:r>
            <a:r>
              <a:rPr sz="4400" spc="85" dirty="0">
                <a:latin typeface="Calibri"/>
                <a:cs typeface="Calibri"/>
              </a:rPr>
              <a:t> </a:t>
            </a:r>
            <a:r>
              <a:rPr sz="4400" spc="90" dirty="0">
                <a:latin typeface="Calibri"/>
                <a:cs typeface="Calibri"/>
              </a:rPr>
              <a:t>Pillars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66199" y="1238321"/>
            <a:ext cx="3593465" cy="306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077720">
              <a:lnSpc>
                <a:spcPct val="142900"/>
              </a:lnSpc>
            </a:pPr>
            <a:r>
              <a:rPr sz="2800" spc="75" dirty="0">
                <a:latin typeface="Calibri"/>
                <a:cs typeface="Calibri"/>
              </a:rPr>
              <a:t>Security  </a:t>
            </a:r>
            <a:r>
              <a:rPr sz="2800" spc="125" dirty="0">
                <a:latin typeface="Calibri"/>
                <a:cs typeface="Calibri"/>
              </a:rPr>
              <a:t>R</a:t>
            </a:r>
            <a:r>
              <a:rPr sz="2800" spc="50" dirty="0">
                <a:latin typeface="Calibri"/>
                <a:cs typeface="Calibri"/>
              </a:rPr>
              <a:t>e</a:t>
            </a:r>
            <a:r>
              <a:rPr sz="2800" spc="15" dirty="0">
                <a:latin typeface="Calibri"/>
                <a:cs typeface="Calibri"/>
              </a:rPr>
              <a:t>l</a:t>
            </a:r>
            <a:r>
              <a:rPr sz="2800" spc="20" dirty="0">
                <a:latin typeface="Calibri"/>
                <a:cs typeface="Calibri"/>
              </a:rPr>
              <a:t>i</a:t>
            </a:r>
            <a:r>
              <a:rPr sz="2800" spc="80" dirty="0">
                <a:latin typeface="Calibri"/>
                <a:cs typeface="Calibri"/>
              </a:rPr>
              <a:t>a</a:t>
            </a:r>
            <a:r>
              <a:rPr sz="2800" spc="125" dirty="0">
                <a:latin typeface="Calibri"/>
                <a:cs typeface="Calibri"/>
              </a:rPr>
              <a:t>b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15" dirty="0">
                <a:latin typeface="Calibri"/>
                <a:cs typeface="Calibri"/>
              </a:rPr>
              <a:t>l</a:t>
            </a:r>
            <a:r>
              <a:rPr sz="2800" spc="20" dirty="0">
                <a:latin typeface="Calibri"/>
                <a:cs typeface="Calibri"/>
              </a:rPr>
              <a:t>i</a:t>
            </a:r>
            <a:r>
              <a:rPr sz="2800" spc="70" dirty="0">
                <a:latin typeface="Calibri"/>
                <a:cs typeface="Calibri"/>
              </a:rPr>
              <a:t>t</a:t>
            </a:r>
            <a:r>
              <a:rPr sz="2800" spc="90" dirty="0">
                <a:latin typeface="Calibri"/>
                <a:cs typeface="Calibri"/>
              </a:rPr>
              <a:t>y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ts val="4800"/>
              </a:lnSpc>
              <a:spcBef>
                <a:spcPts val="400"/>
              </a:spcBef>
            </a:pPr>
            <a:r>
              <a:rPr sz="2800" spc="85" dirty="0">
                <a:latin typeface="Calibri"/>
                <a:cs typeface="Calibri"/>
              </a:rPr>
              <a:t>Performance </a:t>
            </a:r>
            <a:r>
              <a:rPr sz="2800" spc="65" dirty="0">
                <a:latin typeface="Calibri"/>
                <a:cs typeface="Calibri"/>
              </a:rPr>
              <a:t>efficiency  </a:t>
            </a:r>
            <a:r>
              <a:rPr sz="2800" spc="110" dirty="0">
                <a:latin typeface="Calibri"/>
                <a:cs typeface="Calibri"/>
              </a:rPr>
              <a:t>Cost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85" dirty="0">
                <a:latin typeface="Calibri"/>
                <a:cs typeface="Calibri"/>
              </a:rPr>
              <a:t>optimization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800" spc="85" dirty="0">
                <a:latin typeface="Calibri"/>
                <a:cs typeface="Calibri"/>
              </a:rPr>
              <a:t>Operational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65" dirty="0">
                <a:latin typeface="Calibri"/>
                <a:cs typeface="Calibri"/>
              </a:rPr>
              <a:t>excellence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979" y="39879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332803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14" dirty="0">
                <a:latin typeface="Calibri"/>
                <a:cs typeface="Calibri"/>
              </a:rPr>
              <a:t>Security</a:t>
            </a:r>
            <a:r>
              <a:rPr sz="4400" spc="105" dirty="0">
                <a:latin typeface="Calibri"/>
                <a:cs typeface="Calibri"/>
              </a:rPr>
              <a:t> </a:t>
            </a:r>
            <a:r>
              <a:rPr sz="4400" spc="85" dirty="0">
                <a:latin typeface="Calibri"/>
                <a:cs typeface="Calibri"/>
              </a:rPr>
              <a:t>Pillar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66199" y="1238321"/>
            <a:ext cx="6037580" cy="306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55" dirty="0">
                <a:latin typeface="Calibri"/>
                <a:cs typeface="Calibri"/>
              </a:rPr>
              <a:t>Identity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70" dirty="0">
                <a:latin typeface="Calibri"/>
                <a:cs typeface="Calibri"/>
              </a:rPr>
              <a:t>access </a:t>
            </a:r>
            <a:r>
              <a:rPr sz="2800" spc="125" dirty="0">
                <a:latin typeface="Calibri"/>
                <a:cs typeface="Calibri"/>
              </a:rPr>
              <a:t>management </a:t>
            </a:r>
            <a:r>
              <a:rPr sz="2800" spc="-35" dirty="0">
                <a:latin typeface="Calibri"/>
                <a:cs typeface="Calibri"/>
              </a:rPr>
              <a:t>(IAM)  </a:t>
            </a:r>
            <a:r>
              <a:rPr sz="2800" spc="65" dirty="0">
                <a:latin typeface="Calibri"/>
                <a:cs typeface="Calibri"/>
              </a:rPr>
              <a:t>Detective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controls</a:t>
            </a:r>
            <a:endParaRPr sz="2800" dirty="0">
              <a:latin typeface="Calibri"/>
              <a:cs typeface="Calibri"/>
            </a:endParaRPr>
          </a:p>
          <a:p>
            <a:pPr marL="12700" marR="2204085">
              <a:lnSpc>
                <a:spcPts val="4800"/>
              </a:lnSpc>
              <a:spcBef>
                <a:spcPts val="400"/>
              </a:spcBef>
            </a:pPr>
            <a:r>
              <a:rPr sz="2800" spc="55" dirty="0">
                <a:latin typeface="Calibri"/>
                <a:cs typeface="Calibri"/>
              </a:rPr>
              <a:t>Infrastructure </a:t>
            </a:r>
            <a:r>
              <a:rPr sz="2800" spc="70" dirty="0">
                <a:latin typeface="Calibri"/>
                <a:cs typeface="Calibri"/>
              </a:rPr>
              <a:t>protection  </a:t>
            </a:r>
            <a:r>
              <a:rPr sz="2800" spc="95" dirty="0">
                <a:latin typeface="Calibri"/>
                <a:cs typeface="Calibri"/>
              </a:rPr>
              <a:t>Data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protection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800" spc="60" dirty="0">
                <a:latin typeface="Calibri"/>
                <a:cs typeface="Calibri"/>
              </a:rPr>
              <a:t>Incident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response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979" y="39879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9875519" y="1463039"/>
            <a:ext cx="2057400" cy="2520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771779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14" dirty="0">
                <a:latin typeface="Calibri"/>
                <a:cs typeface="Calibri"/>
              </a:rPr>
              <a:t>Security </a:t>
            </a:r>
            <a:r>
              <a:rPr sz="4400" spc="40" dirty="0">
                <a:latin typeface="Calibri"/>
                <a:cs typeface="Calibri"/>
              </a:rPr>
              <a:t>Pillar: </a:t>
            </a:r>
            <a:r>
              <a:rPr sz="4400" spc="170" dirty="0">
                <a:latin typeface="Calibri"/>
                <a:cs typeface="Calibri"/>
              </a:rPr>
              <a:t>Design</a:t>
            </a:r>
            <a:r>
              <a:rPr sz="4400" spc="285" dirty="0">
                <a:latin typeface="Calibri"/>
                <a:cs typeface="Calibri"/>
              </a:rPr>
              <a:t> </a:t>
            </a:r>
            <a:r>
              <a:rPr sz="4400" spc="100" dirty="0">
                <a:latin typeface="Calibri"/>
                <a:cs typeface="Calibri"/>
              </a:rPr>
              <a:t>Principles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66199" y="1238321"/>
            <a:ext cx="4988560" cy="306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32715">
              <a:lnSpc>
                <a:spcPct val="142900"/>
              </a:lnSpc>
            </a:pPr>
            <a:r>
              <a:rPr sz="2800" spc="95" dirty="0">
                <a:latin typeface="Calibri"/>
                <a:cs typeface="Calibri"/>
              </a:rPr>
              <a:t>Implement </a:t>
            </a:r>
            <a:r>
              <a:rPr sz="2800" spc="50" dirty="0">
                <a:latin typeface="Calibri"/>
                <a:cs typeface="Calibri"/>
              </a:rPr>
              <a:t>security </a:t>
            </a:r>
            <a:r>
              <a:rPr sz="2800" spc="75" dirty="0">
                <a:latin typeface="Calibri"/>
                <a:cs typeface="Calibri"/>
              </a:rPr>
              <a:t>at </a:t>
            </a:r>
            <a:r>
              <a:rPr sz="2800" spc="65" dirty="0">
                <a:latin typeface="Calibri"/>
                <a:cs typeface="Calibri"/>
              </a:rPr>
              <a:t>all </a:t>
            </a:r>
            <a:r>
              <a:rPr sz="2800" spc="55" dirty="0">
                <a:latin typeface="Calibri"/>
                <a:cs typeface="Calibri"/>
              </a:rPr>
              <a:t>layers  </a:t>
            </a:r>
            <a:r>
              <a:rPr sz="2800" spc="100" dirty="0">
                <a:latin typeface="Calibri"/>
                <a:cs typeface="Calibri"/>
              </a:rPr>
              <a:t>Enable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traceability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ts val="4800"/>
              </a:lnSpc>
              <a:spcBef>
                <a:spcPts val="400"/>
              </a:spcBef>
            </a:pPr>
            <a:r>
              <a:rPr sz="2800" spc="105" dirty="0">
                <a:latin typeface="Calibri"/>
                <a:cs typeface="Calibri"/>
              </a:rPr>
              <a:t>Apply </a:t>
            </a:r>
            <a:r>
              <a:rPr sz="2800" spc="55" dirty="0">
                <a:latin typeface="Calibri"/>
                <a:cs typeface="Calibri"/>
              </a:rPr>
              <a:t>principle </a:t>
            </a:r>
            <a:r>
              <a:rPr sz="2800" spc="120" dirty="0">
                <a:latin typeface="Calibri"/>
                <a:cs typeface="Calibri"/>
              </a:rPr>
              <a:t>of </a:t>
            </a:r>
            <a:r>
              <a:rPr sz="2800" spc="65" dirty="0">
                <a:latin typeface="Calibri"/>
                <a:cs typeface="Calibri"/>
              </a:rPr>
              <a:t>least privilege  </a:t>
            </a:r>
            <a:r>
              <a:rPr sz="2800" spc="95" dirty="0">
                <a:latin typeface="Calibri"/>
                <a:cs typeface="Calibri"/>
              </a:rPr>
              <a:t>Focus </a:t>
            </a:r>
            <a:r>
              <a:rPr sz="2800" spc="110" dirty="0">
                <a:latin typeface="Calibri"/>
                <a:cs typeface="Calibri"/>
              </a:rPr>
              <a:t>on </a:t>
            </a:r>
            <a:r>
              <a:rPr sz="2800" spc="75" dirty="0">
                <a:latin typeface="Calibri"/>
                <a:cs typeface="Calibri"/>
              </a:rPr>
              <a:t>securing </a:t>
            </a:r>
            <a:r>
              <a:rPr sz="2800" spc="65" dirty="0">
                <a:latin typeface="Calibri"/>
                <a:cs typeface="Calibri"/>
              </a:rPr>
              <a:t>your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system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800" spc="100" dirty="0">
                <a:latin typeface="Calibri"/>
                <a:cs typeface="Calibri"/>
              </a:rPr>
              <a:t>Automate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979" y="39879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9875519" y="1463039"/>
            <a:ext cx="2057400" cy="18166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372491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85" dirty="0">
                <a:latin typeface="Calibri"/>
                <a:cs typeface="Calibri"/>
              </a:rPr>
              <a:t>Reliability</a:t>
            </a:r>
            <a:r>
              <a:rPr sz="4400" spc="95" dirty="0">
                <a:latin typeface="Calibri"/>
                <a:cs typeface="Calibri"/>
              </a:rPr>
              <a:t> </a:t>
            </a:r>
            <a:r>
              <a:rPr sz="4400" spc="85" dirty="0">
                <a:latin typeface="Calibri"/>
                <a:cs typeface="Calibri"/>
              </a:rPr>
              <a:t>Pillar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238321"/>
            <a:ext cx="6296660" cy="3505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903730">
              <a:lnSpc>
                <a:spcPct val="142900"/>
              </a:lnSpc>
            </a:pPr>
            <a:r>
              <a:rPr sz="2800" spc="70" dirty="0">
                <a:latin typeface="Calibri"/>
                <a:cs typeface="Calibri"/>
              </a:rPr>
              <a:t>Recover </a:t>
            </a:r>
            <a:r>
              <a:rPr sz="2800" spc="105" dirty="0">
                <a:latin typeface="Calibri"/>
                <a:cs typeface="Calibri"/>
              </a:rPr>
              <a:t>from </a:t>
            </a:r>
            <a:r>
              <a:rPr sz="2800" spc="60" dirty="0">
                <a:latin typeface="Calibri"/>
                <a:cs typeface="Calibri"/>
              </a:rPr>
              <a:t>issues/failures  </a:t>
            </a:r>
            <a:r>
              <a:rPr sz="2800" spc="105" dirty="0">
                <a:latin typeface="Calibri"/>
                <a:cs typeface="Calibri"/>
              </a:rPr>
              <a:t>Apply </a:t>
            </a:r>
            <a:r>
              <a:rPr sz="2800" spc="80" dirty="0">
                <a:latin typeface="Calibri"/>
                <a:cs typeface="Calibri"/>
              </a:rPr>
              <a:t>best </a:t>
            </a:r>
            <a:r>
              <a:rPr sz="2800" spc="55" dirty="0">
                <a:latin typeface="Calibri"/>
                <a:cs typeface="Calibri"/>
              </a:rPr>
              <a:t>practices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in: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15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75" dirty="0">
                <a:latin typeface="Calibri"/>
                <a:cs typeface="Calibri"/>
              </a:rPr>
              <a:t>Foundations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14" dirty="0">
                <a:latin typeface="Calibri"/>
                <a:cs typeface="Calibri"/>
              </a:rPr>
              <a:t>Change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management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40" dirty="0">
                <a:latin typeface="Calibri"/>
                <a:cs typeface="Calibri"/>
              </a:rPr>
              <a:t>Failure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management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2800" spc="50" dirty="0">
                <a:latin typeface="Calibri"/>
                <a:cs typeface="Calibri"/>
              </a:rPr>
              <a:t>Anticipate, </a:t>
            </a:r>
            <a:r>
              <a:rPr sz="2800" spc="60" dirty="0">
                <a:latin typeface="Calibri"/>
                <a:cs typeface="Calibri"/>
              </a:rPr>
              <a:t>respond,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70" dirty="0">
                <a:latin typeface="Calibri"/>
                <a:cs typeface="Calibri"/>
              </a:rPr>
              <a:t>prevent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failures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4432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811466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85" dirty="0">
                <a:latin typeface="Calibri"/>
                <a:cs typeface="Calibri"/>
              </a:rPr>
              <a:t>Reliability </a:t>
            </a:r>
            <a:r>
              <a:rPr sz="4400" spc="40" dirty="0">
                <a:latin typeface="Calibri"/>
                <a:cs typeface="Calibri"/>
              </a:rPr>
              <a:t>Pillar: </a:t>
            </a:r>
            <a:r>
              <a:rPr sz="4400" spc="170" dirty="0">
                <a:latin typeface="Calibri"/>
                <a:cs typeface="Calibri"/>
              </a:rPr>
              <a:t>Design</a:t>
            </a:r>
            <a:r>
              <a:rPr sz="4400" spc="300" dirty="0">
                <a:latin typeface="Calibri"/>
                <a:cs typeface="Calibri"/>
              </a:rPr>
              <a:t> </a:t>
            </a:r>
            <a:r>
              <a:rPr sz="4400" spc="100" dirty="0">
                <a:latin typeface="Calibri"/>
                <a:cs typeface="Calibri"/>
              </a:rPr>
              <a:t>Principles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66199" y="1238321"/>
            <a:ext cx="4771390" cy="3117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856615">
              <a:lnSpc>
                <a:spcPct val="142900"/>
              </a:lnSpc>
            </a:pPr>
            <a:r>
              <a:rPr sz="2800" spc="95" dirty="0">
                <a:latin typeface="Calibri"/>
                <a:cs typeface="Calibri"/>
              </a:rPr>
              <a:t>Test </a:t>
            </a:r>
            <a:r>
              <a:rPr sz="2800" spc="55" dirty="0">
                <a:latin typeface="Calibri"/>
                <a:cs typeface="Calibri"/>
              </a:rPr>
              <a:t>recovery </a:t>
            </a:r>
            <a:r>
              <a:rPr sz="2800" spc="65" dirty="0">
                <a:latin typeface="Calibri"/>
                <a:cs typeface="Calibri"/>
              </a:rPr>
              <a:t>procedures  </a:t>
            </a:r>
            <a:r>
              <a:rPr sz="2800" spc="80" dirty="0">
                <a:latin typeface="Calibri"/>
                <a:cs typeface="Calibri"/>
              </a:rPr>
              <a:t>Automatically </a:t>
            </a:r>
            <a:r>
              <a:rPr sz="2800" spc="50" dirty="0">
                <a:latin typeface="Calibri"/>
                <a:cs typeface="Calibri"/>
              </a:rPr>
              <a:t>recover  </a:t>
            </a:r>
            <a:r>
              <a:rPr sz="2800" spc="105" dirty="0">
                <a:latin typeface="Calibri"/>
                <a:cs typeface="Calibri"/>
              </a:rPr>
              <a:t>Scale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horizontally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ts val="4920"/>
              </a:lnSpc>
              <a:spcBef>
                <a:spcPts val="300"/>
              </a:spcBef>
            </a:pPr>
            <a:r>
              <a:rPr sz="2800" spc="145" dirty="0">
                <a:latin typeface="Calibri"/>
                <a:cs typeface="Calibri"/>
              </a:rPr>
              <a:t>Stop </a:t>
            </a:r>
            <a:r>
              <a:rPr sz="2800" spc="114" dirty="0">
                <a:latin typeface="Calibri"/>
                <a:cs typeface="Calibri"/>
              </a:rPr>
              <a:t>guessing </a:t>
            </a:r>
            <a:r>
              <a:rPr sz="2800" spc="70" dirty="0">
                <a:latin typeface="Calibri"/>
                <a:cs typeface="Calibri"/>
              </a:rPr>
              <a:t>capacity  </a:t>
            </a:r>
            <a:r>
              <a:rPr sz="2800" spc="80" dirty="0">
                <a:latin typeface="Calibri"/>
                <a:cs typeface="Calibri"/>
              </a:rPr>
              <a:t>Manage </a:t>
            </a:r>
            <a:r>
              <a:rPr sz="2800" spc="114" dirty="0">
                <a:latin typeface="Calibri"/>
                <a:cs typeface="Calibri"/>
              </a:rPr>
              <a:t>change </a:t>
            </a:r>
            <a:r>
              <a:rPr sz="2800" spc="50" dirty="0">
                <a:latin typeface="Calibri"/>
                <a:cs typeface="Calibri"/>
              </a:rPr>
              <a:t>in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90" dirty="0">
                <a:latin typeface="Calibri"/>
                <a:cs typeface="Calibri"/>
              </a:rPr>
              <a:t>automation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979" y="39879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699643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40" dirty="0">
                <a:latin typeface="Calibri"/>
                <a:cs typeface="Calibri"/>
              </a:rPr>
              <a:t>Performance </a:t>
            </a:r>
            <a:r>
              <a:rPr sz="4400" spc="125" dirty="0">
                <a:latin typeface="Calibri"/>
                <a:cs typeface="Calibri"/>
              </a:rPr>
              <a:t>Efficiency</a:t>
            </a:r>
            <a:r>
              <a:rPr sz="4400" spc="120" dirty="0">
                <a:latin typeface="Calibri"/>
                <a:cs typeface="Calibri"/>
              </a:rPr>
              <a:t> </a:t>
            </a:r>
            <a:r>
              <a:rPr sz="4400" spc="85" dirty="0">
                <a:latin typeface="Calibri"/>
                <a:cs typeface="Calibri"/>
              </a:rPr>
              <a:t>Pillar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66199" y="1238321"/>
            <a:ext cx="4783455" cy="2439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95" dirty="0">
                <a:latin typeface="Calibri"/>
                <a:cs typeface="Calibri"/>
              </a:rPr>
              <a:t>Select </a:t>
            </a:r>
            <a:r>
              <a:rPr sz="2800" spc="90" dirty="0">
                <a:latin typeface="Calibri"/>
                <a:cs typeface="Calibri"/>
              </a:rPr>
              <a:t>customizable </a:t>
            </a:r>
            <a:r>
              <a:rPr sz="2800" spc="75" dirty="0">
                <a:latin typeface="Calibri"/>
                <a:cs typeface="Calibri"/>
              </a:rPr>
              <a:t>solutions  </a:t>
            </a:r>
            <a:r>
              <a:rPr sz="2800" spc="65" dirty="0">
                <a:latin typeface="Calibri"/>
                <a:cs typeface="Calibri"/>
              </a:rPr>
              <a:t>Review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75" dirty="0">
                <a:latin typeface="Calibri"/>
                <a:cs typeface="Calibri"/>
              </a:rPr>
              <a:t>continually innovate  </a:t>
            </a:r>
            <a:r>
              <a:rPr sz="2800" spc="35" dirty="0">
                <a:latin typeface="Calibri"/>
                <a:cs typeface="Calibri"/>
              </a:rPr>
              <a:t>Monitor </a:t>
            </a: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50" dirty="0">
                <a:latin typeface="Calibri"/>
                <a:cs typeface="Calibri"/>
              </a:rPr>
              <a:t>services  </a:t>
            </a:r>
            <a:r>
              <a:rPr sz="2800" spc="75" dirty="0">
                <a:latin typeface="Calibri"/>
                <a:cs typeface="Calibri"/>
              </a:rPr>
              <a:t>Consider </a:t>
            </a:r>
            <a:r>
              <a:rPr sz="2800" spc="80" dirty="0">
                <a:latin typeface="Calibri"/>
                <a:cs typeface="Calibri"/>
              </a:rPr>
              <a:t>the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trade-offs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15600" y="1463039"/>
            <a:ext cx="1444752" cy="2075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1334572"/>
            <a:ext cx="7987030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80" dirty="0">
                <a:latin typeface="Calibri"/>
                <a:cs typeface="Calibri"/>
              </a:rPr>
              <a:t>Agility: </a:t>
            </a:r>
            <a:br>
              <a:rPr lang="en-US" sz="4400" spc="80" dirty="0">
                <a:latin typeface="Calibri"/>
                <a:cs typeface="Calibri"/>
              </a:rPr>
            </a:br>
            <a:r>
              <a:rPr sz="4400" spc="85" dirty="0">
                <a:latin typeface="Calibri"/>
                <a:cs typeface="Calibri"/>
              </a:rPr>
              <a:t>Increase</a:t>
            </a:r>
            <a:r>
              <a:rPr sz="4400" spc="135" dirty="0">
                <a:latin typeface="Calibri"/>
                <a:cs typeface="Calibri"/>
              </a:rPr>
              <a:t> </a:t>
            </a:r>
            <a:r>
              <a:rPr sz="4400" spc="125" dirty="0">
                <a:latin typeface="Calibri"/>
                <a:cs typeface="Calibri"/>
              </a:rPr>
              <a:t>Experimentation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964304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2848864"/>
            <a:ext cx="3328670" cy="2108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45" dirty="0">
                <a:latin typeface="Calibri"/>
                <a:cs typeface="Calibri"/>
              </a:rPr>
              <a:t>AWS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enables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5" dirty="0">
                <a:latin typeface="Calibri"/>
                <a:cs typeface="Calibri"/>
              </a:rPr>
              <a:t>Operations </a:t>
            </a:r>
            <a:r>
              <a:rPr sz="2400" spc="70" dirty="0">
                <a:latin typeface="Calibri"/>
                <a:cs typeface="Calibri"/>
              </a:rPr>
              <a:t>as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code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14" dirty="0">
                <a:latin typeface="Calibri"/>
                <a:cs typeface="Calibri"/>
              </a:rPr>
              <a:t>Safe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Experimentation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5" dirty="0">
                <a:latin typeface="Calibri"/>
                <a:cs typeface="Calibri"/>
              </a:rPr>
              <a:t>Comparative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testing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04309" y="2448833"/>
            <a:ext cx="3628610" cy="2908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316991"/>
            <a:ext cx="9320530" cy="572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14" dirty="0">
                <a:latin typeface="Calibri"/>
                <a:cs typeface="Calibri"/>
              </a:rPr>
              <a:t>Performance </a:t>
            </a:r>
            <a:r>
              <a:rPr sz="3600" spc="100" dirty="0">
                <a:latin typeface="Calibri"/>
                <a:cs typeface="Calibri"/>
              </a:rPr>
              <a:t>Efficiency </a:t>
            </a:r>
            <a:r>
              <a:rPr sz="3600" spc="30" dirty="0">
                <a:latin typeface="Calibri"/>
                <a:cs typeface="Calibri"/>
              </a:rPr>
              <a:t>Pillar: </a:t>
            </a:r>
            <a:r>
              <a:rPr sz="3600" spc="140" dirty="0">
                <a:latin typeface="Calibri"/>
                <a:cs typeface="Calibri"/>
              </a:rPr>
              <a:t>Design</a:t>
            </a:r>
            <a:r>
              <a:rPr sz="3600" spc="245" dirty="0">
                <a:latin typeface="Calibri"/>
                <a:cs typeface="Calibri"/>
              </a:rPr>
              <a:t> </a:t>
            </a:r>
            <a:r>
              <a:rPr sz="3600" spc="80" dirty="0">
                <a:latin typeface="Calibri"/>
                <a:cs typeface="Calibri"/>
              </a:rPr>
              <a:t>Principles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66199" y="1238321"/>
            <a:ext cx="5639435" cy="3084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85" dirty="0">
                <a:latin typeface="Calibri"/>
                <a:cs typeface="Calibri"/>
              </a:rPr>
              <a:t>Democratize </a:t>
            </a:r>
            <a:r>
              <a:rPr sz="2800" spc="90" dirty="0">
                <a:latin typeface="Calibri"/>
                <a:cs typeface="Calibri"/>
              </a:rPr>
              <a:t>advanced technologies  </a:t>
            </a:r>
            <a:r>
              <a:rPr sz="2800" spc="114" dirty="0">
                <a:latin typeface="Calibri"/>
                <a:cs typeface="Calibri"/>
              </a:rPr>
              <a:t>Go global </a:t>
            </a:r>
            <a:r>
              <a:rPr sz="2800" spc="50" dirty="0">
                <a:latin typeface="Calibri"/>
                <a:cs typeface="Calibri"/>
              </a:rPr>
              <a:t>in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minutes</a:t>
            </a:r>
            <a:endParaRPr sz="2800" dirty="0">
              <a:latin typeface="Calibri"/>
              <a:cs typeface="Calibri"/>
            </a:endParaRPr>
          </a:p>
          <a:p>
            <a:pPr marL="12700" marR="1071245">
              <a:lnSpc>
                <a:spcPts val="4800"/>
              </a:lnSpc>
              <a:spcBef>
                <a:spcPts val="400"/>
              </a:spcBef>
            </a:pPr>
            <a:r>
              <a:rPr sz="2800" spc="90" dirty="0">
                <a:latin typeface="Calibri"/>
                <a:cs typeface="Calibri"/>
              </a:rPr>
              <a:t>Use </a:t>
            </a:r>
            <a:r>
              <a:rPr sz="2800" spc="80" dirty="0">
                <a:latin typeface="Calibri"/>
                <a:cs typeface="Calibri"/>
              </a:rPr>
              <a:t>a </a:t>
            </a:r>
            <a:r>
              <a:rPr sz="2800" spc="50" dirty="0">
                <a:latin typeface="Calibri"/>
                <a:cs typeface="Calibri"/>
              </a:rPr>
              <a:t>serverless architectures  </a:t>
            </a:r>
            <a:r>
              <a:rPr sz="2800" spc="85" dirty="0">
                <a:latin typeface="Calibri"/>
                <a:cs typeface="Calibri"/>
              </a:rPr>
              <a:t>Experiment </a:t>
            </a:r>
            <a:r>
              <a:rPr sz="2800" spc="90" dirty="0">
                <a:latin typeface="Calibri"/>
                <a:cs typeface="Calibri"/>
              </a:rPr>
              <a:t>more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often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800" spc="110" dirty="0">
                <a:latin typeface="Calibri"/>
                <a:cs typeface="Calibri"/>
              </a:rPr>
              <a:t>Have </a:t>
            </a:r>
            <a:r>
              <a:rPr sz="2800" spc="80" dirty="0">
                <a:latin typeface="Calibri"/>
                <a:cs typeface="Calibri"/>
              </a:rPr>
              <a:t>mechanical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105" dirty="0">
                <a:latin typeface="Calibri"/>
                <a:cs typeface="Calibri"/>
              </a:rPr>
              <a:t>sympathy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979" y="39879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9875519" y="1463039"/>
            <a:ext cx="2057400" cy="1304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80263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75" dirty="0">
                <a:latin typeface="Calibri"/>
                <a:cs typeface="Calibri"/>
              </a:rPr>
              <a:t>Cost </a:t>
            </a:r>
            <a:r>
              <a:rPr sz="4400" spc="155" dirty="0">
                <a:latin typeface="Calibri"/>
                <a:cs typeface="Calibri"/>
              </a:rPr>
              <a:t>Optimization</a:t>
            </a:r>
            <a:r>
              <a:rPr sz="4400" spc="105" dirty="0">
                <a:latin typeface="Calibri"/>
                <a:cs typeface="Calibri"/>
              </a:rPr>
              <a:t> </a:t>
            </a:r>
            <a:r>
              <a:rPr sz="4400" spc="85" dirty="0">
                <a:latin typeface="Calibri"/>
                <a:cs typeface="Calibri"/>
              </a:rPr>
              <a:t>Pillar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444057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053657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663257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66199" y="1146881"/>
            <a:ext cx="4950460" cy="2439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90" dirty="0">
                <a:latin typeface="Calibri"/>
                <a:cs typeface="Calibri"/>
              </a:rPr>
              <a:t>Use </a:t>
            </a:r>
            <a:r>
              <a:rPr sz="2800" spc="80" dirty="0">
                <a:latin typeface="Calibri"/>
                <a:cs typeface="Calibri"/>
              </a:rPr>
              <a:t>cost-effective </a:t>
            </a:r>
            <a:r>
              <a:rPr sz="2800" spc="50" dirty="0">
                <a:latin typeface="Calibri"/>
                <a:cs typeface="Calibri"/>
              </a:rPr>
              <a:t>resources  </a:t>
            </a:r>
            <a:r>
              <a:rPr sz="2800" spc="75" dirty="0">
                <a:latin typeface="Calibri"/>
                <a:cs typeface="Calibri"/>
              </a:rPr>
              <a:t>Matching </a:t>
            </a:r>
            <a:r>
              <a:rPr sz="2800" spc="90" dirty="0">
                <a:latin typeface="Calibri"/>
                <a:cs typeface="Calibri"/>
              </a:rPr>
              <a:t>supply </a:t>
            </a:r>
            <a:r>
              <a:rPr sz="2800" spc="60" dirty="0">
                <a:latin typeface="Calibri"/>
                <a:cs typeface="Calibri"/>
              </a:rPr>
              <a:t>with </a:t>
            </a:r>
            <a:r>
              <a:rPr sz="2800" spc="114" dirty="0">
                <a:latin typeface="Calibri"/>
                <a:cs typeface="Calibri"/>
              </a:rPr>
              <a:t>demand  </a:t>
            </a:r>
            <a:r>
              <a:rPr sz="2800" spc="50" dirty="0">
                <a:latin typeface="Calibri"/>
                <a:cs typeface="Calibri"/>
              </a:rPr>
              <a:t>Increase </a:t>
            </a:r>
            <a:r>
              <a:rPr sz="2800" spc="65" dirty="0">
                <a:latin typeface="Calibri"/>
                <a:cs typeface="Calibri"/>
              </a:rPr>
              <a:t>expenditure awareness  </a:t>
            </a:r>
            <a:r>
              <a:rPr sz="2800" spc="110" dirty="0">
                <a:latin typeface="Calibri"/>
                <a:cs typeface="Calibri"/>
              </a:rPr>
              <a:t>Optimize </a:t>
            </a:r>
            <a:r>
              <a:rPr sz="2800" spc="60" dirty="0">
                <a:latin typeface="Calibri"/>
                <a:cs typeface="Calibri"/>
              </a:rPr>
              <a:t>over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time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979" y="3272857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78384"/>
            <a:ext cx="927608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160" dirty="0">
                <a:latin typeface="Calibri"/>
                <a:cs typeface="Calibri"/>
              </a:rPr>
              <a:t>Cost </a:t>
            </a:r>
            <a:r>
              <a:rPr sz="4000" spc="145" dirty="0">
                <a:latin typeface="Calibri"/>
                <a:cs typeface="Calibri"/>
              </a:rPr>
              <a:t>Optimization </a:t>
            </a:r>
            <a:r>
              <a:rPr sz="4000" spc="40" dirty="0">
                <a:latin typeface="Calibri"/>
                <a:cs typeface="Calibri"/>
              </a:rPr>
              <a:t>Pillar: </a:t>
            </a:r>
            <a:r>
              <a:rPr sz="4000" spc="155" dirty="0">
                <a:latin typeface="Calibri"/>
                <a:cs typeface="Calibri"/>
              </a:rPr>
              <a:t>Design</a:t>
            </a:r>
            <a:r>
              <a:rPr sz="4000" spc="165" dirty="0">
                <a:latin typeface="Calibri"/>
                <a:cs typeface="Calibri"/>
              </a:rPr>
              <a:t> </a:t>
            </a:r>
            <a:r>
              <a:rPr sz="4000" spc="90" dirty="0">
                <a:latin typeface="Calibri"/>
                <a:cs typeface="Calibri"/>
              </a:rPr>
              <a:t>Principles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66199" y="1238321"/>
            <a:ext cx="6787515" cy="3084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321560">
              <a:lnSpc>
                <a:spcPct val="142900"/>
              </a:lnSpc>
            </a:pPr>
            <a:r>
              <a:rPr sz="2800" spc="110" dirty="0">
                <a:latin typeface="Calibri"/>
                <a:cs typeface="Calibri"/>
              </a:rPr>
              <a:t>Adopt </a:t>
            </a:r>
            <a:r>
              <a:rPr sz="2800" spc="80" dirty="0">
                <a:latin typeface="Calibri"/>
                <a:cs typeface="Calibri"/>
              </a:rPr>
              <a:t>a </a:t>
            </a:r>
            <a:r>
              <a:rPr sz="2800" spc="95" dirty="0">
                <a:latin typeface="Calibri"/>
                <a:cs typeface="Calibri"/>
              </a:rPr>
              <a:t>consumption </a:t>
            </a:r>
            <a:r>
              <a:rPr sz="2800" spc="110" dirty="0">
                <a:latin typeface="Calibri"/>
                <a:cs typeface="Calibri"/>
              </a:rPr>
              <a:t>model  </a:t>
            </a:r>
            <a:r>
              <a:rPr sz="2800" spc="30" dirty="0">
                <a:latin typeface="Calibri"/>
                <a:cs typeface="Calibri"/>
              </a:rPr>
              <a:t>Measure </a:t>
            </a:r>
            <a:r>
              <a:rPr sz="2800" spc="60" dirty="0">
                <a:latin typeface="Calibri"/>
                <a:cs typeface="Calibri"/>
              </a:rPr>
              <a:t>overall</a:t>
            </a:r>
            <a:r>
              <a:rPr sz="2800" spc="135" dirty="0">
                <a:latin typeface="Calibri"/>
                <a:cs typeface="Calibri"/>
              </a:rPr>
              <a:t> </a:t>
            </a:r>
            <a:r>
              <a:rPr sz="2800" spc="65" dirty="0">
                <a:latin typeface="Calibri"/>
                <a:cs typeface="Calibri"/>
              </a:rPr>
              <a:t>efficiency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ts val="4800"/>
              </a:lnSpc>
              <a:spcBef>
                <a:spcPts val="400"/>
              </a:spcBef>
            </a:pPr>
            <a:r>
              <a:rPr sz="2800" spc="85" dirty="0">
                <a:latin typeface="Calibri"/>
                <a:cs typeface="Calibri"/>
              </a:rPr>
              <a:t>Reduce </a:t>
            </a:r>
            <a:r>
              <a:rPr sz="2800" spc="105" dirty="0">
                <a:latin typeface="Calibri"/>
                <a:cs typeface="Calibri"/>
              </a:rPr>
              <a:t>spending </a:t>
            </a:r>
            <a:r>
              <a:rPr sz="2800" spc="110" dirty="0">
                <a:latin typeface="Calibri"/>
                <a:cs typeface="Calibri"/>
              </a:rPr>
              <a:t>on </a:t>
            </a:r>
            <a:r>
              <a:rPr sz="2800" spc="90" dirty="0">
                <a:latin typeface="Calibri"/>
                <a:cs typeface="Calibri"/>
              </a:rPr>
              <a:t>data </a:t>
            </a:r>
            <a:r>
              <a:rPr sz="2800" spc="55" dirty="0">
                <a:latin typeface="Calibri"/>
                <a:cs typeface="Calibri"/>
              </a:rPr>
              <a:t>center </a:t>
            </a:r>
            <a:r>
              <a:rPr sz="2800" spc="70" dirty="0">
                <a:latin typeface="Calibri"/>
                <a:cs typeface="Calibri"/>
              </a:rPr>
              <a:t>operations  </a:t>
            </a:r>
            <a:r>
              <a:rPr sz="2800" spc="100" dirty="0">
                <a:latin typeface="Calibri"/>
                <a:cs typeface="Calibri"/>
              </a:rPr>
              <a:t>Analyze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55" dirty="0">
                <a:latin typeface="Calibri"/>
                <a:cs typeface="Calibri"/>
              </a:rPr>
              <a:t>attribute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60" dirty="0">
                <a:latin typeface="Calibri"/>
                <a:cs typeface="Calibri"/>
              </a:rPr>
              <a:t>expenditure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800" spc="90" dirty="0">
                <a:latin typeface="Calibri"/>
                <a:cs typeface="Calibri"/>
              </a:rPr>
              <a:t>Use </a:t>
            </a:r>
            <a:r>
              <a:rPr sz="2800" spc="130" dirty="0">
                <a:latin typeface="Calibri"/>
                <a:cs typeface="Calibri"/>
              </a:rPr>
              <a:t>managed</a:t>
            </a:r>
            <a:r>
              <a:rPr sz="2800" spc="50" dirty="0">
                <a:latin typeface="Calibri"/>
                <a:cs typeface="Calibri"/>
              </a:rPr>
              <a:t> services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979" y="39879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9875519" y="1463039"/>
            <a:ext cx="2057400" cy="2069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6957059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35" dirty="0">
                <a:latin typeface="Calibri"/>
                <a:cs typeface="Calibri"/>
              </a:rPr>
              <a:t>Operational </a:t>
            </a:r>
            <a:r>
              <a:rPr sz="4400" spc="125" dirty="0">
                <a:latin typeface="Calibri"/>
                <a:cs typeface="Calibri"/>
              </a:rPr>
              <a:t>Excellence</a:t>
            </a:r>
            <a:r>
              <a:rPr sz="4400" spc="155" dirty="0">
                <a:latin typeface="Calibri"/>
                <a:cs typeface="Calibri"/>
              </a:rPr>
              <a:t> </a:t>
            </a:r>
            <a:r>
              <a:rPr sz="4400" spc="85" dirty="0">
                <a:latin typeface="Calibri"/>
                <a:cs typeface="Calibri"/>
              </a:rPr>
              <a:t>Pillar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238321"/>
            <a:ext cx="4926965" cy="182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80" dirty="0">
                <a:latin typeface="Calibri"/>
                <a:cs typeface="Calibri"/>
              </a:rPr>
              <a:t>Manage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90" dirty="0">
                <a:latin typeface="Calibri"/>
                <a:cs typeface="Calibri"/>
              </a:rPr>
              <a:t>automate </a:t>
            </a:r>
            <a:r>
              <a:rPr sz="2800" spc="110" dirty="0">
                <a:latin typeface="Calibri"/>
                <a:cs typeface="Calibri"/>
              </a:rPr>
              <a:t>changes  </a:t>
            </a:r>
            <a:r>
              <a:rPr sz="2800" spc="105" dirty="0">
                <a:latin typeface="Calibri"/>
                <a:cs typeface="Calibri"/>
              </a:rPr>
              <a:t>Respond </a:t>
            </a:r>
            <a:r>
              <a:rPr sz="2800" spc="90" dirty="0">
                <a:latin typeface="Calibri"/>
                <a:cs typeface="Calibri"/>
              </a:rPr>
              <a:t>to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events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80" dirty="0">
                <a:latin typeface="Calibri"/>
                <a:cs typeface="Calibri"/>
              </a:rPr>
              <a:t>Define the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standards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36918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420" dirty="0">
                <a:latin typeface="Calibri"/>
                <a:cs typeface="Calibri"/>
              </a:rPr>
              <a:t>S</a:t>
            </a:r>
            <a:r>
              <a:rPr sz="4400" spc="175" dirty="0">
                <a:latin typeface="Calibri"/>
                <a:cs typeface="Calibri"/>
              </a:rPr>
              <a:t>u</a:t>
            </a:r>
            <a:r>
              <a:rPr sz="4400" spc="265" dirty="0">
                <a:latin typeface="Calibri"/>
                <a:cs typeface="Calibri"/>
              </a:rPr>
              <a:t>m</a:t>
            </a:r>
            <a:r>
              <a:rPr sz="4400" spc="320" dirty="0">
                <a:latin typeface="Calibri"/>
                <a:cs typeface="Calibri"/>
              </a:rPr>
              <a:t>m</a:t>
            </a:r>
            <a:r>
              <a:rPr sz="4400" spc="125" dirty="0">
                <a:latin typeface="Calibri"/>
                <a:cs typeface="Calibri"/>
              </a:rPr>
              <a:t>a</a:t>
            </a:r>
            <a:r>
              <a:rPr sz="4400" spc="-30" dirty="0">
                <a:latin typeface="Calibri"/>
                <a:cs typeface="Calibri"/>
              </a:rPr>
              <a:t>r</a:t>
            </a:r>
            <a:r>
              <a:rPr sz="4400" spc="145" dirty="0">
                <a:latin typeface="Calibri"/>
                <a:cs typeface="Calibri"/>
              </a:rPr>
              <a:t>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1421384"/>
            <a:ext cx="7528559" cy="3211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65" dirty="0">
                <a:latin typeface="Calibri"/>
                <a:cs typeface="Calibri"/>
              </a:rPr>
              <a:t>Five </a:t>
            </a:r>
            <a:r>
              <a:rPr sz="2800" spc="50" dirty="0">
                <a:latin typeface="Calibri"/>
                <a:cs typeface="Calibri"/>
              </a:rPr>
              <a:t>pillars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40" dirty="0">
                <a:latin typeface="Calibri"/>
                <a:cs typeface="Calibri"/>
              </a:rPr>
              <a:t>their </a:t>
            </a:r>
            <a:r>
              <a:rPr sz="2800" spc="70" dirty="0">
                <a:latin typeface="Calibri"/>
                <a:cs typeface="Calibri"/>
              </a:rPr>
              <a:t>associated </a:t>
            </a:r>
            <a:r>
              <a:rPr sz="2800" spc="100" dirty="0">
                <a:latin typeface="Calibri"/>
                <a:cs typeface="Calibri"/>
              </a:rPr>
              <a:t>design</a:t>
            </a:r>
            <a:r>
              <a:rPr sz="2800" spc="315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principles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04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60" dirty="0">
                <a:latin typeface="Calibri"/>
                <a:cs typeface="Calibri"/>
              </a:rPr>
              <a:t>Security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19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40" dirty="0">
                <a:latin typeface="Calibri"/>
                <a:cs typeface="Calibri"/>
              </a:rPr>
              <a:t>Reliability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5" dirty="0">
                <a:latin typeface="Calibri"/>
                <a:cs typeface="Calibri"/>
              </a:rPr>
              <a:t>Performance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Efficiency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41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95" dirty="0">
                <a:latin typeface="Calibri"/>
                <a:cs typeface="Calibri"/>
              </a:rPr>
              <a:t>Cost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Optimization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0" dirty="0">
                <a:latin typeface="Calibri"/>
                <a:cs typeface="Calibri"/>
              </a:rPr>
              <a:t>Operational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Excellence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1348" y="2292096"/>
            <a:ext cx="10937875" cy="159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145"/>
              </a:lnSpc>
            </a:pPr>
            <a:r>
              <a:rPr sz="5400" spc="145" dirty="0">
                <a:latin typeface="Calibri"/>
                <a:cs typeface="Calibri"/>
              </a:rPr>
              <a:t>Reference </a:t>
            </a:r>
            <a:r>
              <a:rPr sz="5400" spc="110" dirty="0">
                <a:latin typeface="Calibri"/>
                <a:cs typeface="Calibri"/>
              </a:rPr>
              <a:t>Architecture</a:t>
            </a:r>
            <a:r>
              <a:rPr sz="5400" spc="140" dirty="0">
                <a:latin typeface="Calibri"/>
                <a:cs typeface="Calibri"/>
              </a:rPr>
              <a:t> </a:t>
            </a:r>
            <a:r>
              <a:rPr sz="5400" spc="10" dirty="0">
                <a:latin typeface="Calibri"/>
                <a:cs typeface="Calibri"/>
              </a:rPr>
              <a:t>–</a:t>
            </a:r>
            <a:endParaRPr sz="5400" dirty="0">
              <a:latin typeface="Calibri"/>
              <a:cs typeface="Calibri"/>
            </a:endParaRPr>
          </a:p>
          <a:p>
            <a:pPr marL="12700">
              <a:lnSpc>
                <a:spcPts val="6145"/>
              </a:lnSpc>
            </a:pPr>
            <a:r>
              <a:rPr sz="5400" spc="160" dirty="0">
                <a:latin typeface="Calibri"/>
                <a:cs typeface="Calibri"/>
              </a:rPr>
              <a:t>Fault </a:t>
            </a:r>
            <a:r>
              <a:rPr sz="5400" spc="155" dirty="0">
                <a:latin typeface="Calibri"/>
                <a:cs typeface="Calibri"/>
              </a:rPr>
              <a:t>Tolerance </a:t>
            </a:r>
            <a:r>
              <a:rPr sz="5400" spc="204" dirty="0">
                <a:latin typeface="Calibri"/>
                <a:cs typeface="Calibri"/>
              </a:rPr>
              <a:t>and </a:t>
            </a:r>
            <a:r>
              <a:rPr sz="5400" spc="275" dirty="0">
                <a:latin typeface="Calibri"/>
                <a:cs typeface="Calibri"/>
              </a:rPr>
              <a:t>High</a:t>
            </a:r>
            <a:r>
              <a:rPr sz="5400" spc="215" dirty="0">
                <a:latin typeface="Calibri"/>
                <a:cs typeface="Calibri"/>
              </a:rPr>
              <a:t> </a:t>
            </a:r>
            <a:r>
              <a:rPr sz="5400" spc="110" dirty="0">
                <a:latin typeface="Calibri"/>
                <a:cs typeface="Calibri"/>
              </a:rPr>
              <a:t>Availability</a:t>
            </a:r>
            <a:endParaRPr sz="5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378206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35" dirty="0">
                <a:latin typeface="Calibri"/>
                <a:cs typeface="Calibri"/>
              </a:rPr>
              <a:t>Fault</a:t>
            </a:r>
            <a:r>
              <a:rPr sz="4400" spc="75" dirty="0">
                <a:latin typeface="Calibri"/>
                <a:cs typeface="Calibri"/>
              </a:rPr>
              <a:t> </a:t>
            </a:r>
            <a:r>
              <a:rPr sz="4400" spc="125" dirty="0">
                <a:latin typeface="Calibri"/>
                <a:cs typeface="Calibri"/>
              </a:rPr>
              <a:t>Tolerance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421384"/>
            <a:ext cx="8030209" cy="1036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60" dirty="0">
                <a:latin typeface="Calibri"/>
                <a:cs typeface="Calibri"/>
              </a:rPr>
              <a:t>Ability </a:t>
            </a:r>
            <a:r>
              <a:rPr sz="2800" spc="120" dirty="0">
                <a:latin typeface="Calibri"/>
                <a:cs typeface="Calibri"/>
              </a:rPr>
              <a:t>of </a:t>
            </a:r>
            <a:r>
              <a:rPr sz="2800" spc="80" dirty="0">
                <a:latin typeface="Calibri"/>
                <a:cs typeface="Calibri"/>
              </a:rPr>
              <a:t>a </a:t>
            </a:r>
            <a:r>
              <a:rPr sz="2800" spc="95" dirty="0">
                <a:latin typeface="Calibri"/>
                <a:cs typeface="Calibri"/>
              </a:rPr>
              <a:t>system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70" dirty="0">
                <a:latin typeface="Calibri"/>
                <a:cs typeface="Calibri"/>
              </a:rPr>
              <a:t>remain</a:t>
            </a:r>
            <a:r>
              <a:rPr sz="2800" spc="175" dirty="0">
                <a:latin typeface="Calibri"/>
                <a:cs typeface="Calibri"/>
              </a:rPr>
              <a:t> </a:t>
            </a:r>
            <a:r>
              <a:rPr sz="2800" spc="65" dirty="0">
                <a:latin typeface="Calibri"/>
                <a:cs typeface="Calibri"/>
              </a:rPr>
              <a:t>operational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80" dirty="0">
                <a:latin typeface="Calibri"/>
                <a:cs typeface="Calibri"/>
              </a:rPr>
              <a:t>Built-in redundancy </a:t>
            </a:r>
            <a:r>
              <a:rPr sz="2800" spc="120" dirty="0">
                <a:latin typeface="Calibri"/>
                <a:cs typeface="Calibri"/>
              </a:rPr>
              <a:t>of </a:t>
            </a:r>
            <a:r>
              <a:rPr sz="2800" spc="100" dirty="0">
                <a:latin typeface="Calibri"/>
                <a:cs typeface="Calibri"/>
              </a:rPr>
              <a:t>an </a:t>
            </a:r>
            <a:r>
              <a:rPr sz="2800" spc="60" dirty="0">
                <a:latin typeface="Calibri"/>
                <a:cs typeface="Calibri"/>
              </a:rPr>
              <a:t>application’s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105" dirty="0">
                <a:latin typeface="Calibri"/>
                <a:cs typeface="Calibri"/>
              </a:rPr>
              <a:t>components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3954779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9" dirty="0">
                <a:latin typeface="Calibri"/>
                <a:cs typeface="Calibri"/>
              </a:rPr>
              <a:t>High</a:t>
            </a:r>
            <a:r>
              <a:rPr sz="4400" spc="100" dirty="0">
                <a:latin typeface="Calibri"/>
                <a:cs typeface="Calibri"/>
              </a:rPr>
              <a:t> </a:t>
            </a:r>
            <a:r>
              <a:rPr sz="4400" spc="90" dirty="0">
                <a:latin typeface="Calibri"/>
                <a:cs typeface="Calibri"/>
              </a:rPr>
              <a:t>Availability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9879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17279" y="1421384"/>
            <a:ext cx="7272655" cy="2880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45" dirty="0">
                <a:latin typeface="Calibri"/>
                <a:cs typeface="Calibri"/>
              </a:rPr>
              <a:t>High </a:t>
            </a:r>
            <a:r>
              <a:rPr sz="2800" spc="55" dirty="0">
                <a:latin typeface="Calibri"/>
                <a:cs typeface="Calibri"/>
              </a:rPr>
              <a:t>availability </a:t>
            </a:r>
            <a:r>
              <a:rPr sz="2800" spc="30" dirty="0">
                <a:latin typeface="Calibri"/>
                <a:cs typeface="Calibri"/>
              </a:rPr>
              <a:t>is </a:t>
            </a:r>
            <a:r>
              <a:rPr sz="2800" spc="100" dirty="0">
                <a:latin typeface="Calibri"/>
                <a:cs typeface="Calibri"/>
              </a:rPr>
              <a:t>designed </a:t>
            </a:r>
            <a:r>
              <a:rPr sz="2800" spc="90" dirty="0">
                <a:latin typeface="Calibri"/>
                <a:cs typeface="Calibri"/>
              </a:rPr>
              <a:t>to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keep</a:t>
            </a:r>
            <a:endParaRPr sz="2800" dirty="0">
              <a:latin typeface="Calibri"/>
              <a:cs typeface="Calibri"/>
            </a:endParaRPr>
          </a:p>
          <a:p>
            <a:pPr marL="260985" marR="5080">
              <a:lnSpc>
                <a:spcPts val="4800"/>
              </a:lnSpc>
              <a:spcBef>
                <a:spcPts val="400"/>
              </a:spcBef>
            </a:pPr>
            <a:r>
              <a:rPr sz="2800" spc="120" dirty="0">
                <a:latin typeface="Calibri"/>
                <a:cs typeface="Calibri"/>
              </a:rPr>
              <a:t>Systems </a:t>
            </a:r>
            <a:r>
              <a:rPr sz="2800" spc="80" dirty="0">
                <a:latin typeface="Calibri"/>
                <a:cs typeface="Calibri"/>
              </a:rPr>
              <a:t>generally </a:t>
            </a:r>
            <a:r>
              <a:rPr sz="2800" spc="90" dirty="0">
                <a:latin typeface="Calibri"/>
                <a:cs typeface="Calibri"/>
              </a:rPr>
              <a:t>functioning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65" dirty="0">
                <a:latin typeface="Calibri"/>
                <a:cs typeface="Calibri"/>
              </a:rPr>
              <a:t>accessible  </a:t>
            </a:r>
            <a:r>
              <a:rPr sz="2800" spc="95" dirty="0">
                <a:latin typeface="Calibri"/>
                <a:cs typeface="Calibri"/>
              </a:rPr>
              <a:t>Downtime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90" dirty="0">
                <a:latin typeface="Calibri"/>
                <a:cs typeface="Calibri"/>
              </a:rPr>
              <a:t>minimized</a:t>
            </a:r>
            <a:endParaRPr sz="2800" dirty="0">
              <a:latin typeface="Calibri"/>
              <a:cs typeface="Calibri"/>
            </a:endParaRPr>
          </a:p>
          <a:p>
            <a:pPr marL="260985">
              <a:lnSpc>
                <a:spcPct val="100000"/>
              </a:lnSpc>
              <a:spcBef>
                <a:spcPts val="1040"/>
              </a:spcBef>
            </a:pPr>
            <a:r>
              <a:rPr sz="2800" spc="45" dirty="0">
                <a:latin typeface="Calibri"/>
                <a:cs typeface="Calibri"/>
              </a:rPr>
              <a:t>Minimal </a:t>
            </a:r>
            <a:r>
              <a:rPr sz="2800" spc="120" dirty="0">
                <a:latin typeface="Calibri"/>
                <a:cs typeface="Calibri"/>
              </a:rPr>
              <a:t>human </a:t>
            </a:r>
            <a:r>
              <a:rPr sz="2800" spc="60" dirty="0">
                <a:latin typeface="Calibri"/>
                <a:cs typeface="Calibri"/>
              </a:rPr>
              <a:t>intervention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required</a:t>
            </a:r>
            <a:endParaRPr sz="2800" dirty="0">
              <a:latin typeface="Calibri"/>
              <a:cs typeface="Calibri"/>
            </a:endParaRPr>
          </a:p>
          <a:p>
            <a:pPr marL="354965">
              <a:lnSpc>
                <a:spcPct val="100000"/>
              </a:lnSpc>
              <a:spcBef>
                <a:spcPts val="1560"/>
              </a:spcBef>
            </a:pPr>
            <a:r>
              <a:rPr sz="2800" spc="45" dirty="0">
                <a:latin typeface="Calibri"/>
                <a:cs typeface="Calibri"/>
              </a:rPr>
              <a:t>Minimal </a:t>
            </a:r>
            <a:r>
              <a:rPr sz="2800" spc="100" dirty="0">
                <a:latin typeface="Calibri"/>
                <a:cs typeface="Calibri"/>
              </a:rPr>
              <a:t>up-front </a:t>
            </a:r>
            <a:r>
              <a:rPr sz="2800" spc="65" dirty="0">
                <a:latin typeface="Calibri"/>
                <a:cs typeface="Calibri"/>
              </a:rPr>
              <a:t>financial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investment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961119" y="1463039"/>
            <a:ext cx="2983992" cy="2057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9255125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9" dirty="0">
                <a:latin typeface="Calibri"/>
                <a:cs typeface="Calibri"/>
              </a:rPr>
              <a:t>High </a:t>
            </a:r>
            <a:r>
              <a:rPr sz="4400" spc="65" dirty="0">
                <a:latin typeface="Calibri"/>
                <a:cs typeface="Calibri"/>
              </a:rPr>
              <a:t>Availability: </a:t>
            </a:r>
            <a:r>
              <a:rPr sz="4400" spc="335" dirty="0">
                <a:latin typeface="Calibri"/>
                <a:cs typeface="Calibri"/>
              </a:rPr>
              <a:t>On </a:t>
            </a:r>
            <a:r>
              <a:rPr sz="4400" spc="120" dirty="0">
                <a:latin typeface="Calibri"/>
                <a:cs typeface="Calibri"/>
              </a:rPr>
              <a:t>Premises </a:t>
            </a:r>
            <a:r>
              <a:rPr sz="4400" spc="135" dirty="0">
                <a:latin typeface="Calibri"/>
                <a:cs typeface="Calibri"/>
              </a:rPr>
              <a:t>vs</a:t>
            </a:r>
            <a:r>
              <a:rPr sz="4400" spc="-20" dirty="0">
                <a:latin typeface="Calibri"/>
                <a:cs typeface="Calibri"/>
              </a:rPr>
              <a:t> </a:t>
            </a:r>
            <a:r>
              <a:rPr sz="4400" spc="225" dirty="0">
                <a:latin typeface="Calibri"/>
                <a:cs typeface="Calibri"/>
              </a:rPr>
              <a:t>AWS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4038600" y="6464856"/>
            <a:ext cx="411480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6798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1454911"/>
            <a:ext cx="3859529" cy="1896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70" dirty="0">
                <a:latin typeface="Calibri"/>
                <a:cs typeface="Calibri"/>
              </a:rPr>
              <a:t>Traditional </a:t>
            </a:r>
            <a:r>
              <a:rPr sz="2800" spc="45" dirty="0">
                <a:latin typeface="Calibri"/>
                <a:cs typeface="Calibri"/>
              </a:rPr>
              <a:t>(on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premises)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04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65" dirty="0">
                <a:latin typeface="Calibri"/>
                <a:cs typeface="Calibri"/>
              </a:rPr>
              <a:t>Expensive</a:t>
            </a:r>
            <a:endParaRPr sz="2400" dirty="0">
              <a:latin typeface="Calibri"/>
              <a:cs typeface="Calibri"/>
            </a:endParaRPr>
          </a:p>
          <a:p>
            <a:pPr marL="449580" marR="714375" indent="-228600">
              <a:lnSpc>
                <a:spcPts val="2620"/>
              </a:lnSpc>
              <a:spcBef>
                <a:spcPts val="1814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20" dirty="0">
                <a:latin typeface="Calibri"/>
                <a:cs typeface="Calibri"/>
              </a:rPr>
              <a:t>Only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mission-critical  </a:t>
            </a:r>
            <a:r>
              <a:rPr sz="2400" spc="60" dirty="0">
                <a:latin typeface="Calibri"/>
                <a:cs typeface="Calibri"/>
              </a:rPr>
              <a:t>applications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12322" y="1563340"/>
            <a:ext cx="2413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6248541" y="1448815"/>
            <a:ext cx="3415029" cy="267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45" dirty="0">
                <a:latin typeface="Calibri"/>
                <a:cs typeface="Calibri"/>
              </a:rPr>
              <a:t>AWS</a:t>
            </a:r>
            <a:endParaRPr sz="2800" dirty="0">
              <a:latin typeface="Calibri"/>
              <a:cs typeface="Calibri"/>
            </a:endParaRPr>
          </a:p>
          <a:p>
            <a:pPr marL="220979" marR="669925">
              <a:lnSpc>
                <a:spcPct val="152500"/>
              </a:lnSpc>
              <a:spcBef>
                <a:spcPts val="4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30" dirty="0">
                <a:latin typeface="Calibri"/>
                <a:cs typeface="Calibri"/>
              </a:rPr>
              <a:t>Multiple </a:t>
            </a:r>
            <a:r>
              <a:rPr sz="2400" spc="35" dirty="0">
                <a:latin typeface="Calibri"/>
                <a:cs typeface="Calibri"/>
              </a:rPr>
              <a:t>servers  </a:t>
            </a: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50" dirty="0">
                <a:latin typeface="Calibri"/>
                <a:cs typeface="Calibri"/>
              </a:rPr>
              <a:t>Availability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zones  </a:t>
            </a: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25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85" dirty="0">
                <a:latin typeface="Calibri"/>
                <a:cs typeface="Calibri"/>
              </a:rPr>
              <a:t>Regions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41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0" dirty="0">
                <a:latin typeface="Calibri"/>
                <a:cs typeface="Calibri"/>
              </a:rPr>
              <a:t>Fault-tolerant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40" dirty="0">
                <a:latin typeface="Calibri"/>
                <a:cs typeface="Calibri"/>
              </a:rPr>
              <a:t>services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12223" y="1463039"/>
            <a:ext cx="2593848" cy="1591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749554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9" dirty="0">
                <a:latin typeface="Calibri"/>
                <a:cs typeface="Calibri"/>
              </a:rPr>
              <a:t>High </a:t>
            </a:r>
            <a:r>
              <a:rPr sz="4400" spc="65" dirty="0">
                <a:latin typeface="Calibri"/>
                <a:cs typeface="Calibri"/>
              </a:rPr>
              <a:t>Availability: </a:t>
            </a:r>
            <a:r>
              <a:rPr sz="4400" spc="225" dirty="0">
                <a:latin typeface="Calibri"/>
                <a:cs typeface="Calibri"/>
              </a:rPr>
              <a:t>AWS</a:t>
            </a:r>
            <a:r>
              <a:rPr sz="4400" spc="130" dirty="0">
                <a:latin typeface="Calibri"/>
                <a:cs typeface="Calibri"/>
              </a:rPr>
              <a:t> </a:t>
            </a:r>
            <a:r>
              <a:rPr sz="4400" spc="114" dirty="0">
                <a:latin typeface="Calibri"/>
                <a:cs typeface="Calibri"/>
              </a:rPr>
              <a:t>Services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000" y="1852830"/>
            <a:ext cx="6489700" cy="4281805"/>
          </a:xfrm>
          <a:custGeom>
            <a:avLst/>
            <a:gdLst/>
            <a:ahLst/>
            <a:cxnLst/>
            <a:rect l="l" t="t" r="r" b="b"/>
            <a:pathLst>
              <a:path w="6489700" h="4281805">
                <a:moveTo>
                  <a:pt x="5776137" y="0"/>
                </a:moveTo>
                <a:lnTo>
                  <a:pt x="713561" y="0"/>
                </a:lnTo>
                <a:lnTo>
                  <a:pt x="664706" y="1646"/>
                </a:lnTo>
                <a:lnTo>
                  <a:pt x="616735" y="6513"/>
                </a:lnTo>
                <a:lnTo>
                  <a:pt x="569754" y="14497"/>
                </a:lnTo>
                <a:lnTo>
                  <a:pt x="523868" y="25489"/>
                </a:lnTo>
                <a:lnTo>
                  <a:pt x="479185" y="39384"/>
                </a:lnTo>
                <a:lnTo>
                  <a:pt x="435811" y="56075"/>
                </a:lnTo>
                <a:lnTo>
                  <a:pt x="393851" y="75456"/>
                </a:lnTo>
                <a:lnTo>
                  <a:pt x="353413" y="97422"/>
                </a:lnTo>
                <a:lnTo>
                  <a:pt x="314602" y="121865"/>
                </a:lnTo>
                <a:lnTo>
                  <a:pt x="277525" y="148679"/>
                </a:lnTo>
                <a:lnTo>
                  <a:pt x="242288" y="177759"/>
                </a:lnTo>
                <a:lnTo>
                  <a:pt x="208997" y="208997"/>
                </a:lnTo>
                <a:lnTo>
                  <a:pt x="177759" y="242288"/>
                </a:lnTo>
                <a:lnTo>
                  <a:pt x="148679" y="277525"/>
                </a:lnTo>
                <a:lnTo>
                  <a:pt x="121865" y="314603"/>
                </a:lnTo>
                <a:lnTo>
                  <a:pt x="97422" y="353414"/>
                </a:lnTo>
                <a:lnTo>
                  <a:pt x="75456" y="393852"/>
                </a:lnTo>
                <a:lnTo>
                  <a:pt x="56075" y="435811"/>
                </a:lnTo>
                <a:lnTo>
                  <a:pt x="39383" y="479186"/>
                </a:lnTo>
                <a:lnTo>
                  <a:pt x="25489" y="523869"/>
                </a:lnTo>
                <a:lnTo>
                  <a:pt x="14497" y="569754"/>
                </a:lnTo>
                <a:lnTo>
                  <a:pt x="6513" y="616736"/>
                </a:lnTo>
                <a:lnTo>
                  <a:pt x="1646" y="664707"/>
                </a:lnTo>
                <a:lnTo>
                  <a:pt x="0" y="713562"/>
                </a:lnTo>
                <a:lnTo>
                  <a:pt x="0" y="3567706"/>
                </a:lnTo>
                <a:lnTo>
                  <a:pt x="1646" y="3616561"/>
                </a:lnTo>
                <a:lnTo>
                  <a:pt x="6513" y="3664533"/>
                </a:lnTo>
                <a:lnTo>
                  <a:pt x="14497" y="3711514"/>
                </a:lnTo>
                <a:lnTo>
                  <a:pt x="25489" y="3757400"/>
                </a:lnTo>
                <a:lnTo>
                  <a:pt x="39383" y="3802083"/>
                </a:lnTo>
                <a:lnTo>
                  <a:pt x="56075" y="3845457"/>
                </a:lnTo>
                <a:lnTo>
                  <a:pt x="75456" y="3887417"/>
                </a:lnTo>
                <a:lnTo>
                  <a:pt x="97422" y="3927855"/>
                </a:lnTo>
                <a:lnTo>
                  <a:pt x="121865" y="3966666"/>
                </a:lnTo>
                <a:lnTo>
                  <a:pt x="148679" y="4003743"/>
                </a:lnTo>
                <a:lnTo>
                  <a:pt x="177759" y="4038980"/>
                </a:lnTo>
                <a:lnTo>
                  <a:pt x="208997" y="4072271"/>
                </a:lnTo>
                <a:lnTo>
                  <a:pt x="242288" y="4103510"/>
                </a:lnTo>
                <a:lnTo>
                  <a:pt x="277525" y="4132589"/>
                </a:lnTo>
                <a:lnTo>
                  <a:pt x="314602" y="4159403"/>
                </a:lnTo>
                <a:lnTo>
                  <a:pt x="353413" y="4183846"/>
                </a:lnTo>
                <a:lnTo>
                  <a:pt x="393851" y="4205812"/>
                </a:lnTo>
                <a:lnTo>
                  <a:pt x="435811" y="4225193"/>
                </a:lnTo>
                <a:lnTo>
                  <a:pt x="479185" y="4241885"/>
                </a:lnTo>
                <a:lnTo>
                  <a:pt x="523868" y="4255779"/>
                </a:lnTo>
                <a:lnTo>
                  <a:pt x="569754" y="4266772"/>
                </a:lnTo>
                <a:lnTo>
                  <a:pt x="616735" y="4274755"/>
                </a:lnTo>
                <a:lnTo>
                  <a:pt x="664706" y="4279622"/>
                </a:lnTo>
                <a:lnTo>
                  <a:pt x="713561" y="4281269"/>
                </a:lnTo>
                <a:lnTo>
                  <a:pt x="5776137" y="4281269"/>
                </a:lnTo>
                <a:lnTo>
                  <a:pt x="5824992" y="4279622"/>
                </a:lnTo>
                <a:lnTo>
                  <a:pt x="5872964" y="4274755"/>
                </a:lnTo>
                <a:lnTo>
                  <a:pt x="5919945" y="4266772"/>
                </a:lnTo>
                <a:lnTo>
                  <a:pt x="5965831" y="4255779"/>
                </a:lnTo>
                <a:lnTo>
                  <a:pt x="6010514" y="4241885"/>
                </a:lnTo>
                <a:lnTo>
                  <a:pt x="6053888" y="4225193"/>
                </a:lnTo>
                <a:lnTo>
                  <a:pt x="6095848" y="4205812"/>
                </a:lnTo>
                <a:lnTo>
                  <a:pt x="6136286" y="4183846"/>
                </a:lnTo>
                <a:lnTo>
                  <a:pt x="6175097" y="4159403"/>
                </a:lnTo>
                <a:lnTo>
                  <a:pt x="6212174" y="4132589"/>
                </a:lnTo>
                <a:lnTo>
                  <a:pt x="6247411" y="4103510"/>
                </a:lnTo>
                <a:lnTo>
                  <a:pt x="6280702" y="4072271"/>
                </a:lnTo>
                <a:lnTo>
                  <a:pt x="6311940" y="4038980"/>
                </a:lnTo>
                <a:lnTo>
                  <a:pt x="6341020" y="4003743"/>
                </a:lnTo>
                <a:lnTo>
                  <a:pt x="6367834" y="3966666"/>
                </a:lnTo>
                <a:lnTo>
                  <a:pt x="6392277" y="3927855"/>
                </a:lnTo>
                <a:lnTo>
                  <a:pt x="6414243" y="3887417"/>
                </a:lnTo>
                <a:lnTo>
                  <a:pt x="6433624" y="3845457"/>
                </a:lnTo>
                <a:lnTo>
                  <a:pt x="6450316" y="3802083"/>
                </a:lnTo>
                <a:lnTo>
                  <a:pt x="6464210" y="3757400"/>
                </a:lnTo>
                <a:lnTo>
                  <a:pt x="6475202" y="3711514"/>
                </a:lnTo>
                <a:lnTo>
                  <a:pt x="6483186" y="3664533"/>
                </a:lnTo>
                <a:lnTo>
                  <a:pt x="6488053" y="3616561"/>
                </a:lnTo>
                <a:lnTo>
                  <a:pt x="6489700" y="3567706"/>
                </a:lnTo>
                <a:lnTo>
                  <a:pt x="6489700" y="713562"/>
                </a:lnTo>
                <a:lnTo>
                  <a:pt x="6488053" y="664707"/>
                </a:lnTo>
                <a:lnTo>
                  <a:pt x="6483186" y="616736"/>
                </a:lnTo>
                <a:lnTo>
                  <a:pt x="6475202" y="569754"/>
                </a:lnTo>
                <a:lnTo>
                  <a:pt x="6464210" y="523869"/>
                </a:lnTo>
                <a:lnTo>
                  <a:pt x="6450316" y="479186"/>
                </a:lnTo>
                <a:lnTo>
                  <a:pt x="6433624" y="435811"/>
                </a:lnTo>
                <a:lnTo>
                  <a:pt x="6414243" y="393852"/>
                </a:lnTo>
                <a:lnTo>
                  <a:pt x="6392277" y="353414"/>
                </a:lnTo>
                <a:lnTo>
                  <a:pt x="6367834" y="314603"/>
                </a:lnTo>
                <a:lnTo>
                  <a:pt x="6341020" y="277525"/>
                </a:lnTo>
                <a:lnTo>
                  <a:pt x="6311940" y="242288"/>
                </a:lnTo>
                <a:lnTo>
                  <a:pt x="6280702" y="208997"/>
                </a:lnTo>
                <a:lnTo>
                  <a:pt x="6247411" y="177759"/>
                </a:lnTo>
                <a:lnTo>
                  <a:pt x="6212174" y="148679"/>
                </a:lnTo>
                <a:lnTo>
                  <a:pt x="6175097" y="121865"/>
                </a:lnTo>
                <a:lnTo>
                  <a:pt x="6136286" y="97422"/>
                </a:lnTo>
                <a:lnTo>
                  <a:pt x="6095848" y="75456"/>
                </a:lnTo>
                <a:lnTo>
                  <a:pt x="6053888" y="56075"/>
                </a:lnTo>
                <a:lnTo>
                  <a:pt x="6010514" y="39384"/>
                </a:lnTo>
                <a:lnTo>
                  <a:pt x="5965831" y="25489"/>
                </a:lnTo>
                <a:lnTo>
                  <a:pt x="5919945" y="14497"/>
                </a:lnTo>
                <a:lnTo>
                  <a:pt x="5872964" y="6513"/>
                </a:lnTo>
                <a:lnTo>
                  <a:pt x="5824992" y="1646"/>
                </a:lnTo>
                <a:lnTo>
                  <a:pt x="5776137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81000" y="1852830"/>
            <a:ext cx="6489700" cy="4281805"/>
          </a:xfrm>
          <a:custGeom>
            <a:avLst/>
            <a:gdLst/>
            <a:ahLst/>
            <a:cxnLst/>
            <a:rect l="l" t="t" r="r" b="b"/>
            <a:pathLst>
              <a:path w="6489700" h="4281805">
                <a:moveTo>
                  <a:pt x="0" y="713562"/>
                </a:moveTo>
                <a:lnTo>
                  <a:pt x="1646" y="664707"/>
                </a:lnTo>
                <a:lnTo>
                  <a:pt x="6513" y="616736"/>
                </a:lnTo>
                <a:lnTo>
                  <a:pt x="14497" y="569754"/>
                </a:lnTo>
                <a:lnTo>
                  <a:pt x="25489" y="523869"/>
                </a:lnTo>
                <a:lnTo>
                  <a:pt x="39383" y="479186"/>
                </a:lnTo>
                <a:lnTo>
                  <a:pt x="56075" y="435811"/>
                </a:lnTo>
                <a:lnTo>
                  <a:pt x="75456" y="393852"/>
                </a:lnTo>
                <a:lnTo>
                  <a:pt x="97422" y="353413"/>
                </a:lnTo>
                <a:lnTo>
                  <a:pt x="121865" y="314602"/>
                </a:lnTo>
                <a:lnTo>
                  <a:pt x="148679" y="277525"/>
                </a:lnTo>
                <a:lnTo>
                  <a:pt x="177759" y="242288"/>
                </a:lnTo>
                <a:lnTo>
                  <a:pt x="208997" y="208997"/>
                </a:lnTo>
                <a:lnTo>
                  <a:pt x="242288" y="177759"/>
                </a:lnTo>
                <a:lnTo>
                  <a:pt x="277525" y="148679"/>
                </a:lnTo>
                <a:lnTo>
                  <a:pt x="314602" y="121865"/>
                </a:lnTo>
                <a:lnTo>
                  <a:pt x="353413" y="97422"/>
                </a:lnTo>
                <a:lnTo>
                  <a:pt x="393851" y="75456"/>
                </a:lnTo>
                <a:lnTo>
                  <a:pt x="435811" y="56075"/>
                </a:lnTo>
                <a:lnTo>
                  <a:pt x="479185" y="39383"/>
                </a:lnTo>
                <a:lnTo>
                  <a:pt x="523868" y="25489"/>
                </a:lnTo>
                <a:lnTo>
                  <a:pt x="569754" y="14497"/>
                </a:lnTo>
                <a:lnTo>
                  <a:pt x="616735" y="6513"/>
                </a:lnTo>
                <a:lnTo>
                  <a:pt x="664706" y="1646"/>
                </a:lnTo>
                <a:lnTo>
                  <a:pt x="713561" y="0"/>
                </a:lnTo>
                <a:lnTo>
                  <a:pt x="5776138" y="0"/>
                </a:lnTo>
                <a:lnTo>
                  <a:pt x="5824992" y="1646"/>
                </a:lnTo>
                <a:lnTo>
                  <a:pt x="5872964" y="6513"/>
                </a:lnTo>
                <a:lnTo>
                  <a:pt x="5919945" y="14497"/>
                </a:lnTo>
                <a:lnTo>
                  <a:pt x="5965831" y="25489"/>
                </a:lnTo>
                <a:lnTo>
                  <a:pt x="6010514" y="39383"/>
                </a:lnTo>
                <a:lnTo>
                  <a:pt x="6053888" y="56075"/>
                </a:lnTo>
                <a:lnTo>
                  <a:pt x="6095848" y="75456"/>
                </a:lnTo>
                <a:lnTo>
                  <a:pt x="6136286" y="97422"/>
                </a:lnTo>
                <a:lnTo>
                  <a:pt x="6175097" y="121865"/>
                </a:lnTo>
                <a:lnTo>
                  <a:pt x="6212174" y="148679"/>
                </a:lnTo>
                <a:lnTo>
                  <a:pt x="6247411" y="177759"/>
                </a:lnTo>
                <a:lnTo>
                  <a:pt x="6280702" y="208997"/>
                </a:lnTo>
                <a:lnTo>
                  <a:pt x="6311941" y="242288"/>
                </a:lnTo>
                <a:lnTo>
                  <a:pt x="6341020" y="277525"/>
                </a:lnTo>
                <a:lnTo>
                  <a:pt x="6367835" y="314602"/>
                </a:lnTo>
                <a:lnTo>
                  <a:pt x="6392278" y="353413"/>
                </a:lnTo>
                <a:lnTo>
                  <a:pt x="6414243" y="393852"/>
                </a:lnTo>
                <a:lnTo>
                  <a:pt x="6433624" y="435811"/>
                </a:lnTo>
                <a:lnTo>
                  <a:pt x="6450316" y="479186"/>
                </a:lnTo>
                <a:lnTo>
                  <a:pt x="6464211" y="523869"/>
                </a:lnTo>
                <a:lnTo>
                  <a:pt x="6475203" y="569754"/>
                </a:lnTo>
                <a:lnTo>
                  <a:pt x="6483186" y="616736"/>
                </a:lnTo>
                <a:lnTo>
                  <a:pt x="6488053" y="664707"/>
                </a:lnTo>
                <a:lnTo>
                  <a:pt x="6489700" y="713562"/>
                </a:lnTo>
                <a:lnTo>
                  <a:pt x="6489700" y="3567707"/>
                </a:lnTo>
                <a:lnTo>
                  <a:pt x="6488053" y="3616561"/>
                </a:lnTo>
                <a:lnTo>
                  <a:pt x="6483186" y="3664533"/>
                </a:lnTo>
                <a:lnTo>
                  <a:pt x="6475203" y="3711514"/>
                </a:lnTo>
                <a:lnTo>
                  <a:pt x="6464211" y="3757399"/>
                </a:lnTo>
                <a:lnTo>
                  <a:pt x="6450316" y="3802082"/>
                </a:lnTo>
                <a:lnTo>
                  <a:pt x="6433624" y="3845457"/>
                </a:lnTo>
                <a:lnTo>
                  <a:pt x="6414243" y="3887416"/>
                </a:lnTo>
                <a:lnTo>
                  <a:pt x="6392278" y="3927855"/>
                </a:lnTo>
                <a:lnTo>
                  <a:pt x="6367835" y="3966666"/>
                </a:lnTo>
                <a:lnTo>
                  <a:pt x="6341020" y="4003743"/>
                </a:lnTo>
                <a:lnTo>
                  <a:pt x="6311941" y="4038980"/>
                </a:lnTo>
                <a:lnTo>
                  <a:pt x="6280702" y="4072271"/>
                </a:lnTo>
                <a:lnTo>
                  <a:pt x="6247411" y="4103509"/>
                </a:lnTo>
                <a:lnTo>
                  <a:pt x="6212174" y="4132589"/>
                </a:lnTo>
                <a:lnTo>
                  <a:pt x="6175097" y="4159403"/>
                </a:lnTo>
                <a:lnTo>
                  <a:pt x="6136286" y="4183846"/>
                </a:lnTo>
                <a:lnTo>
                  <a:pt x="6095848" y="4205812"/>
                </a:lnTo>
                <a:lnTo>
                  <a:pt x="6053888" y="4225193"/>
                </a:lnTo>
                <a:lnTo>
                  <a:pt x="6010514" y="4241885"/>
                </a:lnTo>
                <a:lnTo>
                  <a:pt x="5965831" y="4255779"/>
                </a:lnTo>
                <a:lnTo>
                  <a:pt x="5919945" y="4266772"/>
                </a:lnTo>
                <a:lnTo>
                  <a:pt x="5872964" y="4274755"/>
                </a:lnTo>
                <a:lnTo>
                  <a:pt x="5824992" y="4279622"/>
                </a:lnTo>
                <a:lnTo>
                  <a:pt x="5776138" y="4281269"/>
                </a:lnTo>
                <a:lnTo>
                  <a:pt x="713561" y="4281269"/>
                </a:lnTo>
                <a:lnTo>
                  <a:pt x="664706" y="4279622"/>
                </a:lnTo>
                <a:lnTo>
                  <a:pt x="616735" y="4274755"/>
                </a:lnTo>
                <a:lnTo>
                  <a:pt x="569754" y="4266772"/>
                </a:lnTo>
                <a:lnTo>
                  <a:pt x="523868" y="4255779"/>
                </a:lnTo>
                <a:lnTo>
                  <a:pt x="479185" y="4241885"/>
                </a:lnTo>
                <a:lnTo>
                  <a:pt x="435811" y="4225193"/>
                </a:lnTo>
                <a:lnTo>
                  <a:pt x="393851" y="4205812"/>
                </a:lnTo>
                <a:lnTo>
                  <a:pt x="353413" y="4183846"/>
                </a:lnTo>
                <a:lnTo>
                  <a:pt x="314602" y="4159403"/>
                </a:lnTo>
                <a:lnTo>
                  <a:pt x="277525" y="4132589"/>
                </a:lnTo>
                <a:lnTo>
                  <a:pt x="242288" y="4103509"/>
                </a:lnTo>
                <a:lnTo>
                  <a:pt x="208997" y="4072271"/>
                </a:lnTo>
                <a:lnTo>
                  <a:pt x="177759" y="4038980"/>
                </a:lnTo>
                <a:lnTo>
                  <a:pt x="148679" y="4003743"/>
                </a:lnTo>
                <a:lnTo>
                  <a:pt x="121865" y="3966666"/>
                </a:lnTo>
                <a:lnTo>
                  <a:pt x="97422" y="3927855"/>
                </a:lnTo>
                <a:lnTo>
                  <a:pt x="75456" y="3887416"/>
                </a:lnTo>
                <a:lnTo>
                  <a:pt x="56075" y="3845457"/>
                </a:lnTo>
                <a:lnTo>
                  <a:pt x="39383" y="3802082"/>
                </a:lnTo>
                <a:lnTo>
                  <a:pt x="25489" y="3757399"/>
                </a:lnTo>
                <a:lnTo>
                  <a:pt x="14497" y="3711514"/>
                </a:lnTo>
                <a:lnTo>
                  <a:pt x="6513" y="3664533"/>
                </a:lnTo>
                <a:lnTo>
                  <a:pt x="1646" y="3616561"/>
                </a:lnTo>
                <a:lnTo>
                  <a:pt x="0" y="3567707"/>
                </a:lnTo>
                <a:lnTo>
                  <a:pt x="0" y="713562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061200" y="1852830"/>
            <a:ext cx="4711700" cy="4281805"/>
          </a:xfrm>
          <a:custGeom>
            <a:avLst/>
            <a:gdLst/>
            <a:ahLst/>
            <a:cxnLst/>
            <a:rect l="l" t="t" r="r" b="b"/>
            <a:pathLst>
              <a:path w="4711700" h="4281805">
                <a:moveTo>
                  <a:pt x="3998142" y="0"/>
                </a:moveTo>
                <a:lnTo>
                  <a:pt x="713557" y="0"/>
                </a:lnTo>
                <a:lnTo>
                  <a:pt x="664702" y="1646"/>
                </a:lnTo>
                <a:lnTo>
                  <a:pt x="616731" y="6513"/>
                </a:lnTo>
                <a:lnTo>
                  <a:pt x="569750" y="14496"/>
                </a:lnTo>
                <a:lnTo>
                  <a:pt x="523865" y="25488"/>
                </a:lnTo>
                <a:lnTo>
                  <a:pt x="479182" y="39383"/>
                </a:lnTo>
                <a:lnTo>
                  <a:pt x="435808" y="56074"/>
                </a:lnTo>
                <a:lnTo>
                  <a:pt x="393848" y="75456"/>
                </a:lnTo>
                <a:lnTo>
                  <a:pt x="353410" y="97421"/>
                </a:lnTo>
                <a:lnTo>
                  <a:pt x="314600" y="121864"/>
                </a:lnTo>
                <a:lnTo>
                  <a:pt x="277523" y="148678"/>
                </a:lnTo>
                <a:lnTo>
                  <a:pt x="242286" y="177757"/>
                </a:lnTo>
                <a:lnTo>
                  <a:pt x="208995" y="208995"/>
                </a:lnTo>
                <a:lnTo>
                  <a:pt x="177757" y="242286"/>
                </a:lnTo>
                <a:lnTo>
                  <a:pt x="148678" y="277523"/>
                </a:lnTo>
                <a:lnTo>
                  <a:pt x="121864" y="314600"/>
                </a:lnTo>
                <a:lnTo>
                  <a:pt x="97421" y="353410"/>
                </a:lnTo>
                <a:lnTo>
                  <a:pt x="75456" y="393848"/>
                </a:lnTo>
                <a:lnTo>
                  <a:pt x="56074" y="435808"/>
                </a:lnTo>
                <a:lnTo>
                  <a:pt x="39383" y="479182"/>
                </a:lnTo>
                <a:lnTo>
                  <a:pt x="25488" y="523865"/>
                </a:lnTo>
                <a:lnTo>
                  <a:pt x="14496" y="569750"/>
                </a:lnTo>
                <a:lnTo>
                  <a:pt x="6513" y="616731"/>
                </a:lnTo>
                <a:lnTo>
                  <a:pt x="1646" y="664702"/>
                </a:lnTo>
                <a:lnTo>
                  <a:pt x="0" y="713557"/>
                </a:lnTo>
                <a:lnTo>
                  <a:pt x="0" y="3567711"/>
                </a:lnTo>
                <a:lnTo>
                  <a:pt x="1646" y="3616566"/>
                </a:lnTo>
                <a:lnTo>
                  <a:pt x="6513" y="3664537"/>
                </a:lnTo>
                <a:lnTo>
                  <a:pt x="14496" y="3711518"/>
                </a:lnTo>
                <a:lnTo>
                  <a:pt x="25488" y="3757403"/>
                </a:lnTo>
                <a:lnTo>
                  <a:pt x="39383" y="3802086"/>
                </a:lnTo>
                <a:lnTo>
                  <a:pt x="56074" y="3845460"/>
                </a:lnTo>
                <a:lnTo>
                  <a:pt x="75456" y="3887419"/>
                </a:lnTo>
                <a:lnTo>
                  <a:pt x="97421" y="3927857"/>
                </a:lnTo>
                <a:lnTo>
                  <a:pt x="121864" y="3966668"/>
                </a:lnTo>
                <a:lnTo>
                  <a:pt x="148678" y="4003745"/>
                </a:lnTo>
                <a:lnTo>
                  <a:pt x="177757" y="4038982"/>
                </a:lnTo>
                <a:lnTo>
                  <a:pt x="208995" y="4072272"/>
                </a:lnTo>
                <a:lnTo>
                  <a:pt x="242286" y="4103510"/>
                </a:lnTo>
                <a:lnTo>
                  <a:pt x="277523" y="4132590"/>
                </a:lnTo>
                <a:lnTo>
                  <a:pt x="314600" y="4159404"/>
                </a:lnTo>
                <a:lnTo>
                  <a:pt x="353410" y="4183847"/>
                </a:lnTo>
                <a:lnTo>
                  <a:pt x="393848" y="4205812"/>
                </a:lnTo>
                <a:lnTo>
                  <a:pt x="435808" y="4225194"/>
                </a:lnTo>
                <a:lnTo>
                  <a:pt x="479182" y="4241885"/>
                </a:lnTo>
                <a:lnTo>
                  <a:pt x="523865" y="4255780"/>
                </a:lnTo>
                <a:lnTo>
                  <a:pt x="569750" y="4266772"/>
                </a:lnTo>
                <a:lnTo>
                  <a:pt x="616731" y="4274755"/>
                </a:lnTo>
                <a:lnTo>
                  <a:pt x="664702" y="4279622"/>
                </a:lnTo>
                <a:lnTo>
                  <a:pt x="713557" y="4281269"/>
                </a:lnTo>
                <a:lnTo>
                  <a:pt x="3998142" y="4281269"/>
                </a:lnTo>
                <a:lnTo>
                  <a:pt x="4046997" y="4279622"/>
                </a:lnTo>
                <a:lnTo>
                  <a:pt x="4094968" y="4274755"/>
                </a:lnTo>
                <a:lnTo>
                  <a:pt x="4141949" y="4266772"/>
                </a:lnTo>
                <a:lnTo>
                  <a:pt x="4187834" y="4255780"/>
                </a:lnTo>
                <a:lnTo>
                  <a:pt x="4232517" y="4241885"/>
                </a:lnTo>
                <a:lnTo>
                  <a:pt x="4275891" y="4225194"/>
                </a:lnTo>
                <a:lnTo>
                  <a:pt x="4317851" y="4205812"/>
                </a:lnTo>
                <a:lnTo>
                  <a:pt x="4358289" y="4183847"/>
                </a:lnTo>
                <a:lnTo>
                  <a:pt x="4397099" y="4159404"/>
                </a:lnTo>
                <a:lnTo>
                  <a:pt x="4434176" y="4132590"/>
                </a:lnTo>
                <a:lnTo>
                  <a:pt x="4469413" y="4103510"/>
                </a:lnTo>
                <a:lnTo>
                  <a:pt x="4502704" y="4072272"/>
                </a:lnTo>
                <a:lnTo>
                  <a:pt x="4533942" y="4038982"/>
                </a:lnTo>
                <a:lnTo>
                  <a:pt x="4563021" y="4003745"/>
                </a:lnTo>
                <a:lnTo>
                  <a:pt x="4589835" y="3966668"/>
                </a:lnTo>
                <a:lnTo>
                  <a:pt x="4614278" y="3927857"/>
                </a:lnTo>
                <a:lnTo>
                  <a:pt x="4636243" y="3887419"/>
                </a:lnTo>
                <a:lnTo>
                  <a:pt x="4655625" y="3845460"/>
                </a:lnTo>
                <a:lnTo>
                  <a:pt x="4672316" y="3802086"/>
                </a:lnTo>
                <a:lnTo>
                  <a:pt x="4686211" y="3757403"/>
                </a:lnTo>
                <a:lnTo>
                  <a:pt x="4697203" y="3711518"/>
                </a:lnTo>
                <a:lnTo>
                  <a:pt x="4705186" y="3664537"/>
                </a:lnTo>
                <a:lnTo>
                  <a:pt x="4710053" y="3616566"/>
                </a:lnTo>
                <a:lnTo>
                  <a:pt x="4711700" y="3567711"/>
                </a:lnTo>
                <a:lnTo>
                  <a:pt x="4711700" y="713557"/>
                </a:lnTo>
                <a:lnTo>
                  <a:pt x="4710053" y="664702"/>
                </a:lnTo>
                <a:lnTo>
                  <a:pt x="4705186" y="616731"/>
                </a:lnTo>
                <a:lnTo>
                  <a:pt x="4697203" y="569750"/>
                </a:lnTo>
                <a:lnTo>
                  <a:pt x="4686211" y="523865"/>
                </a:lnTo>
                <a:lnTo>
                  <a:pt x="4672316" y="479182"/>
                </a:lnTo>
                <a:lnTo>
                  <a:pt x="4655625" y="435808"/>
                </a:lnTo>
                <a:lnTo>
                  <a:pt x="4636243" y="393848"/>
                </a:lnTo>
                <a:lnTo>
                  <a:pt x="4614278" y="353410"/>
                </a:lnTo>
                <a:lnTo>
                  <a:pt x="4589835" y="314600"/>
                </a:lnTo>
                <a:lnTo>
                  <a:pt x="4563021" y="277523"/>
                </a:lnTo>
                <a:lnTo>
                  <a:pt x="4533942" y="242286"/>
                </a:lnTo>
                <a:lnTo>
                  <a:pt x="4502704" y="208995"/>
                </a:lnTo>
                <a:lnTo>
                  <a:pt x="4469413" y="177757"/>
                </a:lnTo>
                <a:lnTo>
                  <a:pt x="4434176" y="148678"/>
                </a:lnTo>
                <a:lnTo>
                  <a:pt x="4397099" y="121864"/>
                </a:lnTo>
                <a:lnTo>
                  <a:pt x="4358289" y="97421"/>
                </a:lnTo>
                <a:lnTo>
                  <a:pt x="4317851" y="75456"/>
                </a:lnTo>
                <a:lnTo>
                  <a:pt x="4275891" y="56074"/>
                </a:lnTo>
                <a:lnTo>
                  <a:pt x="4232517" y="39383"/>
                </a:lnTo>
                <a:lnTo>
                  <a:pt x="4187834" y="25488"/>
                </a:lnTo>
                <a:lnTo>
                  <a:pt x="4141949" y="14496"/>
                </a:lnTo>
                <a:lnTo>
                  <a:pt x="4094968" y="6513"/>
                </a:lnTo>
                <a:lnTo>
                  <a:pt x="4046997" y="1646"/>
                </a:lnTo>
                <a:lnTo>
                  <a:pt x="3998142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061200" y="1852830"/>
            <a:ext cx="4711700" cy="4281805"/>
          </a:xfrm>
          <a:custGeom>
            <a:avLst/>
            <a:gdLst/>
            <a:ahLst/>
            <a:cxnLst/>
            <a:rect l="l" t="t" r="r" b="b"/>
            <a:pathLst>
              <a:path w="4711700" h="4281805">
                <a:moveTo>
                  <a:pt x="0" y="713556"/>
                </a:moveTo>
                <a:lnTo>
                  <a:pt x="1646" y="664702"/>
                </a:lnTo>
                <a:lnTo>
                  <a:pt x="6513" y="616731"/>
                </a:lnTo>
                <a:lnTo>
                  <a:pt x="14496" y="569750"/>
                </a:lnTo>
                <a:lnTo>
                  <a:pt x="25488" y="523865"/>
                </a:lnTo>
                <a:lnTo>
                  <a:pt x="39383" y="479182"/>
                </a:lnTo>
                <a:lnTo>
                  <a:pt x="56074" y="435808"/>
                </a:lnTo>
                <a:lnTo>
                  <a:pt x="75456" y="393849"/>
                </a:lnTo>
                <a:lnTo>
                  <a:pt x="97421" y="353411"/>
                </a:lnTo>
                <a:lnTo>
                  <a:pt x="121864" y="314600"/>
                </a:lnTo>
                <a:lnTo>
                  <a:pt x="148678" y="277523"/>
                </a:lnTo>
                <a:lnTo>
                  <a:pt x="177757" y="242286"/>
                </a:lnTo>
                <a:lnTo>
                  <a:pt x="208995" y="208995"/>
                </a:lnTo>
                <a:lnTo>
                  <a:pt x="242286" y="177757"/>
                </a:lnTo>
                <a:lnTo>
                  <a:pt x="277523" y="148678"/>
                </a:lnTo>
                <a:lnTo>
                  <a:pt x="314600" y="121864"/>
                </a:lnTo>
                <a:lnTo>
                  <a:pt x="353410" y="97421"/>
                </a:lnTo>
                <a:lnTo>
                  <a:pt x="393849" y="75456"/>
                </a:lnTo>
                <a:lnTo>
                  <a:pt x="435808" y="56074"/>
                </a:lnTo>
                <a:lnTo>
                  <a:pt x="479182" y="39383"/>
                </a:lnTo>
                <a:lnTo>
                  <a:pt x="523865" y="25488"/>
                </a:lnTo>
                <a:lnTo>
                  <a:pt x="569750" y="14496"/>
                </a:lnTo>
                <a:lnTo>
                  <a:pt x="616731" y="6513"/>
                </a:lnTo>
                <a:lnTo>
                  <a:pt x="664702" y="1646"/>
                </a:lnTo>
                <a:lnTo>
                  <a:pt x="713556" y="0"/>
                </a:lnTo>
                <a:lnTo>
                  <a:pt x="3998143" y="0"/>
                </a:lnTo>
                <a:lnTo>
                  <a:pt x="4046997" y="1646"/>
                </a:lnTo>
                <a:lnTo>
                  <a:pt x="4094968" y="6513"/>
                </a:lnTo>
                <a:lnTo>
                  <a:pt x="4141949" y="14496"/>
                </a:lnTo>
                <a:lnTo>
                  <a:pt x="4187834" y="25488"/>
                </a:lnTo>
                <a:lnTo>
                  <a:pt x="4232517" y="39383"/>
                </a:lnTo>
                <a:lnTo>
                  <a:pt x="4275891" y="56074"/>
                </a:lnTo>
                <a:lnTo>
                  <a:pt x="4317851" y="75456"/>
                </a:lnTo>
                <a:lnTo>
                  <a:pt x="4358289" y="97421"/>
                </a:lnTo>
                <a:lnTo>
                  <a:pt x="4397099" y="121864"/>
                </a:lnTo>
                <a:lnTo>
                  <a:pt x="4434176" y="148678"/>
                </a:lnTo>
                <a:lnTo>
                  <a:pt x="4469413" y="177757"/>
                </a:lnTo>
                <a:lnTo>
                  <a:pt x="4502704" y="208995"/>
                </a:lnTo>
                <a:lnTo>
                  <a:pt x="4533942" y="242286"/>
                </a:lnTo>
                <a:lnTo>
                  <a:pt x="4563021" y="277523"/>
                </a:lnTo>
                <a:lnTo>
                  <a:pt x="4589835" y="314600"/>
                </a:lnTo>
                <a:lnTo>
                  <a:pt x="4614278" y="353411"/>
                </a:lnTo>
                <a:lnTo>
                  <a:pt x="4636243" y="393849"/>
                </a:lnTo>
                <a:lnTo>
                  <a:pt x="4655625" y="435808"/>
                </a:lnTo>
                <a:lnTo>
                  <a:pt x="4672316" y="479182"/>
                </a:lnTo>
                <a:lnTo>
                  <a:pt x="4686211" y="523865"/>
                </a:lnTo>
                <a:lnTo>
                  <a:pt x="4697203" y="569750"/>
                </a:lnTo>
                <a:lnTo>
                  <a:pt x="4705186" y="616731"/>
                </a:lnTo>
                <a:lnTo>
                  <a:pt x="4710053" y="664702"/>
                </a:lnTo>
                <a:lnTo>
                  <a:pt x="4711700" y="713556"/>
                </a:lnTo>
                <a:lnTo>
                  <a:pt x="4711700" y="3567712"/>
                </a:lnTo>
                <a:lnTo>
                  <a:pt x="4710053" y="3616566"/>
                </a:lnTo>
                <a:lnTo>
                  <a:pt x="4705186" y="3664537"/>
                </a:lnTo>
                <a:lnTo>
                  <a:pt x="4697203" y="3711518"/>
                </a:lnTo>
                <a:lnTo>
                  <a:pt x="4686211" y="3757403"/>
                </a:lnTo>
                <a:lnTo>
                  <a:pt x="4672316" y="3802086"/>
                </a:lnTo>
                <a:lnTo>
                  <a:pt x="4655625" y="3845460"/>
                </a:lnTo>
                <a:lnTo>
                  <a:pt x="4636243" y="3887420"/>
                </a:lnTo>
                <a:lnTo>
                  <a:pt x="4614278" y="3927858"/>
                </a:lnTo>
                <a:lnTo>
                  <a:pt x="4589835" y="3966668"/>
                </a:lnTo>
                <a:lnTo>
                  <a:pt x="4563021" y="4003745"/>
                </a:lnTo>
                <a:lnTo>
                  <a:pt x="4533942" y="4038982"/>
                </a:lnTo>
                <a:lnTo>
                  <a:pt x="4502704" y="4072273"/>
                </a:lnTo>
                <a:lnTo>
                  <a:pt x="4469413" y="4103511"/>
                </a:lnTo>
                <a:lnTo>
                  <a:pt x="4434176" y="4132590"/>
                </a:lnTo>
                <a:lnTo>
                  <a:pt x="4397099" y="4159404"/>
                </a:lnTo>
                <a:lnTo>
                  <a:pt x="4358289" y="4183847"/>
                </a:lnTo>
                <a:lnTo>
                  <a:pt x="4317851" y="4205812"/>
                </a:lnTo>
                <a:lnTo>
                  <a:pt x="4275891" y="4225194"/>
                </a:lnTo>
                <a:lnTo>
                  <a:pt x="4232517" y="4241885"/>
                </a:lnTo>
                <a:lnTo>
                  <a:pt x="4187834" y="4255780"/>
                </a:lnTo>
                <a:lnTo>
                  <a:pt x="4141949" y="4266772"/>
                </a:lnTo>
                <a:lnTo>
                  <a:pt x="4094968" y="4274755"/>
                </a:lnTo>
                <a:lnTo>
                  <a:pt x="4046997" y="4279622"/>
                </a:lnTo>
                <a:lnTo>
                  <a:pt x="3998143" y="4281269"/>
                </a:lnTo>
                <a:lnTo>
                  <a:pt x="713556" y="4281269"/>
                </a:lnTo>
                <a:lnTo>
                  <a:pt x="664702" y="4279622"/>
                </a:lnTo>
                <a:lnTo>
                  <a:pt x="616731" y="4274755"/>
                </a:lnTo>
                <a:lnTo>
                  <a:pt x="569750" y="4266772"/>
                </a:lnTo>
                <a:lnTo>
                  <a:pt x="523865" y="4255780"/>
                </a:lnTo>
                <a:lnTo>
                  <a:pt x="479182" y="4241885"/>
                </a:lnTo>
                <a:lnTo>
                  <a:pt x="435808" y="4225194"/>
                </a:lnTo>
                <a:lnTo>
                  <a:pt x="393849" y="4205812"/>
                </a:lnTo>
                <a:lnTo>
                  <a:pt x="353410" y="4183847"/>
                </a:lnTo>
                <a:lnTo>
                  <a:pt x="314600" y="4159404"/>
                </a:lnTo>
                <a:lnTo>
                  <a:pt x="277523" y="4132590"/>
                </a:lnTo>
                <a:lnTo>
                  <a:pt x="242286" y="4103511"/>
                </a:lnTo>
                <a:lnTo>
                  <a:pt x="208995" y="4072273"/>
                </a:lnTo>
                <a:lnTo>
                  <a:pt x="177757" y="4038982"/>
                </a:lnTo>
                <a:lnTo>
                  <a:pt x="148678" y="4003745"/>
                </a:lnTo>
                <a:lnTo>
                  <a:pt x="121864" y="3966668"/>
                </a:lnTo>
                <a:lnTo>
                  <a:pt x="97421" y="3927858"/>
                </a:lnTo>
                <a:lnTo>
                  <a:pt x="75456" y="3887420"/>
                </a:lnTo>
                <a:lnTo>
                  <a:pt x="56074" y="3845460"/>
                </a:lnTo>
                <a:lnTo>
                  <a:pt x="39383" y="3802086"/>
                </a:lnTo>
                <a:lnTo>
                  <a:pt x="25488" y="3757403"/>
                </a:lnTo>
                <a:lnTo>
                  <a:pt x="14496" y="3711518"/>
                </a:lnTo>
                <a:lnTo>
                  <a:pt x="6513" y="3664537"/>
                </a:lnTo>
                <a:lnTo>
                  <a:pt x="1646" y="3616566"/>
                </a:lnTo>
                <a:lnTo>
                  <a:pt x="0" y="3567712"/>
                </a:lnTo>
                <a:lnTo>
                  <a:pt x="0" y="713556"/>
                </a:lnTo>
                <a:close/>
              </a:path>
            </a:pathLst>
          </a:custGeom>
          <a:ln w="12700">
            <a:solidFill>
              <a:srgbClr val="41719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70890" y="1232765"/>
            <a:ext cx="8479155" cy="126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1465">
              <a:lnSpc>
                <a:spcPct val="100000"/>
              </a:lnSpc>
            </a:pPr>
            <a:r>
              <a:rPr sz="3500" spc="75" dirty="0">
                <a:latin typeface="Lucida Sans"/>
                <a:cs typeface="Lucida Sans"/>
              </a:rPr>
              <a:t>AWS </a:t>
            </a:r>
            <a:r>
              <a:rPr sz="3500" spc="-125" dirty="0">
                <a:latin typeface="Lucida Sans"/>
                <a:cs typeface="Lucida Sans"/>
              </a:rPr>
              <a:t>Services and </a:t>
            </a:r>
            <a:r>
              <a:rPr sz="3500" spc="-135" dirty="0">
                <a:latin typeface="Lucida Sans"/>
                <a:cs typeface="Lucida Sans"/>
              </a:rPr>
              <a:t>High</a:t>
            </a:r>
            <a:r>
              <a:rPr sz="3500" spc="-475" dirty="0">
                <a:latin typeface="Lucida Sans"/>
                <a:cs typeface="Lucida Sans"/>
              </a:rPr>
              <a:t> </a:t>
            </a:r>
            <a:r>
              <a:rPr sz="3500" spc="-130" dirty="0">
                <a:latin typeface="Lucida Sans"/>
                <a:cs typeface="Lucida Sans"/>
              </a:rPr>
              <a:t>Availability</a:t>
            </a:r>
            <a:endParaRPr sz="3500" dirty="0">
              <a:latin typeface="Lucida Sans"/>
              <a:cs typeface="Lucida Sans"/>
            </a:endParaRPr>
          </a:p>
          <a:p>
            <a:pPr marL="298450" marR="5702935" indent="-285750">
              <a:lnSpc>
                <a:spcPts val="2060"/>
              </a:lnSpc>
              <a:spcBef>
                <a:spcPts val="1605"/>
              </a:spcBef>
            </a:pPr>
            <a:r>
              <a:rPr sz="1800" spc="-5" dirty="0">
                <a:solidFill>
                  <a:srgbClr val="FFFFFF"/>
                </a:solidFill>
                <a:latin typeface="Complex_IV25"/>
                <a:cs typeface="Complex_IV25"/>
              </a:rPr>
              <a:t>ü</a:t>
            </a:r>
            <a:r>
              <a:rPr sz="1800" spc="-655" dirty="0">
                <a:solidFill>
                  <a:srgbClr val="FFFFFF"/>
                </a:solidFill>
                <a:latin typeface="Complex_IV25"/>
                <a:cs typeface="Complex_IV25"/>
              </a:rPr>
              <a:t> </a:t>
            </a:r>
            <a:r>
              <a:rPr sz="1750" spc="-85" dirty="0">
                <a:solidFill>
                  <a:srgbClr val="FFFFFF"/>
                </a:solidFill>
                <a:latin typeface="Lucida Sans"/>
                <a:cs typeface="Lucida Sans"/>
              </a:rPr>
              <a:t>Amazon </a:t>
            </a:r>
            <a:r>
              <a:rPr sz="1750" dirty="0">
                <a:solidFill>
                  <a:srgbClr val="FFFFFF"/>
                </a:solidFill>
                <a:latin typeface="Lucida Sans"/>
                <a:cs typeface="Lucida Sans"/>
              </a:rPr>
              <a:t>S3 </a:t>
            </a:r>
            <a:r>
              <a:rPr sz="1750" spc="-65" dirty="0">
                <a:solidFill>
                  <a:srgbClr val="FFFFFF"/>
                </a:solidFill>
                <a:latin typeface="Lucida Sans"/>
                <a:cs typeface="Lucida Sans"/>
              </a:rPr>
              <a:t>and </a:t>
            </a:r>
            <a:r>
              <a:rPr sz="1750" spc="-85" dirty="0">
                <a:solidFill>
                  <a:srgbClr val="FFFFFF"/>
                </a:solidFill>
                <a:latin typeface="Lucida Sans"/>
                <a:cs typeface="Lucida Sans"/>
              </a:rPr>
              <a:t>Amazon  </a:t>
            </a:r>
            <a:r>
              <a:rPr sz="1750" spc="-75" dirty="0">
                <a:solidFill>
                  <a:srgbClr val="FFFFFF"/>
                </a:solidFill>
                <a:latin typeface="Lucida Sans"/>
                <a:cs typeface="Lucida Sans"/>
              </a:rPr>
              <a:t>Glacier</a:t>
            </a:r>
            <a:endParaRPr sz="1750" dirty="0">
              <a:latin typeface="Lucida Sans"/>
              <a:cs typeface="Lucida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0890" y="2496311"/>
            <a:ext cx="2525395" cy="3578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  <a:buSzPct val="102857"/>
              <a:buFont typeface="Complex_IV25"/>
              <a:buChar char="ü"/>
              <a:tabLst>
                <a:tab pos="298450" algn="l"/>
              </a:tabLst>
            </a:pPr>
            <a:r>
              <a:rPr sz="1750" spc="-55" dirty="0">
                <a:solidFill>
                  <a:srgbClr val="FFFFFF"/>
                </a:solidFill>
                <a:latin typeface="Lucida Sans"/>
                <a:cs typeface="Lucida Sans"/>
              </a:rPr>
              <a:t>DynamoDB</a:t>
            </a:r>
            <a:endParaRPr sz="1750" dirty="0">
              <a:latin typeface="Lucida Sans"/>
              <a:cs typeface="Lucida Sans"/>
            </a:endParaRPr>
          </a:p>
          <a:p>
            <a:pPr marL="298450" indent="-285750" algn="just">
              <a:lnSpc>
                <a:spcPts val="2125"/>
              </a:lnSpc>
              <a:spcBef>
                <a:spcPts val="45"/>
              </a:spcBef>
              <a:buSzPct val="102857"/>
              <a:buFont typeface="Complex_IV25"/>
              <a:buChar char="ü"/>
              <a:tabLst>
                <a:tab pos="298450" algn="l"/>
              </a:tabLst>
            </a:pPr>
            <a:r>
              <a:rPr sz="1750" spc="-85" dirty="0">
                <a:solidFill>
                  <a:srgbClr val="FFFFFF"/>
                </a:solidFill>
                <a:latin typeface="Lucida Sans"/>
                <a:cs typeface="Lucida Sans"/>
              </a:rPr>
              <a:t>Amazon</a:t>
            </a:r>
            <a:r>
              <a:rPr sz="1750" spc="-15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50" spc="-65" dirty="0">
                <a:solidFill>
                  <a:srgbClr val="FFFFFF"/>
                </a:solidFill>
                <a:latin typeface="Lucida Sans"/>
                <a:cs typeface="Lucida Sans"/>
              </a:rPr>
              <a:t>CloudFront</a:t>
            </a:r>
            <a:endParaRPr sz="1750" dirty="0">
              <a:latin typeface="Lucida Sans"/>
              <a:cs typeface="Lucida Sans"/>
            </a:endParaRPr>
          </a:p>
          <a:p>
            <a:pPr marL="298450" indent="-285750" algn="just">
              <a:lnSpc>
                <a:spcPts val="2125"/>
              </a:lnSpc>
              <a:buSzPct val="102857"/>
              <a:buFont typeface="Complex_IV25"/>
              <a:buChar char="ü"/>
              <a:tabLst>
                <a:tab pos="298450" algn="l"/>
              </a:tabLst>
            </a:pPr>
            <a:r>
              <a:rPr sz="1750" spc="-85" dirty="0">
                <a:solidFill>
                  <a:srgbClr val="FFFFFF"/>
                </a:solidFill>
                <a:latin typeface="Lucida Sans"/>
                <a:cs typeface="Lucida Sans"/>
              </a:rPr>
              <a:t>Amazon</a:t>
            </a:r>
            <a:r>
              <a:rPr sz="1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50" spc="55" dirty="0">
                <a:solidFill>
                  <a:srgbClr val="FFFFFF"/>
                </a:solidFill>
                <a:latin typeface="Lucida Sans"/>
                <a:cs typeface="Lucida Sans"/>
              </a:rPr>
              <a:t>SWF</a:t>
            </a:r>
            <a:endParaRPr sz="1750" dirty="0">
              <a:latin typeface="Lucida Sans"/>
              <a:cs typeface="Lucida Sans"/>
            </a:endParaRPr>
          </a:p>
          <a:p>
            <a:pPr marL="12700" marR="902335" algn="just">
              <a:lnSpc>
                <a:spcPct val="99400"/>
              </a:lnSpc>
              <a:spcBef>
                <a:spcPts val="60"/>
              </a:spcBef>
              <a:buSzPct val="102857"/>
              <a:buFont typeface="Complex_IV25"/>
              <a:buChar char="ü"/>
              <a:tabLst>
                <a:tab pos="298450" algn="l"/>
              </a:tabLst>
            </a:pPr>
            <a:r>
              <a:rPr sz="1750" spc="-85" dirty="0">
                <a:solidFill>
                  <a:srgbClr val="FFFFFF"/>
                </a:solidFill>
                <a:latin typeface="Lucida Sans"/>
                <a:cs typeface="Lucida Sans"/>
              </a:rPr>
              <a:t>Amazon</a:t>
            </a:r>
            <a:r>
              <a:rPr sz="1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50" spc="45" dirty="0">
                <a:solidFill>
                  <a:srgbClr val="FFFFFF"/>
                </a:solidFill>
                <a:latin typeface="Lucida Sans"/>
                <a:cs typeface="Lucida Sans"/>
              </a:rPr>
              <a:t>SQS  </a:t>
            </a:r>
            <a:r>
              <a:rPr sz="1800" spc="-5" dirty="0">
                <a:solidFill>
                  <a:srgbClr val="FFFFFF"/>
                </a:solidFill>
                <a:latin typeface="Complex_IV25"/>
                <a:cs typeface="Complex_IV25"/>
              </a:rPr>
              <a:t>ü</a:t>
            </a:r>
            <a:r>
              <a:rPr sz="1800" spc="-570" dirty="0">
                <a:solidFill>
                  <a:srgbClr val="FFFFFF"/>
                </a:solidFill>
                <a:latin typeface="Complex_IV25"/>
                <a:cs typeface="Complex_IV25"/>
              </a:rPr>
              <a:t> </a:t>
            </a:r>
            <a:r>
              <a:rPr sz="1750" spc="-85" dirty="0">
                <a:solidFill>
                  <a:srgbClr val="FFFFFF"/>
                </a:solidFill>
                <a:latin typeface="Lucida Sans"/>
                <a:cs typeface="Lucida Sans"/>
              </a:rPr>
              <a:t>Amazon </a:t>
            </a:r>
            <a:r>
              <a:rPr sz="1750" spc="20" dirty="0">
                <a:solidFill>
                  <a:srgbClr val="FFFFFF"/>
                </a:solidFill>
                <a:latin typeface="Lucida Sans"/>
                <a:cs typeface="Lucida Sans"/>
              </a:rPr>
              <a:t>SNS  </a:t>
            </a:r>
            <a:r>
              <a:rPr sz="1800" spc="-5" dirty="0">
                <a:solidFill>
                  <a:srgbClr val="FFFFFF"/>
                </a:solidFill>
                <a:latin typeface="Complex_IV25"/>
                <a:cs typeface="Complex_IV25"/>
              </a:rPr>
              <a:t>ü</a:t>
            </a:r>
            <a:r>
              <a:rPr sz="1800" spc="-590" dirty="0">
                <a:solidFill>
                  <a:srgbClr val="FFFFFF"/>
                </a:solidFill>
                <a:latin typeface="Complex_IV25"/>
                <a:cs typeface="Complex_IV25"/>
              </a:rPr>
              <a:t> </a:t>
            </a:r>
            <a:r>
              <a:rPr sz="1750" spc="-85" dirty="0">
                <a:solidFill>
                  <a:srgbClr val="FFFFFF"/>
                </a:solidFill>
                <a:latin typeface="Lucida Sans"/>
                <a:cs typeface="Lucida Sans"/>
              </a:rPr>
              <a:t>Amazon </a:t>
            </a:r>
            <a:r>
              <a:rPr sz="1750" spc="50" dirty="0">
                <a:solidFill>
                  <a:srgbClr val="FFFFFF"/>
                </a:solidFill>
                <a:latin typeface="Lucida Sans"/>
                <a:cs typeface="Lucida Sans"/>
              </a:rPr>
              <a:t>SES</a:t>
            </a:r>
            <a:endParaRPr sz="1750" dirty="0">
              <a:latin typeface="Lucida Sans"/>
              <a:cs typeface="Lucida Sans"/>
            </a:endParaRPr>
          </a:p>
          <a:p>
            <a:pPr marL="298450" indent="-285750" algn="just">
              <a:lnSpc>
                <a:spcPts val="2125"/>
              </a:lnSpc>
              <a:spcBef>
                <a:spcPts val="45"/>
              </a:spcBef>
              <a:buSzPct val="102857"/>
              <a:buFont typeface="Complex_IV25"/>
              <a:buChar char="ü"/>
              <a:tabLst>
                <a:tab pos="298450" algn="l"/>
              </a:tabLst>
            </a:pPr>
            <a:r>
              <a:rPr sz="1750" spc="-85" dirty="0">
                <a:solidFill>
                  <a:srgbClr val="FFFFFF"/>
                </a:solidFill>
                <a:latin typeface="Lucida Sans"/>
                <a:cs typeface="Lucida Sans"/>
              </a:rPr>
              <a:t>Amazon</a:t>
            </a:r>
            <a:r>
              <a:rPr sz="175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50" spc="-50" dirty="0">
                <a:solidFill>
                  <a:srgbClr val="FFFFFF"/>
                </a:solidFill>
                <a:latin typeface="Lucida Sans"/>
                <a:cs typeface="Lucida Sans"/>
              </a:rPr>
              <a:t>Route53</a:t>
            </a:r>
            <a:endParaRPr sz="1750" dirty="0">
              <a:latin typeface="Lucida Sans"/>
              <a:cs typeface="Lucida Sans"/>
            </a:endParaRPr>
          </a:p>
          <a:p>
            <a:pPr marL="298450" indent="-285750" algn="just">
              <a:lnSpc>
                <a:spcPts val="2125"/>
              </a:lnSpc>
              <a:buSzPct val="102857"/>
              <a:buFont typeface="Complex_IV25"/>
              <a:buChar char="ü"/>
              <a:tabLst>
                <a:tab pos="298450" algn="l"/>
              </a:tabLst>
            </a:pPr>
            <a:r>
              <a:rPr sz="1750" spc="-60" dirty="0">
                <a:solidFill>
                  <a:srgbClr val="FFFFFF"/>
                </a:solidFill>
                <a:latin typeface="Lucida Sans"/>
                <a:cs typeface="Lucida Sans"/>
              </a:rPr>
              <a:t>Elastic </a:t>
            </a:r>
            <a:r>
              <a:rPr sz="1750" spc="-55" dirty="0">
                <a:solidFill>
                  <a:srgbClr val="FFFFFF"/>
                </a:solidFill>
                <a:latin typeface="Lucida Sans"/>
                <a:cs typeface="Lucida Sans"/>
              </a:rPr>
              <a:t>Load</a:t>
            </a:r>
            <a:r>
              <a:rPr sz="1750" spc="-18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50" spc="-55" dirty="0">
                <a:solidFill>
                  <a:srgbClr val="FFFFFF"/>
                </a:solidFill>
                <a:latin typeface="Lucida Sans"/>
                <a:cs typeface="Lucida Sans"/>
              </a:rPr>
              <a:t>Balancing</a:t>
            </a:r>
            <a:endParaRPr sz="1750" dirty="0">
              <a:latin typeface="Lucida Sans"/>
              <a:cs typeface="Lucida Sans"/>
            </a:endParaRPr>
          </a:p>
          <a:p>
            <a:pPr marL="298450" indent="-285750" algn="just">
              <a:lnSpc>
                <a:spcPts val="2125"/>
              </a:lnSpc>
              <a:spcBef>
                <a:spcPts val="45"/>
              </a:spcBef>
              <a:buSzPct val="102857"/>
              <a:buFont typeface="Complex_IV25"/>
              <a:buChar char="ü"/>
              <a:tabLst>
                <a:tab pos="298450" algn="l"/>
              </a:tabLst>
            </a:pPr>
            <a:r>
              <a:rPr sz="1750" spc="-65" dirty="0">
                <a:solidFill>
                  <a:srgbClr val="FFFFFF"/>
                </a:solidFill>
                <a:latin typeface="Lucida Sans"/>
                <a:cs typeface="Lucida Sans"/>
              </a:rPr>
              <a:t>IAM</a:t>
            </a:r>
            <a:endParaRPr sz="1750" dirty="0">
              <a:latin typeface="Lucida Sans"/>
              <a:cs typeface="Lucida Sans"/>
            </a:endParaRPr>
          </a:p>
          <a:p>
            <a:pPr marL="298450" indent="-285750" algn="just">
              <a:lnSpc>
                <a:spcPts val="2125"/>
              </a:lnSpc>
              <a:buSzPct val="102857"/>
              <a:buFont typeface="Complex_IV25"/>
              <a:buChar char="ü"/>
              <a:tabLst>
                <a:tab pos="298450" algn="l"/>
              </a:tabLst>
            </a:pPr>
            <a:r>
              <a:rPr sz="1750" spc="-85" dirty="0">
                <a:solidFill>
                  <a:srgbClr val="FFFFFF"/>
                </a:solidFill>
                <a:latin typeface="Lucida Sans"/>
                <a:cs typeface="Lucida Sans"/>
              </a:rPr>
              <a:t>Amazon</a:t>
            </a:r>
            <a:r>
              <a:rPr sz="175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50" spc="-50" dirty="0">
                <a:solidFill>
                  <a:srgbClr val="FFFFFF"/>
                </a:solidFill>
                <a:latin typeface="Lucida Sans"/>
                <a:cs typeface="Lucida Sans"/>
              </a:rPr>
              <a:t>CloudWatch</a:t>
            </a:r>
            <a:endParaRPr sz="1750" dirty="0">
              <a:latin typeface="Lucida Sans"/>
              <a:cs typeface="Lucida Sans"/>
            </a:endParaRPr>
          </a:p>
          <a:p>
            <a:pPr marL="298450" indent="-285750" algn="just">
              <a:lnSpc>
                <a:spcPct val="100000"/>
              </a:lnSpc>
              <a:spcBef>
                <a:spcPts val="45"/>
              </a:spcBef>
              <a:buSzPct val="102857"/>
              <a:buFont typeface="Complex_IV25"/>
              <a:buChar char="ü"/>
              <a:tabLst>
                <a:tab pos="298450" algn="l"/>
              </a:tabLst>
            </a:pPr>
            <a:r>
              <a:rPr sz="1750" spc="-85" dirty="0">
                <a:solidFill>
                  <a:srgbClr val="FFFFFF"/>
                </a:solidFill>
                <a:latin typeface="Lucida Sans"/>
                <a:cs typeface="Lucida Sans"/>
              </a:rPr>
              <a:t>Amazon</a:t>
            </a:r>
            <a:r>
              <a:rPr sz="1750" spc="-13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50" spc="-65" dirty="0">
                <a:solidFill>
                  <a:srgbClr val="FFFFFF"/>
                </a:solidFill>
                <a:latin typeface="Lucida Sans"/>
                <a:cs typeface="Lucida Sans"/>
              </a:rPr>
              <a:t>CloudSearch</a:t>
            </a:r>
            <a:endParaRPr sz="1750" dirty="0">
              <a:latin typeface="Lucida Sans"/>
              <a:cs typeface="Lucida Sans"/>
            </a:endParaRPr>
          </a:p>
          <a:p>
            <a:pPr marL="298450" indent="-285750" algn="just">
              <a:lnSpc>
                <a:spcPts val="2125"/>
              </a:lnSpc>
              <a:spcBef>
                <a:spcPts val="45"/>
              </a:spcBef>
              <a:buSzPct val="102857"/>
              <a:buFont typeface="Complex_IV25"/>
              <a:buChar char="ü"/>
              <a:tabLst>
                <a:tab pos="298450" algn="l"/>
              </a:tabLst>
            </a:pPr>
            <a:r>
              <a:rPr sz="1750" spc="35" dirty="0">
                <a:solidFill>
                  <a:srgbClr val="FFFFFF"/>
                </a:solidFill>
                <a:latin typeface="Lucida Sans"/>
                <a:cs typeface="Lucida Sans"/>
              </a:rPr>
              <a:t>AWS </a:t>
            </a:r>
            <a:r>
              <a:rPr sz="1750" spc="-55" dirty="0">
                <a:solidFill>
                  <a:srgbClr val="FFFFFF"/>
                </a:solidFill>
                <a:latin typeface="Lucida Sans"/>
                <a:cs typeface="Lucida Sans"/>
              </a:rPr>
              <a:t>Data</a:t>
            </a:r>
            <a:r>
              <a:rPr sz="1750" spc="-29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50" spc="-50" dirty="0">
                <a:solidFill>
                  <a:srgbClr val="FFFFFF"/>
                </a:solidFill>
                <a:latin typeface="Lucida Sans"/>
                <a:cs typeface="Lucida Sans"/>
              </a:rPr>
              <a:t>Pipeline</a:t>
            </a:r>
            <a:endParaRPr sz="1750" dirty="0">
              <a:latin typeface="Lucida Sans"/>
              <a:cs typeface="Lucida Sans"/>
            </a:endParaRPr>
          </a:p>
          <a:p>
            <a:pPr marL="298450" indent="-285750" algn="just">
              <a:lnSpc>
                <a:spcPts val="2125"/>
              </a:lnSpc>
              <a:buSzPct val="102857"/>
              <a:buFont typeface="Complex_IV25"/>
              <a:buChar char="ü"/>
              <a:tabLst>
                <a:tab pos="298450" algn="l"/>
              </a:tabLst>
            </a:pPr>
            <a:r>
              <a:rPr sz="1750" spc="-85" dirty="0">
                <a:solidFill>
                  <a:srgbClr val="FFFFFF"/>
                </a:solidFill>
                <a:latin typeface="Lucida Sans"/>
                <a:cs typeface="Lucida Sans"/>
              </a:rPr>
              <a:t>Amazon</a:t>
            </a:r>
            <a:r>
              <a:rPr sz="175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50" spc="-100" dirty="0">
                <a:solidFill>
                  <a:srgbClr val="FFFFFF"/>
                </a:solidFill>
                <a:latin typeface="Lucida Sans"/>
                <a:cs typeface="Lucida Sans"/>
              </a:rPr>
              <a:t>Kinesis</a:t>
            </a:r>
            <a:endParaRPr sz="1750" dirty="0"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20465" y="2438400"/>
            <a:ext cx="3028950" cy="220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  <a:buSzPct val="102857"/>
              <a:buFont typeface="Complex_IV25"/>
              <a:buChar char="ü"/>
              <a:tabLst>
                <a:tab pos="298450" algn="l"/>
              </a:tabLst>
            </a:pPr>
            <a:r>
              <a:rPr sz="1750" spc="-60" dirty="0">
                <a:solidFill>
                  <a:srgbClr val="FFFFFF"/>
                </a:solidFill>
                <a:latin typeface="Lucida Sans"/>
                <a:cs typeface="Lucida Sans"/>
              </a:rPr>
              <a:t>Auto</a:t>
            </a:r>
            <a:r>
              <a:rPr sz="175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50" spc="-60" dirty="0">
                <a:solidFill>
                  <a:srgbClr val="FFFFFF"/>
                </a:solidFill>
                <a:latin typeface="Lucida Sans"/>
                <a:cs typeface="Lucida Sans"/>
              </a:rPr>
              <a:t>Scaling</a:t>
            </a:r>
            <a:endParaRPr sz="1750" dirty="0">
              <a:latin typeface="Lucida Sans"/>
              <a:cs typeface="Lucida Sans"/>
            </a:endParaRPr>
          </a:p>
          <a:p>
            <a:pPr marL="298450" indent="-285750">
              <a:lnSpc>
                <a:spcPts val="2125"/>
              </a:lnSpc>
              <a:buSzPct val="102857"/>
              <a:buFont typeface="Complex_IV25"/>
              <a:buChar char="ü"/>
              <a:tabLst>
                <a:tab pos="298450" algn="l"/>
              </a:tabLst>
            </a:pPr>
            <a:r>
              <a:rPr sz="1750" spc="-85" dirty="0">
                <a:solidFill>
                  <a:srgbClr val="FFFFFF"/>
                </a:solidFill>
                <a:latin typeface="Lucida Sans"/>
                <a:cs typeface="Lucida Sans"/>
              </a:rPr>
              <a:t>Amazon </a:t>
            </a:r>
            <a:r>
              <a:rPr sz="1750" spc="-60" dirty="0">
                <a:solidFill>
                  <a:srgbClr val="FFFFFF"/>
                </a:solidFill>
                <a:latin typeface="Lucida Sans"/>
                <a:cs typeface="Lucida Sans"/>
              </a:rPr>
              <a:t>Elastic File</a:t>
            </a:r>
            <a:r>
              <a:rPr sz="175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50" spc="-40" dirty="0">
                <a:solidFill>
                  <a:srgbClr val="FFFFFF"/>
                </a:solidFill>
                <a:latin typeface="Lucida Sans"/>
                <a:cs typeface="Lucida Sans"/>
              </a:rPr>
              <a:t>System</a:t>
            </a:r>
            <a:endParaRPr sz="1750" dirty="0">
              <a:latin typeface="Lucida Sans"/>
              <a:cs typeface="Lucida Sans"/>
            </a:endParaRPr>
          </a:p>
          <a:p>
            <a:pPr marL="298450" indent="-285750">
              <a:lnSpc>
                <a:spcPct val="100000"/>
              </a:lnSpc>
              <a:spcBef>
                <a:spcPts val="45"/>
              </a:spcBef>
              <a:buSzPct val="102857"/>
              <a:buFont typeface="Complex_IV25"/>
              <a:buChar char="ü"/>
              <a:tabLst>
                <a:tab pos="298450" algn="l"/>
              </a:tabLst>
            </a:pPr>
            <a:r>
              <a:rPr sz="1750" spc="35" dirty="0">
                <a:solidFill>
                  <a:srgbClr val="FFFFFF"/>
                </a:solidFill>
                <a:latin typeface="Lucida Sans"/>
                <a:cs typeface="Lucida Sans"/>
              </a:rPr>
              <a:t>AWS</a:t>
            </a:r>
            <a:r>
              <a:rPr sz="1750" spc="-13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50" spc="-70" dirty="0">
                <a:solidFill>
                  <a:srgbClr val="FFFFFF"/>
                </a:solidFill>
                <a:latin typeface="Lucida Sans"/>
                <a:cs typeface="Lucida Sans"/>
              </a:rPr>
              <a:t>CloudFormation</a:t>
            </a:r>
            <a:endParaRPr sz="1750" dirty="0">
              <a:latin typeface="Lucida Sans"/>
              <a:cs typeface="Lucida Sans"/>
            </a:endParaRPr>
          </a:p>
          <a:p>
            <a:pPr marL="298450" indent="-285750">
              <a:lnSpc>
                <a:spcPts val="2135"/>
              </a:lnSpc>
              <a:spcBef>
                <a:spcPts val="20"/>
              </a:spcBef>
              <a:buSzPct val="102857"/>
              <a:buFont typeface="Complex_IV25"/>
              <a:buChar char="ü"/>
              <a:tabLst>
                <a:tab pos="298450" algn="l"/>
              </a:tabLst>
            </a:pPr>
            <a:r>
              <a:rPr sz="1750" spc="-85" dirty="0">
                <a:solidFill>
                  <a:srgbClr val="FFFFFF"/>
                </a:solidFill>
                <a:latin typeface="Lucida Sans"/>
                <a:cs typeface="Lucida Sans"/>
              </a:rPr>
              <a:t>Amazon</a:t>
            </a:r>
            <a:r>
              <a:rPr sz="1750" spc="-14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50" spc="-55" dirty="0">
                <a:solidFill>
                  <a:srgbClr val="FFFFFF"/>
                </a:solidFill>
                <a:latin typeface="Lucida Sans"/>
                <a:cs typeface="Lucida Sans"/>
              </a:rPr>
              <a:t>WorkMail</a:t>
            </a:r>
            <a:endParaRPr sz="1750" dirty="0">
              <a:latin typeface="Lucida Sans"/>
              <a:cs typeface="Lucida Sans"/>
            </a:endParaRPr>
          </a:p>
          <a:p>
            <a:pPr marL="298450" indent="-285750">
              <a:lnSpc>
                <a:spcPts val="2135"/>
              </a:lnSpc>
              <a:buSzPct val="102857"/>
              <a:buFont typeface="Complex_IV25"/>
              <a:buChar char="ü"/>
              <a:tabLst>
                <a:tab pos="298450" algn="l"/>
              </a:tabLst>
            </a:pPr>
            <a:r>
              <a:rPr sz="1750" spc="35" dirty="0">
                <a:solidFill>
                  <a:srgbClr val="FFFFFF"/>
                </a:solidFill>
                <a:latin typeface="Lucida Sans"/>
                <a:cs typeface="Lucida Sans"/>
              </a:rPr>
              <a:t>AWS </a:t>
            </a:r>
            <a:r>
              <a:rPr sz="1750" spc="-70" dirty="0">
                <a:solidFill>
                  <a:srgbClr val="FFFFFF"/>
                </a:solidFill>
                <a:latin typeface="Lucida Sans"/>
                <a:cs typeface="Lucida Sans"/>
              </a:rPr>
              <a:t>Directory</a:t>
            </a:r>
            <a:r>
              <a:rPr sz="1750" spc="-2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50" spc="-50" dirty="0">
                <a:solidFill>
                  <a:srgbClr val="FFFFFF"/>
                </a:solidFill>
                <a:latin typeface="Lucida Sans"/>
                <a:cs typeface="Lucida Sans"/>
              </a:rPr>
              <a:t>Service</a:t>
            </a:r>
            <a:endParaRPr sz="1750" dirty="0">
              <a:latin typeface="Lucida Sans"/>
              <a:cs typeface="Lucida Sans"/>
            </a:endParaRPr>
          </a:p>
          <a:p>
            <a:pPr marL="12700" marR="1374140">
              <a:lnSpc>
                <a:spcPct val="99400"/>
              </a:lnSpc>
              <a:spcBef>
                <a:spcPts val="60"/>
              </a:spcBef>
              <a:buSzPct val="102857"/>
              <a:buFont typeface="Complex_IV25"/>
              <a:buChar char="ü"/>
              <a:tabLst>
                <a:tab pos="298450" algn="l"/>
              </a:tabLst>
            </a:pPr>
            <a:r>
              <a:rPr sz="1750" spc="35" dirty="0">
                <a:solidFill>
                  <a:srgbClr val="FFFFFF"/>
                </a:solidFill>
                <a:latin typeface="Lucida Sans"/>
                <a:cs typeface="Lucida Sans"/>
              </a:rPr>
              <a:t>AWS</a:t>
            </a:r>
            <a:r>
              <a:rPr sz="1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50" spc="-60" dirty="0">
                <a:solidFill>
                  <a:srgbClr val="FFFFFF"/>
                </a:solidFill>
                <a:latin typeface="Lucida Sans"/>
                <a:cs typeface="Lucida Sans"/>
              </a:rPr>
              <a:t>Lambda  </a:t>
            </a:r>
            <a:r>
              <a:rPr sz="1800" spc="-5" dirty="0">
                <a:solidFill>
                  <a:srgbClr val="FFFFFF"/>
                </a:solidFill>
                <a:latin typeface="Complex_IV25"/>
                <a:cs typeface="Complex_IV25"/>
              </a:rPr>
              <a:t>ü </a:t>
            </a:r>
            <a:r>
              <a:rPr sz="1750" spc="-85" dirty="0">
                <a:solidFill>
                  <a:srgbClr val="FFFFFF"/>
                </a:solidFill>
                <a:latin typeface="Lucida Sans"/>
                <a:cs typeface="Lucida Sans"/>
              </a:rPr>
              <a:t>Amazon </a:t>
            </a:r>
            <a:r>
              <a:rPr sz="1750" spc="50" dirty="0">
                <a:solidFill>
                  <a:srgbClr val="FFFFFF"/>
                </a:solidFill>
                <a:latin typeface="Lucida Sans"/>
                <a:cs typeface="Lucida Sans"/>
              </a:rPr>
              <a:t>EBS  </a:t>
            </a:r>
            <a:r>
              <a:rPr sz="1800" spc="-5" dirty="0">
                <a:solidFill>
                  <a:srgbClr val="FFFFFF"/>
                </a:solidFill>
                <a:latin typeface="Complex_IV25"/>
                <a:cs typeface="Complex_IV25"/>
              </a:rPr>
              <a:t>ü</a:t>
            </a:r>
            <a:r>
              <a:rPr sz="1800" spc="-575" dirty="0">
                <a:solidFill>
                  <a:srgbClr val="FFFFFF"/>
                </a:solidFill>
                <a:latin typeface="Complex_IV25"/>
                <a:cs typeface="Complex_IV25"/>
              </a:rPr>
              <a:t> </a:t>
            </a:r>
            <a:r>
              <a:rPr sz="1750" spc="-85" dirty="0">
                <a:solidFill>
                  <a:srgbClr val="FFFFFF"/>
                </a:solidFill>
                <a:latin typeface="Lucida Sans"/>
                <a:cs typeface="Lucida Sans"/>
              </a:rPr>
              <a:t>Amazon </a:t>
            </a:r>
            <a:r>
              <a:rPr sz="1750" spc="-35" dirty="0">
                <a:solidFill>
                  <a:srgbClr val="FFFFFF"/>
                </a:solidFill>
                <a:latin typeface="Lucida Sans"/>
                <a:cs typeface="Lucida Sans"/>
              </a:rPr>
              <a:t>RDS</a:t>
            </a:r>
            <a:endParaRPr sz="1750" dirty="0">
              <a:latin typeface="Lucida Sans"/>
              <a:cs typeface="Lucida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66965" y="2438400"/>
            <a:ext cx="2330450" cy="1381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ts val="2125"/>
              </a:lnSpc>
              <a:buSzPct val="102857"/>
              <a:buFont typeface="Complex_IV25"/>
              <a:buChar char="ü"/>
              <a:tabLst>
                <a:tab pos="298450" algn="l"/>
              </a:tabLst>
            </a:pPr>
            <a:r>
              <a:rPr sz="1750" spc="-85" dirty="0">
                <a:solidFill>
                  <a:srgbClr val="FFFFFF"/>
                </a:solidFill>
                <a:latin typeface="Lucida Sans"/>
                <a:cs typeface="Lucida Sans"/>
              </a:rPr>
              <a:t>Amazon</a:t>
            </a:r>
            <a:r>
              <a:rPr sz="1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50" spc="-55" dirty="0">
                <a:solidFill>
                  <a:srgbClr val="FFFFFF"/>
                </a:solidFill>
                <a:latin typeface="Lucida Sans"/>
                <a:cs typeface="Lucida Sans"/>
              </a:rPr>
              <a:t>EC2</a:t>
            </a:r>
            <a:endParaRPr sz="1750" dirty="0">
              <a:latin typeface="Lucida Sans"/>
              <a:cs typeface="Lucida Sans"/>
            </a:endParaRPr>
          </a:p>
          <a:p>
            <a:pPr marL="298450" indent="-285750">
              <a:lnSpc>
                <a:spcPts val="2125"/>
              </a:lnSpc>
              <a:buSzPct val="102857"/>
              <a:buFont typeface="Complex_IV25"/>
              <a:buChar char="ü"/>
              <a:tabLst>
                <a:tab pos="298450" algn="l"/>
              </a:tabLst>
            </a:pPr>
            <a:r>
              <a:rPr sz="1750" spc="-85" dirty="0">
                <a:solidFill>
                  <a:srgbClr val="FFFFFF"/>
                </a:solidFill>
                <a:latin typeface="Lucida Sans"/>
                <a:cs typeface="Lucida Sans"/>
              </a:rPr>
              <a:t>Amazon</a:t>
            </a:r>
            <a:r>
              <a:rPr sz="175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50" spc="-30" dirty="0">
                <a:solidFill>
                  <a:srgbClr val="FFFFFF"/>
                </a:solidFill>
                <a:latin typeface="Lucida Sans"/>
                <a:cs typeface="Lucida Sans"/>
              </a:rPr>
              <a:t>VPC</a:t>
            </a:r>
            <a:endParaRPr sz="1750" dirty="0">
              <a:latin typeface="Lucida Sans"/>
              <a:cs typeface="Lucida Sans"/>
            </a:endParaRPr>
          </a:p>
          <a:p>
            <a:pPr marL="298450" indent="-285750">
              <a:lnSpc>
                <a:spcPct val="100000"/>
              </a:lnSpc>
              <a:spcBef>
                <a:spcPts val="45"/>
              </a:spcBef>
              <a:buSzPct val="102857"/>
              <a:buFont typeface="Complex_IV25"/>
              <a:buChar char="ü"/>
              <a:tabLst>
                <a:tab pos="298450" algn="l"/>
              </a:tabLst>
            </a:pPr>
            <a:r>
              <a:rPr sz="1750" spc="-85" dirty="0">
                <a:solidFill>
                  <a:srgbClr val="FFFFFF"/>
                </a:solidFill>
                <a:latin typeface="Lucida Sans"/>
                <a:cs typeface="Lucida Sans"/>
              </a:rPr>
              <a:t>Amazon</a:t>
            </a:r>
            <a:r>
              <a:rPr sz="1750" spc="-1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50" spc="-60" dirty="0">
                <a:solidFill>
                  <a:srgbClr val="FFFFFF"/>
                </a:solidFill>
                <a:latin typeface="Lucida Sans"/>
                <a:cs typeface="Lucida Sans"/>
              </a:rPr>
              <a:t>Redshift</a:t>
            </a:r>
            <a:endParaRPr sz="1750" dirty="0">
              <a:latin typeface="Lucida Sans"/>
              <a:cs typeface="Lucida Sans"/>
            </a:endParaRPr>
          </a:p>
          <a:p>
            <a:pPr marL="298450" indent="-285750">
              <a:lnSpc>
                <a:spcPts val="2135"/>
              </a:lnSpc>
              <a:spcBef>
                <a:spcPts val="20"/>
              </a:spcBef>
              <a:buSzPct val="102857"/>
              <a:buFont typeface="Complex_IV25"/>
              <a:buChar char="ü"/>
              <a:tabLst>
                <a:tab pos="298450" algn="l"/>
              </a:tabLst>
            </a:pPr>
            <a:r>
              <a:rPr sz="1750" spc="-85" dirty="0">
                <a:solidFill>
                  <a:srgbClr val="FFFFFF"/>
                </a:solidFill>
                <a:latin typeface="Lucida Sans"/>
                <a:cs typeface="Lucida Sans"/>
              </a:rPr>
              <a:t>Amazon</a:t>
            </a:r>
            <a:r>
              <a:rPr sz="1750" spc="-15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50" spc="-65" dirty="0">
                <a:solidFill>
                  <a:srgbClr val="FFFFFF"/>
                </a:solidFill>
                <a:latin typeface="Lucida Sans"/>
                <a:cs typeface="Lucida Sans"/>
              </a:rPr>
              <a:t>ElastiCache</a:t>
            </a:r>
            <a:endParaRPr sz="1750" dirty="0">
              <a:latin typeface="Lucida Sans"/>
              <a:cs typeface="Lucida Sans"/>
            </a:endParaRPr>
          </a:p>
          <a:p>
            <a:pPr marL="298450" indent="-285750">
              <a:lnSpc>
                <a:spcPts val="2135"/>
              </a:lnSpc>
              <a:buSzPct val="102857"/>
              <a:buFont typeface="Complex_IV25"/>
              <a:buChar char="ü"/>
              <a:tabLst>
                <a:tab pos="298450" algn="l"/>
              </a:tabLst>
            </a:pPr>
            <a:r>
              <a:rPr sz="1750" spc="35" dirty="0">
                <a:solidFill>
                  <a:srgbClr val="FFFFFF"/>
                </a:solidFill>
                <a:latin typeface="Lucida Sans"/>
                <a:cs typeface="Lucida Sans"/>
              </a:rPr>
              <a:t>AWS </a:t>
            </a:r>
            <a:r>
              <a:rPr sz="1750" spc="-75" dirty="0">
                <a:solidFill>
                  <a:srgbClr val="FFFFFF"/>
                </a:solidFill>
                <a:latin typeface="Lucida Sans"/>
                <a:cs typeface="Lucida Sans"/>
              </a:rPr>
              <a:t>Direct</a:t>
            </a:r>
            <a:r>
              <a:rPr sz="1750" spc="-25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50" spc="-65" dirty="0">
                <a:solidFill>
                  <a:srgbClr val="FFFFFF"/>
                </a:solidFill>
                <a:latin typeface="Lucida Sans"/>
                <a:cs typeface="Lucida Sans"/>
              </a:rPr>
              <a:t>Connect</a:t>
            </a:r>
            <a:endParaRPr sz="1750" dirty="0">
              <a:latin typeface="Lucida Sans"/>
              <a:cs typeface="Lucida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66965" y="5340410"/>
            <a:ext cx="3141345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-65" dirty="0">
                <a:solidFill>
                  <a:srgbClr val="FFFFFF"/>
                </a:solidFill>
                <a:latin typeface="Lucida Sans"/>
                <a:cs typeface="Lucida Sans"/>
              </a:rPr>
              <a:t>*Not </a:t>
            </a:r>
            <a:r>
              <a:rPr sz="1750" spc="-60" dirty="0">
                <a:solidFill>
                  <a:srgbClr val="FFFFFF"/>
                </a:solidFill>
                <a:latin typeface="Lucida Sans"/>
                <a:cs typeface="Lucida Sans"/>
              </a:rPr>
              <a:t>all </a:t>
            </a:r>
            <a:r>
              <a:rPr sz="1750" spc="-85" dirty="0">
                <a:solidFill>
                  <a:srgbClr val="FFFFFF"/>
                </a:solidFill>
                <a:latin typeface="Lucida Sans"/>
                <a:cs typeface="Lucida Sans"/>
              </a:rPr>
              <a:t>services </a:t>
            </a:r>
            <a:r>
              <a:rPr sz="1750" spc="-65" dirty="0">
                <a:solidFill>
                  <a:srgbClr val="FFFFFF"/>
                </a:solidFill>
                <a:latin typeface="Lucida Sans"/>
                <a:cs typeface="Lucida Sans"/>
              </a:rPr>
              <a:t>are </a:t>
            </a:r>
            <a:r>
              <a:rPr sz="1750" spc="-70" dirty="0">
                <a:solidFill>
                  <a:srgbClr val="FFFFFF"/>
                </a:solidFill>
                <a:latin typeface="Lucida Sans"/>
                <a:cs typeface="Lucida Sans"/>
              </a:rPr>
              <a:t>listed</a:t>
            </a:r>
            <a:r>
              <a:rPr sz="175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750" spc="-80" dirty="0">
                <a:solidFill>
                  <a:srgbClr val="FFFFFF"/>
                </a:solidFill>
                <a:latin typeface="Lucida Sans"/>
                <a:cs typeface="Lucida Sans"/>
              </a:rPr>
              <a:t>here.</a:t>
            </a:r>
            <a:endParaRPr sz="1750" dirty="0">
              <a:latin typeface="Lucida Sans"/>
              <a:cs typeface="Lucida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86806" y="6168135"/>
            <a:ext cx="2479040" cy="323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45" dirty="0">
                <a:latin typeface="Calibri"/>
                <a:cs typeface="Calibri"/>
              </a:rPr>
              <a:t>Inherently </a:t>
            </a:r>
            <a:r>
              <a:rPr sz="2000" spc="120" dirty="0">
                <a:latin typeface="Calibri"/>
                <a:cs typeface="Calibri"/>
              </a:rPr>
              <a:t>HA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35" dirty="0">
                <a:latin typeface="Calibri"/>
                <a:cs typeface="Calibri"/>
              </a:rPr>
              <a:t>services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55729" y="6168135"/>
            <a:ext cx="3324860" cy="323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20" dirty="0">
                <a:latin typeface="Calibri"/>
                <a:cs typeface="Calibri"/>
              </a:rPr>
              <a:t>HA </a:t>
            </a:r>
            <a:r>
              <a:rPr sz="2000" spc="40" dirty="0">
                <a:latin typeface="Calibri"/>
                <a:cs typeface="Calibri"/>
              </a:rPr>
              <a:t>with </a:t>
            </a:r>
            <a:r>
              <a:rPr sz="2000" spc="60" dirty="0">
                <a:latin typeface="Calibri"/>
                <a:cs typeface="Calibri"/>
              </a:rPr>
              <a:t>the right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35" dirty="0">
                <a:latin typeface="Calibri"/>
                <a:cs typeface="Calibri"/>
              </a:rPr>
              <a:t>architecture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1795383"/>
            <a:ext cx="6562725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80" dirty="0">
                <a:latin typeface="Calibri"/>
                <a:cs typeface="Calibri"/>
              </a:rPr>
              <a:t>Agility: </a:t>
            </a:r>
            <a:br>
              <a:rPr lang="en-US" sz="4400" spc="80" dirty="0">
                <a:latin typeface="Calibri"/>
                <a:cs typeface="Calibri"/>
              </a:rPr>
            </a:br>
            <a:r>
              <a:rPr sz="4400" spc="85" dirty="0">
                <a:latin typeface="Calibri"/>
                <a:cs typeface="Calibri"/>
              </a:rPr>
              <a:t>Increase</a:t>
            </a:r>
            <a:r>
              <a:rPr sz="4400" spc="160" dirty="0">
                <a:latin typeface="Calibri"/>
                <a:cs typeface="Calibri"/>
              </a:rPr>
              <a:t> </a:t>
            </a:r>
            <a:r>
              <a:rPr sz="4400" spc="120" dirty="0">
                <a:latin typeface="Calibri"/>
                <a:cs typeface="Calibri"/>
              </a:rPr>
              <a:t>Innovation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3803703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3505200"/>
            <a:ext cx="6379845" cy="1219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  <a:tabLst>
                <a:tab pos="3647440" algn="l"/>
              </a:tabLst>
            </a:pPr>
            <a:r>
              <a:rPr sz="2800" spc="95" dirty="0">
                <a:latin typeface="Calibri"/>
                <a:cs typeface="Calibri"/>
              </a:rPr>
              <a:t>Quick </a:t>
            </a:r>
            <a:r>
              <a:rPr sz="2800" spc="70" dirty="0">
                <a:latin typeface="Calibri"/>
                <a:cs typeface="Calibri"/>
              </a:rPr>
              <a:t>experimentation </a:t>
            </a:r>
            <a:r>
              <a:rPr sz="2800" spc="60" dirty="0">
                <a:latin typeface="Calibri"/>
                <a:cs typeface="Calibri"/>
              </a:rPr>
              <a:t>with </a:t>
            </a:r>
            <a:r>
              <a:rPr sz="2800" spc="80" dirty="0">
                <a:latin typeface="Calibri"/>
                <a:cs typeface="Calibri"/>
              </a:rPr>
              <a:t>low </a:t>
            </a:r>
            <a:r>
              <a:rPr sz="2800" spc="60" dirty="0">
                <a:latin typeface="Calibri"/>
                <a:cs typeface="Calibri"/>
              </a:rPr>
              <a:t>cost/risk  </a:t>
            </a:r>
            <a:r>
              <a:rPr sz="2800" spc="10" dirty="0">
                <a:latin typeface="Calibri"/>
                <a:cs typeface="Calibri"/>
              </a:rPr>
              <a:t>More</a:t>
            </a:r>
            <a:r>
              <a:rPr sz="2800" spc="110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experimentation	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90" dirty="0">
                <a:latin typeface="Calibri"/>
                <a:cs typeface="Calibri"/>
              </a:rPr>
              <a:t>more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often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9" y="4413303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729551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9" dirty="0">
                <a:latin typeface="Calibri"/>
                <a:cs typeface="Calibri"/>
              </a:rPr>
              <a:t>High </a:t>
            </a:r>
            <a:r>
              <a:rPr sz="4400" spc="90" dirty="0">
                <a:latin typeface="Calibri"/>
                <a:cs typeface="Calibri"/>
              </a:rPr>
              <a:t>Availability </a:t>
            </a:r>
            <a:r>
              <a:rPr sz="4400" spc="114" dirty="0">
                <a:latin typeface="Calibri"/>
                <a:cs typeface="Calibri"/>
              </a:rPr>
              <a:t>Service</a:t>
            </a:r>
            <a:r>
              <a:rPr sz="4400" spc="105" dirty="0">
                <a:latin typeface="Calibri"/>
                <a:cs typeface="Calibri"/>
              </a:rPr>
              <a:t> </a:t>
            </a:r>
            <a:r>
              <a:rPr sz="4400" spc="170" dirty="0">
                <a:latin typeface="Calibri"/>
                <a:cs typeface="Calibri"/>
              </a:rPr>
              <a:t>Tools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49218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0178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1138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32098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29979" y="394328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66199" y="1192662"/>
            <a:ext cx="3342640" cy="306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3600"/>
              </a:lnSpc>
            </a:pPr>
            <a:r>
              <a:rPr sz="2800" spc="70" dirty="0">
                <a:latin typeface="Calibri"/>
                <a:cs typeface="Calibri"/>
              </a:rPr>
              <a:t>Elastic </a:t>
            </a:r>
            <a:r>
              <a:rPr sz="2800" spc="90" dirty="0">
                <a:latin typeface="Calibri"/>
                <a:cs typeface="Calibri"/>
              </a:rPr>
              <a:t>load </a:t>
            </a:r>
            <a:r>
              <a:rPr sz="2800" spc="70" dirty="0">
                <a:latin typeface="Calibri"/>
                <a:cs typeface="Calibri"/>
              </a:rPr>
              <a:t>balancers  Elastic </a:t>
            </a:r>
            <a:r>
              <a:rPr sz="2800" spc="75" dirty="0">
                <a:latin typeface="Calibri"/>
                <a:cs typeface="Calibri"/>
              </a:rPr>
              <a:t>IP </a:t>
            </a:r>
            <a:r>
              <a:rPr sz="2800" spc="70" dirty="0">
                <a:latin typeface="Calibri"/>
                <a:cs typeface="Calibri"/>
              </a:rPr>
              <a:t>addresses  </a:t>
            </a:r>
            <a:r>
              <a:rPr sz="2800" spc="135" dirty="0">
                <a:latin typeface="Calibri"/>
                <a:cs typeface="Calibri"/>
              </a:rPr>
              <a:t>Amazon </a:t>
            </a:r>
            <a:r>
              <a:rPr sz="2800" spc="85" dirty="0">
                <a:latin typeface="Calibri"/>
                <a:cs typeface="Calibri"/>
              </a:rPr>
              <a:t>Route </a:t>
            </a:r>
            <a:r>
              <a:rPr sz="2800" spc="215" dirty="0">
                <a:latin typeface="Calibri"/>
                <a:cs typeface="Calibri"/>
              </a:rPr>
              <a:t>53  </a:t>
            </a:r>
            <a:r>
              <a:rPr sz="2800" spc="95" dirty="0">
                <a:latin typeface="Calibri"/>
                <a:cs typeface="Calibri"/>
              </a:rPr>
              <a:t>Auto </a:t>
            </a:r>
            <a:r>
              <a:rPr sz="2800" spc="120" dirty="0">
                <a:latin typeface="Calibri"/>
                <a:cs typeface="Calibri"/>
              </a:rPr>
              <a:t>Scaling  </a:t>
            </a:r>
            <a:r>
              <a:rPr sz="2800" spc="135" dirty="0">
                <a:latin typeface="Calibri"/>
                <a:cs typeface="Calibri"/>
              </a:rPr>
              <a:t>Amazon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90" dirty="0">
                <a:latin typeface="Calibri"/>
                <a:cs typeface="Calibri"/>
              </a:rPr>
              <a:t>CloudWatch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39305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00" dirty="0"/>
              <a:t>Elastic </a:t>
            </a:r>
            <a:r>
              <a:rPr sz="4400" spc="-195" dirty="0"/>
              <a:t>Load</a:t>
            </a:r>
            <a:r>
              <a:rPr sz="4400" spc="-325" dirty="0"/>
              <a:t> </a:t>
            </a:r>
            <a:r>
              <a:rPr sz="4400" spc="-204" dirty="0"/>
              <a:t>Balancers</a:t>
            </a:r>
            <a:endParaRPr sz="440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49218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0178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1138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66199" y="1195649"/>
            <a:ext cx="5981065" cy="2950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-170" dirty="0">
                <a:latin typeface="Lucida Sans"/>
                <a:cs typeface="Lucida Sans"/>
              </a:rPr>
              <a:t>Distributes </a:t>
            </a:r>
            <a:r>
              <a:rPr sz="2800" spc="-165" dirty="0">
                <a:latin typeface="Lucida Sans"/>
                <a:cs typeface="Lucida Sans"/>
              </a:rPr>
              <a:t>incoming </a:t>
            </a:r>
            <a:r>
              <a:rPr sz="2800" spc="-114" dirty="0">
                <a:latin typeface="Lucida Sans"/>
                <a:cs typeface="Lucida Sans"/>
              </a:rPr>
              <a:t>traffic </a:t>
            </a:r>
            <a:r>
              <a:rPr sz="2800" spc="-155" dirty="0">
                <a:latin typeface="Lucida Sans"/>
                <a:cs typeface="Lucida Sans"/>
              </a:rPr>
              <a:t>(loads)  </a:t>
            </a:r>
            <a:r>
              <a:rPr sz="2800" spc="-125" dirty="0">
                <a:latin typeface="Lucida Sans"/>
                <a:cs typeface="Lucida Sans"/>
              </a:rPr>
              <a:t>Sends </a:t>
            </a:r>
            <a:r>
              <a:rPr sz="2800" spc="-160" dirty="0">
                <a:latin typeface="Lucida Sans"/>
                <a:cs typeface="Lucida Sans"/>
              </a:rPr>
              <a:t>metrics </a:t>
            </a:r>
            <a:r>
              <a:rPr sz="2800" spc="-85" dirty="0">
                <a:latin typeface="Lucida Sans"/>
                <a:cs typeface="Lucida Sans"/>
              </a:rPr>
              <a:t>to </a:t>
            </a:r>
            <a:r>
              <a:rPr sz="2800" spc="-180" dirty="0">
                <a:latin typeface="Lucida Sans"/>
                <a:cs typeface="Lucida Sans"/>
              </a:rPr>
              <a:t>Amazon</a:t>
            </a:r>
            <a:r>
              <a:rPr sz="2800" spc="-270" dirty="0">
                <a:latin typeface="Lucida Sans"/>
                <a:cs typeface="Lucida Sans"/>
              </a:rPr>
              <a:t> </a:t>
            </a:r>
            <a:r>
              <a:rPr sz="2800" spc="-125" dirty="0">
                <a:latin typeface="Lucida Sans"/>
                <a:cs typeface="Lucida Sans"/>
              </a:rPr>
              <a:t>CloudWatch  </a:t>
            </a:r>
            <a:r>
              <a:rPr sz="2800" spc="-185" dirty="0">
                <a:latin typeface="Lucida Sans"/>
                <a:cs typeface="Lucida Sans"/>
              </a:rPr>
              <a:t>Triggers </a:t>
            </a:r>
            <a:r>
              <a:rPr sz="2800" spc="-150" dirty="0">
                <a:latin typeface="Lucida Sans"/>
                <a:cs typeface="Lucida Sans"/>
              </a:rPr>
              <a:t>and</a:t>
            </a:r>
            <a:r>
              <a:rPr sz="2800" spc="-175" dirty="0">
                <a:latin typeface="Lucida Sans"/>
                <a:cs typeface="Lucida Sans"/>
              </a:rPr>
              <a:t> </a:t>
            </a:r>
            <a:r>
              <a:rPr sz="2800" spc="-140" dirty="0">
                <a:latin typeface="Lucida Sans"/>
                <a:cs typeface="Lucida Sans"/>
              </a:rPr>
              <a:t>notifies</a:t>
            </a:r>
            <a:endParaRPr sz="2800" dirty="0">
              <a:latin typeface="Lucida Sans"/>
              <a:cs typeface="Lucida Sans"/>
            </a:endParaRPr>
          </a:p>
          <a:p>
            <a:pPr marL="220979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130" dirty="0">
                <a:latin typeface="Lucida Sans"/>
                <a:cs typeface="Lucida Sans"/>
              </a:rPr>
              <a:t>High</a:t>
            </a:r>
            <a:r>
              <a:rPr sz="2400" spc="-355" dirty="0">
                <a:latin typeface="Lucida Sans"/>
                <a:cs typeface="Lucida Sans"/>
              </a:rPr>
              <a:t> </a:t>
            </a:r>
            <a:r>
              <a:rPr sz="2400" spc="-100" dirty="0">
                <a:latin typeface="Lucida Sans"/>
                <a:cs typeface="Lucida Sans"/>
              </a:rPr>
              <a:t>latency</a:t>
            </a:r>
            <a:endParaRPr sz="2400" dirty="0">
              <a:latin typeface="Lucida Sans"/>
              <a:cs typeface="Lucida Sans"/>
            </a:endParaRPr>
          </a:p>
          <a:p>
            <a:pPr marL="220979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90" dirty="0">
                <a:latin typeface="Lucida Sans"/>
                <a:cs typeface="Lucida Sans"/>
              </a:rPr>
              <a:t>Over</a:t>
            </a:r>
            <a:r>
              <a:rPr sz="2400" spc="-355" dirty="0">
                <a:latin typeface="Lucida Sans"/>
                <a:cs typeface="Lucida Sans"/>
              </a:rPr>
              <a:t> </a:t>
            </a:r>
            <a:r>
              <a:rPr sz="2400" spc="-160" dirty="0">
                <a:latin typeface="Lucida Sans"/>
                <a:cs typeface="Lucida Sans"/>
              </a:rPr>
              <a:t>used</a:t>
            </a:r>
            <a:endParaRPr sz="24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393055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10" dirty="0">
                <a:latin typeface="Calibri"/>
                <a:cs typeface="Calibri"/>
              </a:rPr>
              <a:t>Elastic </a:t>
            </a:r>
            <a:r>
              <a:rPr sz="4400" spc="220" dirty="0">
                <a:latin typeface="Calibri"/>
                <a:cs typeface="Calibri"/>
              </a:rPr>
              <a:t>Load</a:t>
            </a:r>
            <a:r>
              <a:rPr sz="4400" spc="185" dirty="0">
                <a:latin typeface="Calibri"/>
                <a:cs typeface="Calibri"/>
              </a:rPr>
              <a:t> </a:t>
            </a:r>
            <a:r>
              <a:rPr sz="4400" spc="114" dirty="0">
                <a:latin typeface="Calibri"/>
                <a:cs typeface="Calibri"/>
              </a:rPr>
              <a:t>Balancers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62072" y="1264919"/>
            <a:ext cx="6038087" cy="5577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478409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10" dirty="0">
                <a:latin typeface="Calibri"/>
                <a:cs typeface="Calibri"/>
              </a:rPr>
              <a:t>Elastic </a:t>
            </a:r>
            <a:r>
              <a:rPr sz="4400" spc="125" dirty="0">
                <a:latin typeface="Calibri"/>
                <a:cs typeface="Calibri"/>
              </a:rPr>
              <a:t>IP</a:t>
            </a:r>
            <a:r>
              <a:rPr sz="4400" spc="175" dirty="0">
                <a:latin typeface="Calibri"/>
                <a:cs typeface="Calibri"/>
              </a:rPr>
              <a:t> </a:t>
            </a:r>
            <a:r>
              <a:rPr sz="4400" spc="120" dirty="0">
                <a:latin typeface="Calibri"/>
                <a:cs typeface="Calibri"/>
              </a:rPr>
              <a:t>Addresses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49218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0178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378711"/>
            <a:ext cx="7906384" cy="164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55" dirty="0">
                <a:latin typeface="Calibri"/>
                <a:cs typeface="Calibri"/>
              </a:rPr>
              <a:t>Are </a:t>
            </a:r>
            <a:r>
              <a:rPr sz="2800" spc="60" dirty="0">
                <a:latin typeface="Calibri"/>
                <a:cs typeface="Calibri"/>
              </a:rPr>
              <a:t>static </a:t>
            </a:r>
            <a:r>
              <a:rPr sz="2800" spc="75" dirty="0">
                <a:latin typeface="Calibri"/>
                <a:cs typeface="Calibri"/>
              </a:rPr>
              <a:t>IP</a:t>
            </a:r>
            <a:r>
              <a:rPr sz="2800" spc="110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addresses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30" dirty="0">
                <a:latin typeface="Calibri"/>
                <a:cs typeface="Calibri"/>
              </a:rPr>
              <a:t>Mask </a:t>
            </a:r>
            <a:r>
              <a:rPr sz="2800" spc="55" dirty="0">
                <a:latin typeface="Calibri"/>
                <a:cs typeface="Calibri"/>
              </a:rPr>
              <a:t>failures </a:t>
            </a:r>
            <a:r>
              <a:rPr sz="2800" spc="10" dirty="0">
                <a:latin typeface="Calibri"/>
                <a:cs typeface="Calibri"/>
              </a:rPr>
              <a:t>(if </a:t>
            </a:r>
            <a:r>
              <a:rPr sz="2800" spc="80" dirty="0">
                <a:latin typeface="Calibri"/>
                <a:cs typeface="Calibri"/>
              </a:rPr>
              <a:t>they </a:t>
            </a:r>
            <a:r>
              <a:rPr sz="2800" spc="40" dirty="0">
                <a:latin typeface="Calibri"/>
                <a:cs typeface="Calibri"/>
              </a:rPr>
              <a:t>were </a:t>
            </a:r>
            <a:r>
              <a:rPr sz="2800" spc="90" dirty="0">
                <a:latin typeface="Calibri"/>
                <a:cs typeface="Calibri"/>
              </a:rPr>
              <a:t>to</a:t>
            </a:r>
            <a:r>
              <a:rPr sz="2800" spc="335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occur)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85" dirty="0">
                <a:latin typeface="Calibri"/>
                <a:cs typeface="Calibri"/>
              </a:rPr>
              <a:t>Continues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70" dirty="0">
                <a:latin typeface="Calibri"/>
                <a:cs typeface="Calibri"/>
              </a:rPr>
              <a:t>access applications </a:t>
            </a:r>
            <a:r>
              <a:rPr sz="2800" spc="55" dirty="0">
                <a:latin typeface="Calibri"/>
                <a:cs typeface="Calibri"/>
              </a:rPr>
              <a:t>if </a:t>
            </a:r>
            <a:r>
              <a:rPr sz="2800" spc="100" dirty="0">
                <a:latin typeface="Calibri"/>
                <a:cs typeface="Calibri"/>
              </a:rPr>
              <a:t>an </a:t>
            </a:r>
            <a:r>
              <a:rPr sz="2800" spc="70" dirty="0">
                <a:latin typeface="Calibri"/>
                <a:cs typeface="Calibri"/>
              </a:rPr>
              <a:t>instance</a:t>
            </a:r>
            <a:r>
              <a:rPr sz="2800" spc="250" dirty="0">
                <a:latin typeface="Calibri"/>
                <a:cs typeface="Calibri"/>
              </a:rPr>
              <a:t> </a:t>
            </a:r>
            <a:r>
              <a:rPr sz="2800" spc="65" dirty="0">
                <a:latin typeface="Calibri"/>
                <a:cs typeface="Calibri"/>
              </a:rPr>
              <a:t>fails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271138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443293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15" dirty="0">
                <a:latin typeface="Calibri"/>
                <a:cs typeface="Calibri"/>
              </a:rPr>
              <a:t>Amazon </a:t>
            </a:r>
            <a:r>
              <a:rPr sz="4400" spc="140" dirty="0">
                <a:latin typeface="Calibri"/>
                <a:cs typeface="Calibri"/>
              </a:rPr>
              <a:t>Route</a:t>
            </a:r>
            <a:r>
              <a:rPr sz="4400" spc="10" dirty="0">
                <a:latin typeface="Calibri"/>
                <a:cs typeface="Calibri"/>
              </a:rPr>
              <a:t> </a:t>
            </a:r>
            <a:r>
              <a:rPr sz="4400" spc="345" dirty="0">
                <a:latin typeface="Calibri"/>
                <a:cs typeface="Calibri"/>
              </a:rPr>
              <a:t>53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49218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66058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378711"/>
            <a:ext cx="5956300" cy="4391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60" dirty="0">
                <a:latin typeface="Calibri"/>
                <a:cs typeface="Calibri"/>
              </a:rPr>
              <a:t>Authoritative </a:t>
            </a:r>
            <a:r>
              <a:rPr sz="2800" spc="190" dirty="0">
                <a:latin typeface="Calibri"/>
                <a:cs typeface="Calibri"/>
              </a:rPr>
              <a:t>DNS</a:t>
            </a:r>
            <a:r>
              <a:rPr sz="2800" spc="135" dirty="0">
                <a:latin typeface="Calibri"/>
                <a:cs typeface="Calibri"/>
              </a:rPr>
              <a:t> </a:t>
            </a:r>
            <a:r>
              <a:rPr sz="2800" spc="45" dirty="0">
                <a:latin typeface="Calibri"/>
                <a:cs typeface="Calibri"/>
              </a:rPr>
              <a:t>service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0" dirty="0">
                <a:latin typeface="Calibri"/>
                <a:cs typeface="Calibri"/>
              </a:rPr>
              <a:t>Translates </a:t>
            </a:r>
            <a:r>
              <a:rPr sz="2400" spc="85" dirty="0">
                <a:latin typeface="Calibri"/>
                <a:cs typeface="Calibri"/>
              </a:rPr>
              <a:t>domain </a:t>
            </a:r>
            <a:r>
              <a:rPr sz="2400" spc="90" dirty="0">
                <a:latin typeface="Calibri"/>
                <a:cs typeface="Calibri"/>
              </a:rPr>
              <a:t>names </a:t>
            </a:r>
            <a:r>
              <a:rPr sz="2400" spc="80" dirty="0">
                <a:latin typeface="Calibri"/>
                <a:cs typeface="Calibri"/>
              </a:rPr>
              <a:t>to </a:t>
            </a:r>
            <a:r>
              <a:rPr sz="2400" spc="65" dirty="0">
                <a:latin typeface="Calibri"/>
                <a:cs typeface="Calibri"/>
              </a:rPr>
              <a:t>IP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addresses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800" spc="75" dirty="0">
                <a:latin typeface="Calibri"/>
                <a:cs typeface="Calibri"/>
              </a:rPr>
              <a:t>Supports: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95" dirty="0">
                <a:latin typeface="Calibri"/>
                <a:cs typeface="Calibri"/>
              </a:rPr>
              <a:t>Simple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routing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90" dirty="0">
                <a:latin typeface="Calibri"/>
                <a:cs typeface="Calibri"/>
              </a:rPr>
              <a:t>Latency-based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routing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85" dirty="0">
                <a:latin typeface="Calibri"/>
                <a:cs typeface="Calibri"/>
              </a:rPr>
              <a:t>Health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checks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60" dirty="0">
                <a:latin typeface="Calibri"/>
                <a:cs typeface="Calibri"/>
              </a:rPr>
              <a:t>DNS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failovers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5" dirty="0">
                <a:latin typeface="Calibri"/>
                <a:cs typeface="Calibri"/>
              </a:rPr>
              <a:t>Geo-location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routing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309372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50" dirty="0">
                <a:latin typeface="Calibri"/>
                <a:cs typeface="Calibri"/>
              </a:rPr>
              <a:t>Auto</a:t>
            </a:r>
            <a:r>
              <a:rPr sz="4400" spc="65" dirty="0">
                <a:latin typeface="Calibri"/>
                <a:cs typeface="Calibri"/>
              </a:rPr>
              <a:t> </a:t>
            </a:r>
            <a:r>
              <a:rPr sz="4400" spc="190" dirty="0">
                <a:latin typeface="Calibri"/>
                <a:cs typeface="Calibri"/>
              </a:rPr>
              <a:t>Scaling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49218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0178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378711"/>
            <a:ext cx="6781800" cy="169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80" dirty="0">
                <a:latin typeface="Calibri"/>
                <a:cs typeface="Calibri"/>
              </a:rPr>
              <a:t>Terminates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80" dirty="0">
                <a:latin typeface="Calibri"/>
                <a:cs typeface="Calibri"/>
              </a:rPr>
              <a:t>launches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instances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ts val="4800"/>
              </a:lnSpc>
              <a:spcBef>
                <a:spcPts val="400"/>
              </a:spcBef>
            </a:pPr>
            <a:r>
              <a:rPr sz="2800" spc="70" dirty="0">
                <a:latin typeface="Calibri"/>
                <a:cs typeface="Calibri"/>
              </a:rPr>
              <a:t>Assists </a:t>
            </a:r>
            <a:r>
              <a:rPr sz="2800" spc="60" dirty="0">
                <a:latin typeface="Calibri"/>
                <a:cs typeface="Calibri"/>
              </a:rPr>
              <a:t>with </a:t>
            </a:r>
            <a:r>
              <a:rPr sz="2800" spc="80" dirty="0">
                <a:latin typeface="Calibri"/>
                <a:cs typeface="Calibri"/>
              </a:rPr>
              <a:t>adjusting </a:t>
            </a:r>
            <a:r>
              <a:rPr sz="2800" spc="45" dirty="0">
                <a:latin typeface="Calibri"/>
                <a:cs typeface="Calibri"/>
              </a:rPr>
              <a:t>or </a:t>
            </a:r>
            <a:r>
              <a:rPr sz="2800" spc="110" dirty="0">
                <a:latin typeface="Calibri"/>
                <a:cs typeface="Calibri"/>
              </a:rPr>
              <a:t>modifying </a:t>
            </a:r>
            <a:r>
              <a:rPr sz="2800" spc="70" dirty="0">
                <a:latin typeface="Calibri"/>
                <a:cs typeface="Calibri"/>
              </a:rPr>
              <a:t>capacity  Creates </a:t>
            </a:r>
            <a:r>
              <a:rPr sz="2800" spc="80" dirty="0">
                <a:latin typeface="Calibri"/>
                <a:cs typeface="Calibri"/>
              </a:rPr>
              <a:t>new </a:t>
            </a:r>
            <a:r>
              <a:rPr sz="2800" spc="55" dirty="0">
                <a:latin typeface="Calibri"/>
                <a:cs typeface="Calibri"/>
              </a:rPr>
              <a:t>resources </a:t>
            </a:r>
            <a:r>
              <a:rPr sz="2800" spc="110" dirty="0">
                <a:latin typeface="Calibri"/>
                <a:cs typeface="Calibri"/>
              </a:rPr>
              <a:t>on</a:t>
            </a:r>
            <a:r>
              <a:rPr sz="2800" spc="135" dirty="0">
                <a:latin typeface="Calibri"/>
                <a:cs typeface="Calibri"/>
              </a:rPr>
              <a:t> </a:t>
            </a:r>
            <a:r>
              <a:rPr sz="2800" spc="120" dirty="0">
                <a:latin typeface="Calibri"/>
                <a:cs typeface="Calibri"/>
              </a:rPr>
              <a:t>demand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271138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875519" y="1463039"/>
            <a:ext cx="2057400" cy="2127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16572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0" dirty="0">
                <a:latin typeface="Arial"/>
                <a:cs typeface="Arial"/>
              </a:rPr>
              <a:t>Amazon</a:t>
            </a:r>
            <a:r>
              <a:rPr sz="4400" spc="-130" dirty="0">
                <a:latin typeface="Arial"/>
                <a:cs typeface="Arial"/>
              </a:rPr>
              <a:t> </a:t>
            </a:r>
            <a:r>
              <a:rPr sz="4400" spc="-55" dirty="0">
                <a:latin typeface="Arial"/>
                <a:cs typeface="Arial"/>
              </a:rPr>
              <a:t>CloudWatch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49218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1378711"/>
            <a:ext cx="7606665" cy="242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Arial"/>
                <a:cs typeface="Arial"/>
              </a:rPr>
              <a:t>Alarm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spc="-75" dirty="0">
                <a:latin typeface="Arial"/>
                <a:cs typeface="Arial"/>
              </a:rPr>
              <a:t>examples:</a:t>
            </a:r>
            <a:endParaRPr sz="2800" dirty="0">
              <a:latin typeface="Arial"/>
              <a:cs typeface="Arial"/>
            </a:endParaRPr>
          </a:p>
          <a:p>
            <a:pPr marL="220979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45" dirty="0">
                <a:latin typeface="Arial"/>
                <a:cs typeface="Arial"/>
              </a:rPr>
              <a:t>If </a:t>
            </a:r>
            <a:r>
              <a:rPr sz="2400" spc="-195" dirty="0">
                <a:latin typeface="Arial"/>
                <a:cs typeface="Arial"/>
              </a:rPr>
              <a:t>CPU </a:t>
            </a:r>
            <a:r>
              <a:rPr sz="2400" spc="25" dirty="0">
                <a:latin typeface="Arial"/>
                <a:cs typeface="Arial"/>
              </a:rPr>
              <a:t>utilization </a:t>
            </a:r>
            <a:r>
              <a:rPr sz="2400" spc="-105" dirty="0">
                <a:latin typeface="Arial"/>
                <a:cs typeface="Arial"/>
              </a:rPr>
              <a:t>is </a:t>
            </a:r>
            <a:r>
              <a:rPr sz="2400" spc="70" dirty="0">
                <a:solidFill>
                  <a:srgbClr val="2F5597"/>
                </a:solidFill>
                <a:latin typeface="Arial"/>
                <a:cs typeface="Arial"/>
              </a:rPr>
              <a:t>&gt;60% </a:t>
            </a:r>
            <a:r>
              <a:rPr sz="2400" spc="75" dirty="0">
                <a:latin typeface="Arial"/>
                <a:cs typeface="Arial"/>
              </a:rPr>
              <a:t>for </a:t>
            </a:r>
            <a:r>
              <a:rPr sz="2400" spc="70" dirty="0">
                <a:solidFill>
                  <a:srgbClr val="2F5597"/>
                </a:solidFill>
                <a:latin typeface="Arial"/>
                <a:cs typeface="Arial"/>
              </a:rPr>
              <a:t>5</a:t>
            </a:r>
            <a:r>
              <a:rPr sz="2400" spc="-39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minutes…</a:t>
            </a:r>
          </a:p>
          <a:p>
            <a:pPr marL="449580" marR="5080" indent="-228600">
              <a:lnSpc>
                <a:spcPts val="2590"/>
              </a:lnSpc>
              <a:spcBef>
                <a:spcPts val="186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14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45" dirty="0">
                <a:latin typeface="Arial"/>
                <a:cs typeface="Arial"/>
              </a:rPr>
              <a:t>If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number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100" dirty="0">
                <a:latin typeface="Arial"/>
                <a:cs typeface="Arial"/>
              </a:rPr>
              <a:t>of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simultaneous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connections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is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2F5597"/>
                </a:solidFill>
                <a:latin typeface="Arial"/>
                <a:cs typeface="Arial"/>
              </a:rPr>
              <a:t>&gt;10</a:t>
            </a:r>
            <a:r>
              <a:rPr sz="2400" spc="-4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for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2F5597"/>
                </a:solidFill>
                <a:latin typeface="Arial"/>
                <a:cs typeface="Arial"/>
              </a:rPr>
              <a:t>one  </a:t>
            </a:r>
            <a:r>
              <a:rPr sz="2400" spc="30" dirty="0">
                <a:latin typeface="Arial"/>
                <a:cs typeface="Arial"/>
              </a:rPr>
              <a:t>minute…</a:t>
            </a:r>
            <a:endParaRPr sz="2400" dirty="0">
              <a:latin typeface="Arial"/>
              <a:cs typeface="Arial"/>
            </a:endParaRPr>
          </a:p>
          <a:p>
            <a:pPr marL="220979">
              <a:lnSpc>
                <a:spcPct val="100000"/>
              </a:lnSpc>
              <a:spcBef>
                <a:spcPts val="137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14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45" dirty="0">
                <a:latin typeface="Arial"/>
                <a:cs typeface="Arial"/>
              </a:rPr>
              <a:t>If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number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100" dirty="0">
                <a:latin typeface="Arial"/>
                <a:cs typeface="Arial"/>
              </a:rPr>
              <a:t>of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healthy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hosts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is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40" dirty="0">
                <a:solidFill>
                  <a:srgbClr val="2F5597"/>
                </a:solidFill>
                <a:latin typeface="Arial"/>
                <a:cs typeface="Arial"/>
              </a:rPr>
              <a:t>&lt;5</a:t>
            </a:r>
            <a:r>
              <a:rPr sz="2400" spc="-4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for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2F5597"/>
                </a:solidFill>
                <a:latin typeface="Arial"/>
                <a:cs typeface="Arial"/>
              </a:rPr>
              <a:t>10</a:t>
            </a:r>
            <a:r>
              <a:rPr sz="2400" spc="-45" dirty="0">
                <a:solidFill>
                  <a:srgbClr val="2F5597"/>
                </a:solidFill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minutes…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490791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35" dirty="0">
                <a:latin typeface="Calibri"/>
                <a:cs typeface="Calibri"/>
              </a:rPr>
              <a:t>Fault </a:t>
            </a:r>
            <a:r>
              <a:rPr sz="4400" spc="130" dirty="0">
                <a:latin typeface="Calibri"/>
                <a:cs typeface="Calibri"/>
              </a:rPr>
              <a:t>Tolerant</a:t>
            </a:r>
            <a:r>
              <a:rPr sz="4400" spc="100" dirty="0">
                <a:latin typeface="Calibri"/>
                <a:cs typeface="Calibri"/>
              </a:rPr>
              <a:t> </a:t>
            </a:r>
            <a:r>
              <a:rPr sz="4400" spc="170" dirty="0">
                <a:latin typeface="Calibri"/>
                <a:cs typeface="Calibri"/>
              </a:rPr>
              <a:t>Tools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49218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0178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1138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66199" y="1195649"/>
            <a:ext cx="5681980" cy="2439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14375">
              <a:lnSpc>
                <a:spcPct val="142900"/>
              </a:lnSpc>
            </a:pPr>
            <a:r>
              <a:rPr sz="2800" spc="135" dirty="0">
                <a:latin typeface="Calibri"/>
                <a:cs typeface="Calibri"/>
              </a:rPr>
              <a:t>Amazon </a:t>
            </a:r>
            <a:r>
              <a:rPr sz="2800" spc="114" dirty="0">
                <a:latin typeface="Calibri"/>
                <a:cs typeface="Calibri"/>
              </a:rPr>
              <a:t>Simple </a:t>
            </a:r>
            <a:r>
              <a:rPr sz="2800" spc="105" dirty="0">
                <a:latin typeface="Calibri"/>
                <a:cs typeface="Calibri"/>
              </a:rPr>
              <a:t>Queue </a:t>
            </a:r>
            <a:r>
              <a:rPr sz="2800" spc="70" dirty="0">
                <a:latin typeface="Calibri"/>
                <a:cs typeface="Calibri"/>
              </a:rPr>
              <a:t>Service  </a:t>
            </a:r>
            <a:r>
              <a:rPr sz="2800" spc="135" dirty="0">
                <a:latin typeface="Calibri"/>
                <a:cs typeface="Calibri"/>
              </a:rPr>
              <a:t>Amazon </a:t>
            </a:r>
            <a:r>
              <a:rPr sz="2800" spc="114" dirty="0">
                <a:latin typeface="Calibri"/>
                <a:cs typeface="Calibri"/>
              </a:rPr>
              <a:t>Simple </a:t>
            </a:r>
            <a:r>
              <a:rPr sz="2800" spc="120" dirty="0">
                <a:latin typeface="Calibri"/>
                <a:cs typeface="Calibri"/>
              </a:rPr>
              <a:t>Storage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Service  </a:t>
            </a:r>
            <a:r>
              <a:rPr sz="2800" spc="135" dirty="0">
                <a:latin typeface="Calibri"/>
                <a:cs typeface="Calibri"/>
              </a:rPr>
              <a:t>Amazon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125" dirty="0">
                <a:latin typeface="Calibri"/>
                <a:cs typeface="Calibri"/>
              </a:rPr>
              <a:t>SimpleDB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135" dirty="0">
                <a:latin typeface="Calibri"/>
                <a:cs typeface="Calibri"/>
              </a:rPr>
              <a:t>Amazon </a:t>
            </a:r>
            <a:r>
              <a:rPr sz="2800" spc="70" dirty="0">
                <a:latin typeface="Calibri"/>
                <a:cs typeface="Calibri"/>
              </a:rPr>
              <a:t>Relational </a:t>
            </a:r>
            <a:r>
              <a:rPr sz="2800" spc="90" dirty="0">
                <a:latin typeface="Calibri"/>
                <a:cs typeface="Calibri"/>
              </a:rPr>
              <a:t>Database</a:t>
            </a:r>
            <a:r>
              <a:rPr sz="2800" spc="9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Service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979" y="332098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36918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420" dirty="0">
                <a:latin typeface="Calibri"/>
                <a:cs typeface="Calibri"/>
              </a:rPr>
              <a:t>S</a:t>
            </a:r>
            <a:r>
              <a:rPr sz="4400" spc="175" dirty="0">
                <a:latin typeface="Calibri"/>
                <a:cs typeface="Calibri"/>
              </a:rPr>
              <a:t>u</a:t>
            </a:r>
            <a:r>
              <a:rPr sz="4400" spc="265" dirty="0">
                <a:latin typeface="Calibri"/>
                <a:cs typeface="Calibri"/>
              </a:rPr>
              <a:t>m</a:t>
            </a:r>
            <a:r>
              <a:rPr sz="4400" spc="320" dirty="0">
                <a:latin typeface="Calibri"/>
                <a:cs typeface="Calibri"/>
              </a:rPr>
              <a:t>m</a:t>
            </a:r>
            <a:r>
              <a:rPr sz="4400" spc="125" dirty="0">
                <a:latin typeface="Calibri"/>
                <a:cs typeface="Calibri"/>
              </a:rPr>
              <a:t>a</a:t>
            </a:r>
            <a:r>
              <a:rPr sz="4400" spc="-30" dirty="0">
                <a:latin typeface="Calibri"/>
                <a:cs typeface="Calibri"/>
              </a:rPr>
              <a:t>r</a:t>
            </a:r>
            <a:r>
              <a:rPr sz="4400" spc="145" dirty="0">
                <a:latin typeface="Calibri"/>
                <a:cs typeface="Calibri"/>
              </a:rPr>
              <a:t>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1238321"/>
            <a:ext cx="7466965" cy="1219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80" dirty="0">
                <a:latin typeface="Calibri"/>
                <a:cs typeface="Calibri"/>
              </a:rPr>
              <a:t>Fault Tolerant </a:t>
            </a:r>
            <a:r>
              <a:rPr sz="2800" spc="105" dirty="0">
                <a:latin typeface="Calibri"/>
                <a:cs typeface="Calibri"/>
              </a:rPr>
              <a:t>and highly </a:t>
            </a:r>
            <a:r>
              <a:rPr sz="2800" spc="65" dirty="0">
                <a:latin typeface="Calibri"/>
                <a:cs typeface="Calibri"/>
              </a:rPr>
              <a:t>available </a:t>
            </a:r>
            <a:r>
              <a:rPr sz="2800" spc="50" dirty="0">
                <a:latin typeface="Calibri"/>
                <a:cs typeface="Calibri"/>
              </a:rPr>
              <a:t>architectures  </a:t>
            </a:r>
            <a:r>
              <a:rPr sz="2800" spc="75" dirty="0">
                <a:latin typeface="Calibri"/>
                <a:cs typeface="Calibri"/>
              </a:rPr>
              <a:t>Services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60" dirty="0">
                <a:latin typeface="Calibri"/>
                <a:cs typeface="Calibri"/>
              </a:rPr>
              <a:t>assist</a:t>
            </a:r>
            <a:r>
              <a:rPr sz="2800" spc="95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architectures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348" y="2308352"/>
            <a:ext cx="7778115" cy="164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6409"/>
              </a:lnSpc>
            </a:pPr>
            <a:r>
              <a:rPr spc="155" dirty="0">
                <a:latin typeface="Calibri"/>
                <a:cs typeface="Calibri"/>
              </a:rPr>
              <a:t>Reference </a:t>
            </a:r>
            <a:r>
              <a:rPr spc="85" dirty="0">
                <a:latin typeface="Calibri"/>
                <a:cs typeface="Calibri"/>
              </a:rPr>
              <a:t>Architecture:  </a:t>
            </a:r>
            <a:r>
              <a:rPr spc="170" dirty="0">
                <a:latin typeface="Calibri"/>
                <a:cs typeface="Calibri"/>
              </a:rPr>
              <a:t>Web</a:t>
            </a:r>
            <a:r>
              <a:rPr spc="145" dirty="0">
                <a:latin typeface="Calibri"/>
                <a:cs typeface="Calibri"/>
              </a:rPr>
              <a:t> </a:t>
            </a:r>
            <a:r>
              <a:rPr spc="260" dirty="0">
                <a:latin typeface="Calibri"/>
                <a:cs typeface="Calibri"/>
              </a:rPr>
              <a:t>Hosting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05" dirty="0">
                <a:latin typeface="Calibri"/>
                <a:cs typeface="Calibri"/>
              </a:rPr>
              <a:t>Introduction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49780" y="2589273"/>
            <a:ext cx="299974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000" dirty="0"/>
          </a:p>
        </p:txBody>
      </p:sp>
      <p:sp>
        <p:nvSpPr>
          <p:cNvPr id="5" name="object 5"/>
          <p:cNvSpPr txBox="1"/>
          <p:nvPr/>
        </p:nvSpPr>
        <p:spPr>
          <a:xfrm>
            <a:off x="2286000" y="2473833"/>
            <a:ext cx="6781800" cy="1164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14" dirty="0">
                <a:latin typeface="Calibri"/>
                <a:cs typeface="Calibri"/>
              </a:rPr>
              <a:t>The </a:t>
            </a:r>
            <a:r>
              <a:rPr sz="3200" spc="145" dirty="0">
                <a:latin typeface="Calibri"/>
                <a:cs typeface="Calibri"/>
              </a:rPr>
              <a:t>AWS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105" dirty="0">
                <a:latin typeface="Calibri"/>
                <a:cs typeface="Calibri"/>
              </a:rPr>
              <a:t>Cloud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3200" spc="70" dirty="0">
                <a:latin typeface="Calibri"/>
                <a:cs typeface="Calibri"/>
              </a:rPr>
              <a:t>Detailed </a:t>
            </a:r>
            <a:r>
              <a:rPr sz="3200" spc="55" dirty="0">
                <a:latin typeface="Calibri"/>
                <a:cs typeface="Calibri"/>
              </a:rPr>
              <a:t>overview </a:t>
            </a:r>
            <a:r>
              <a:rPr sz="3200" spc="120" dirty="0">
                <a:latin typeface="Calibri"/>
                <a:cs typeface="Calibri"/>
              </a:rPr>
              <a:t>of </a:t>
            </a:r>
            <a:r>
              <a:rPr sz="3200" spc="55" dirty="0">
                <a:latin typeface="Calibri"/>
                <a:cs typeface="Calibri"/>
              </a:rPr>
              <a:t>core</a:t>
            </a:r>
            <a:r>
              <a:rPr sz="3200" spc="120" dirty="0">
                <a:latin typeface="Calibri"/>
                <a:cs typeface="Calibri"/>
              </a:rPr>
              <a:t> </a:t>
            </a:r>
            <a:r>
              <a:rPr sz="3200" spc="85" dirty="0">
                <a:latin typeface="Calibri"/>
                <a:cs typeface="Calibri"/>
              </a:rPr>
              <a:t>concepts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49780" y="3198873"/>
            <a:ext cx="299974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000" dirty="0"/>
          </a:p>
        </p:txBody>
      </p:sp>
      <p:sp>
        <p:nvSpPr>
          <p:cNvPr id="7" name="object 7"/>
          <p:cNvSpPr/>
          <p:nvPr/>
        </p:nvSpPr>
        <p:spPr>
          <a:xfrm>
            <a:off x="8756904" y="1463039"/>
            <a:ext cx="3209544" cy="2075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1334572"/>
            <a:ext cx="7500620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80" dirty="0">
                <a:latin typeface="Calibri"/>
                <a:cs typeface="Calibri"/>
              </a:rPr>
              <a:t>Agility: </a:t>
            </a:r>
            <a:br>
              <a:rPr lang="en-US" sz="4400" spc="80" dirty="0">
                <a:latin typeface="Calibri"/>
                <a:cs typeface="Calibri"/>
              </a:rPr>
            </a:br>
            <a:r>
              <a:rPr sz="4400" spc="190" dirty="0">
                <a:latin typeface="Calibri"/>
                <a:cs typeface="Calibri"/>
              </a:rPr>
              <a:t>The </a:t>
            </a:r>
            <a:r>
              <a:rPr sz="4400" spc="225" dirty="0">
                <a:latin typeface="Calibri"/>
                <a:cs typeface="Calibri"/>
              </a:rPr>
              <a:t>AWS</a:t>
            </a:r>
            <a:r>
              <a:rPr sz="4400" spc="135" dirty="0">
                <a:latin typeface="Calibri"/>
                <a:cs typeface="Calibri"/>
              </a:rPr>
              <a:t> </a:t>
            </a:r>
            <a:r>
              <a:rPr sz="4400" spc="85" dirty="0">
                <a:latin typeface="Calibri"/>
                <a:cs typeface="Calibri"/>
              </a:rPr>
              <a:t>Infrastructure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964304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573904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4183504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4793104"/>
            <a:ext cx="241299" cy="253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85800" y="2703071"/>
            <a:ext cx="2548255" cy="306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3700"/>
              </a:lnSpc>
            </a:pPr>
            <a:r>
              <a:rPr sz="2800" spc="70" dirty="0">
                <a:latin typeface="Calibri"/>
                <a:cs typeface="Calibri"/>
              </a:rPr>
              <a:t>Instant </a:t>
            </a:r>
            <a:r>
              <a:rPr sz="2800" spc="50" dirty="0">
                <a:latin typeface="Calibri"/>
                <a:cs typeface="Calibri"/>
              </a:rPr>
              <a:t>elasticity  </a:t>
            </a:r>
            <a:r>
              <a:rPr sz="2800" spc="80" dirty="0">
                <a:latin typeface="Calibri"/>
                <a:cs typeface="Calibri"/>
              </a:rPr>
              <a:t>Scalability  </a:t>
            </a:r>
            <a:r>
              <a:rPr sz="2800" spc="65" dirty="0">
                <a:latin typeface="Calibri"/>
                <a:cs typeface="Calibri"/>
              </a:rPr>
              <a:t>Flexible  </a:t>
            </a:r>
            <a:r>
              <a:rPr sz="2800" spc="55" dirty="0">
                <a:latin typeface="Calibri"/>
                <a:cs typeface="Calibri"/>
              </a:rPr>
              <a:t>Reliability  </a:t>
            </a:r>
            <a:r>
              <a:rPr sz="2800" spc="85" dirty="0">
                <a:latin typeface="Calibri"/>
                <a:cs typeface="Calibri"/>
              </a:rPr>
              <a:t>Secure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979" y="5415404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8305800" y="2011680"/>
            <a:ext cx="3352800" cy="3348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319214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20" dirty="0">
                <a:latin typeface="Calibri"/>
                <a:cs typeface="Calibri"/>
              </a:rPr>
              <a:t>Web</a:t>
            </a:r>
            <a:r>
              <a:rPr sz="4400" spc="70" dirty="0">
                <a:latin typeface="Calibri"/>
                <a:cs typeface="Calibri"/>
              </a:rPr>
              <a:t> </a:t>
            </a:r>
            <a:r>
              <a:rPr sz="4400" spc="190" dirty="0">
                <a:latin typeface="Calibri"/>
                <a:cs typeface="Calibri"/>
              </a:rPr>
              <a:t>Hosting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4987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6323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384808"/>
            <a:ext cx="5533390" cy="4644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75" dirty="0">
                <a:latin typeface="Calibri"/>
                <a:cs typeface="Calibri"/>
              </a:rPr>
              <a:t>Web </a:t>
            </a:r>
            <a:r>
              <a:rPr sz="2800" spc="105" dirty="0">
                <a:latin typeface="Calibri"/>
                <a:cs typeface="Calibri"/>
              </a:rPr>
              <a:t>hosting </a:t>
            </a:r>
            <a:r>
              <a:rPr sz="2800" spc="110" dirty="0">
                <a:latin typeface="Calibri"/>
                <a:cs typeface="Calibri"/>
              </a:rPr>
              <a:t>on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AWS: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25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80" dirty="0">
                <a:latin typeface="Calibri"/>
                <a:cs typeface="Calibri"/>
              </a:rPr>
              <a:t>Fast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22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75" dirty="0">
                <a:latin typeface="Calibri"/>
                <a:cs typeface="Calibri"/>
              </a:rPr>
              <a:t>Straightforward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22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25" dirty="0">
                <a:latin typeface="Calibri"/>
                <a:cs typeface="Calibri"/>
              </a:rPr>
              <a:t>Low</a:t>
            </a:r>
            <a:r>
              <a:rPr sz="2400" spc="-150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cost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2800" spc="155" dirty="0">
                <a:latin typeface="Calibri"/>
                <a:cs typeface="Calibri"/>
              </a:rPr>
              <a:t>Common </a:t>
            </a:r>
            <a:r>
              <a:rPr sz="2800" spc="80" dirty="0">
                <a:latin typeface="Calibri"/>
                <a:cs typeface="Calibri"/>
              </a:rPr>
              <a:t>web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applications: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10" dirty="0">
                <a:latin typeface="Calibri"/>
                <a:cs typeface="Calibri"/>
              </a:rPr>
              <a:t>Company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website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22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90" dirty="0">
                <a:latin typeface="Calibri"/>
                <a:cs typeface="Calibri"/>
              </a:rPr>
              <a:t>Content </a:t>
            </a:r>
            <a:r>
              <a:rPr sz="2400" spc="105" dirty="0">
                <a:latin typeface="Calibri"/>
                <a:cs typeface="Calibri"/>
              </a:rPr>
              <a:t>management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system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22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80" dirty="0">
                <a:latin typeface="Calibri"/>
                <a:cs typeface="Calibri"/>
              </a:rPr>
              <a:t>Social </a:t>
            </a:r>
            <a:r>
              <a:rPr sz="2400" spc="70" dirty="0">
                <a:latin typeface="Calibri"/>
                <a:cs typeface="Calibri"/>
              </a:rPr>
              <a:t>media </a:t>
            </a:r>
            <a:r>
              <a:rPr sz="2400" spc="60" dirty="0">
                <a:latin typeface="Calibri"/>
                <a:cs typeface="Calibri"/>
              </a:rPr>
              <a:t>application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development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20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45" dirty="0">
                <a:latin typeface="Calibri"/>
                <a:cs typeface="Calibri"/>
              </a:rPr>
              <a:t>Internal </a:t>
            </a:r>
            <a:r>
              <a:rPr sz="2400" spc="80" dirty="0">
                <a:latin typeface="Calibri"/>
                <a:cs typeface="Calibri"/>
              </a:rPr>
              <a:t>SharePoint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40" dirty="0">
                <a:latin typeface="Calibri"/>
                <a:cs typeface="Calibri"/>
              </a:rPr>
              <a:t>site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619061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75" dirty="0">
                <a:latin typeface="Calibri"/>
                <a:cs typeface="Calibri"/>
              </a:rPr>
              <a:t>Cost </a:t>
            </a:r>
            <a:r>
              <a:rPr sz="4400" spc="130" dirty="0">
                <a:latin typeface="Calibri"/>
                <a:cs typeface="Calibri"/>
              </a:rPr>
              <a:t>Effective</a:t>
            </a:r>
            <a:r>
              <a:rPr sz="4400" spc="70" dirty="0">
                <a:latin typeface="Calibri"/>
                <a:cs typeface="Calibri"/>
              </a:rPr>
              <a:t> </a:t>
            </a:r>
            <a:r>
              <a:rPr sz="4400" spc="95" dirty="0">
                <a:latin typeface="Calibri"/>
                <a:cs typeface="Calibri"/>
              </a:rPr>
              <a:t>Alternative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238321"/>
            <a:ext cx="6952615" cy="182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616075">
              <a:lnSpc>
                <a:spcPct val="142900"/>
              </a:lnSpc>
            </a:pPr>
            <a:r>
              <a:rPr sz="2800" spc="100" dirty="0">
                <a:latin typeface="Calibri"/>
                <a:cs typeface="Calibri"/>
              </a:rPr>
              <a:t>Leverage </a:t>
            </a:r>
            <a:r>
              <a:rPr sz="2800" spc="125" dirty="0">
                <a:latin typeface="Calibri"/>
                <a:cs typeface="Calibri"/>
              </a:rPr>
              <a:t>on-demand </a:t>
            </a:r>
            <a:r>
              <a:rPr sz="2800" spc="75" dirty="0">
                <a:latin typeface="Calibri"/>
                <a:cs typeface="Calibri"/>
              </a:rPr>
              <a:t>provisioning  </a:t>
            </a:r>
            <a:r>
              <a:rPr sz="2800" spc="80" dirty="0">
                <a:latin typeface="Calibri"/>
                <a:cs typeface="Calibri"/>
              </a:rPr>
              <a:t>Eliminate </a:t>
            </a:r>
            <a:r>
              <a:rPr sz="2800" spc="75" dirty="0">
                <a:latin typeface="Calibri"/>
                <a:cs typeface="Calibri"/>
              </a:rPr>
              <a:t>wasted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capacity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85" dirty="0">
                <a:latin typeface="Calibri"/>
                <a:cs typeface="Calibri"/>
              </a:rPr>
              <a:t>Continuously </a:t>
            </a:r>
            <a:r>
              <a:rPr sz="2800" spc="65" dirty="0">
                <a:latin typeface="Calibri"/>
                <a:cs typeface="Calibri"/>
              </a:rPr>
              <a:t>adjust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70" dirty="0">
                <a:latin typeface="Calibri"/>
                <a:cs typeface="Calibri"/>
              </a:rPr>
              <a:t>actual </a:t>
            </a:r>
            <a:r>
              <a:rPr sz="2800" spc="65" dirty="0">
                <a:latin typeface="Calibri"/>
                <a:cs typeface="Calibri"/>
              </a:rPr>
              <a:t>traffic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patterns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875519" y="1463039"/>
            <a:ext cx="2057400" cy="2057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047239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420" dirty="0">
                <a:latin typeface="Calibri"/>
                <a:cs typeface="Calibri"/>
              </a:rPr>
              <a:t>S</a:t>
            </a:r>
            <a:r>
              <a:rPr sz="4400" spc="120" dirty="0">
                <a:latin typeface="Calibri"/>
                <a:cs typeface="Calibri"/>
              </a:rPr>
              <a:t>c</a:t>
            </a:r>
            <a:r>
              <a:rPr sz="4400" spc="125" dirty="0">
                <a:latin typeface="Calibri"/>
                <a:cs typeface="Calibri"/>
              </a:rPr>
              <a:t>a</a:t>
            </a:r>
            <a:r>
              <a:rPr sz="4400" spc="105" dirty="0">
                <a:latin typeface="Calibri"/>
                <a:cs typeface="Calibri"/>
              </a:rPr>
              <a:t>la</a:t>
            </a:r>
            <a:r>
              <a:rPr sz="4400" spc="204" dirty="0">
                <a:latin typeface="Calibri"/>
                <a:cs typeface="Calibri"/>
              </a:rPr>
              <a:t>b</a:t>
            </a:r>
            <a:r>
              <a:rPr sz="4400" spc="90" dirty="0">
                <a:latin typeface="Calibri"/>
                <a:cs typeface="Calibri"/>
              </a:rPr>
              <a:t>le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238321"/>
            <a:ext cx="8274684" cy="182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105" dirty="0">
                <a:latin typeface="Calibri"/>
                <a:cs typeface="Calibri"/>
              </a:rPr>
              <a:t>Handle </a:t>
            </a:r>
            <a:r>
              <a:rPr sz="2800" spc="80" dirty="0">
                <a:latin typeface="Calibri"/>
                <a:cs typeface="Calibri"/>
              </a:rPr>
              <a:t>unexpected </a:t>
            </a:r>
            <a:r>
              <a:rPr sz="2800" spc="65" dirty="0">
                <a:latin typeface="Calibri"/>
                <a:cs typeface="Calibri"/>
              </a:rPr>
              <a:t>traffic </a:t>
            </a:r>
            <a:r>
              <a:rPr sz="2800" spc="80" dirty="0">
                <a:latin typeface="Calibri"/>
                <a:cs typeface="Calibri"/>
              </a:rPr>
              <a:t>peaks </a:t>
            </a:r>
            <a:r>
              <a:rPr sz="2800" spc="45" dirty="0">
                <a:latin typeface="Calibri"/>
                <a:cs typeface="Calibri"/>
              </a:rPr>
              <a:t>or </a:t>
            </a:r>
            <a:r>
              <a:rPr sz="2800" spc="80" dirty="0">
                <a:latin typeface="Calibri"/>
                <a:cs typeface="Calibri"/>
              </a:rPr>
              <a:t>unexpected </a:t>
            </a:r>
            <a:r>
              <a:rPr sz="2800" spc="90" dirty="0">
                <a:latin typeface="Calibri"/>
                <a:cs typeface="Calibri"/>
              </a:rPr>
              <a:t>loads  </a:t>
            </a:r>
            <a:r>
              <a:rPr sz="2800" spc="114" dirty="0">
                <a:latin typeface="Calibri"/>
                <a:cs typeface="Calibri"/>
              </a:rPr>
              <a:t>Launch </a:t>
            </a:r>
            <a:r>
              <a:rPr sz="2800" spc="80" dirty="0">
                <a:latin typeface="Calibri"/>
                <a:cs typeface="Calibri"/>
              </a:rPr>
              <a:t>new </a:t>
            </a:r>
            <a:r>
              <a:rPr sz="2800" spc="90" dirty="0">
                <a:latin typeface="Calibri"/>
                <a:cs typeface="Calibri"/>
              </a:rPr>
              <a:t>hosts </a:t>
            </a:r>
            <a:r>
              <a:rPr sz="2800" spc="50" dirty="0">
                <a:latin typeface="Calibri"/>
                <a:cs typeface="Calibri"/>
              </a:rPr>
              <a:t>in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minutes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105" dirty="0">
                <a:latin typeface="Calibri"/>
                <a:cs typeface="Calibri"/>
              </a:rPr>
              <a:t>Scale </a:t>
            </a:r>
            <a:r>
              <a:rPr sz="2800" spc="90" dirty="0">
                <a:latin typeface="Calibri"/>
                <a:cs typeface="Calibri"/>
              </a:rPr>
              <a:t>hosts </a:t>
            </a:r>
            <a:r>
              <a:rPr sz="2800" spc="100" dirty="0">
                <a:latin typeface="Calibri"/>
                <a:cs typeface="Calibri"/>
              </a:rPr>
              <a:t>up </a:t>
            </a:r>
            <a:r>
              <a:rPr sz="2800" spc="45" dirty="0">
                <a:latin typeface="Calibri"/>
                <a:cs typeface="Calibri"/>
              </a:rPr>
              <a:t>or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105" dirty="0">
                <a:latin typeface="Calibri"/>
                <a:cs typeface="Calibri"/>
              </a:rPr>
              <a:t>down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9875519" y="1463039"/>
            <a:ext cx="2057400" cy="2139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323596"/>
            <a:ext cx="920623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-140" dirty="0"/>
              <a:t>On-Demand Solution </a:t>
            </a:r>
            <a:r>
              <a:rPr sz="3500" spc="-150" dirty="0"/>
              <a:t>for </a:t>
            </a:r>
            <a:r>
              <a:rPr sz="3500" spc="-210" dirty="0"/>
              <a:t>Various</a:t>
            </a:r>
            <a:r>
              <a:rPr sz="3500" spc="-400" dirty="0"/>
              <a:t> </a:t>
            </a:r>
            <a:r>
              <a:rPr sz="3500" spc="-170" dirty="0"/>
              <a:t>Environments</a:t>
            </a:r>
            <a:endParaRPr sz="350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238321"/>
            <a:ext cx="4257040" cy="1850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-140" dirty="0">
                <a:latin typeface="Lucida Sans"/>
                <a:cs typeface="Lucida Sans"/>
              </a:rPr>
              <a:t>Provision </a:t>
            </a:r>
            <a:r>
              <a:rPr sz="2800" spc="-135" dirty="0">
                <a:latin typeface="Lucida Sans"/>
                <a:cs typeface="Lucida Sans"/>
              </a:rPr>
              <a:t>testing </a:t>
            </a:r>
            <a:r>
              <a:rPr sz="2800" spc="-114" dirty="0">
                <a:latin typeface="Lucida Sans"/>
                <a:cs typeface="Lucida Sans"/>
              </a:rPr>
              <a:t>fleets  </a:t>
            </a:r>
            <a:r>
              <a:rPr sz="2800" spc="-135" dirty="0">
                <a:latin typeface="Lucida Sans"/>
                <a:cs typeface="Lucida Sans"/>
              </a:rPr>
              <a:t>Develop </a:t>
            </a:r>
            <a:r>
              <a:rPr sz="2800" spc="-155" dirty="0">
                <a:latin typeface="Lucida Sans"/>
                <a:cs typeface="Lucida Sans"/>
              </a:rPr>
              <a:t>staging </a:t>
            </a:r>
            <a:r>
              <a:rPr sz="2800" spc="-170" dirty="0">
                <a:latin typeface="Lucida Sans"/>
                <a:cs typeface="Lucida Sans"/>
              </a:rPr>
              <a:t>in </a:t>
            </a:r>
            <a:r>
              <a:rPr sz="2800" spc="-160" dirty="0">
                <a:latin typeface="Lucida Sans"/>
                <a:cs typeface="Lucida Sans"/>
              </a:rPr>
              <a:t>minutes  </a:t>
            </a:r>
            <a:r>
              <a:rPr sz="2800" spc="-110" dirty="0">
                <a:latin typeface="Lucida Sans"/>
                <a:cs typeface="Lucida Sans"/>
              </a:rPr>
              <a:t>Simulate </a:t>
            </a:r>
            <a:r>
              <a:rPr sz="2800" spc="-185" dirty="0">
                <a:latin typeface="Lucida Sans"/>
                <a:cs typeface="Lucida Sans"/>
              </a:rPr>
              <a:t>use</a:t>
            </a:r>
            <a:r>
              <a:rPr sz="2800" spc="-270" dirty="0">
                <a:latin typeface="Lucida Sans"/>
                <a:cs typeface="Lucida Sans"/>
              </a:rPr>
              <a:t> </a:t>
            </a:r>
            <a:r>
              <a:rPr sz="2800" spc="-114" dirty="0">
                <a:latin typeface="Lucida Sans"/>
                <a:cs typeface="Lucida Sans"/>
              </a:rPr>
              <a:t>traffic</a:t>
            </a:r>
            <a:endParaRPr sz="2800" dirty="0">
              <a:latin typeface="Lucida Sans"/>
              <a:cs typeface="Lucida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78384"/>
            <a:ext cx="899096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100" dirty="0">
                <a:latin typeface="Calibri"/>
                <a:cs typeface="Calibri"/>
              </a:rPr>
              <a:t>Migrating </a:t>
            </a:r>
            <a:r>
              <a:rPr sz="4000" spc="135" dirty="0">
                <a:latin typeface="Calibri"/>
                <a:cs typeface="Calibri"/>
              </a:rPr>
              <a:t>to </a:t>
            </a:r>
            <a:r>
              <a:rPr sz="4000" spc="100" dirty="0">
                <a:latin typeface="Calibri"/>
                <a:cs typeface="Calibri"/>
              </a:rPr>
              <a:t>AWS: </a:t>
            </a:r>
            <a:r>
              <a:rPr sz="4000" spc="110" dirty="0">
                <a:latin typeface="Calibri"/>
                <a:cs typeface="Calibri"/>
              </a:rPr>
              <a:t>Web </a:t>
            </a:r>
            <a:r>
              <a:rPr sz="4000" spc="175" dirty="0">
                <a:latin typeface="Calibri"/>
                <a:cs typeface="Calibri"/>
              </a:rPr>
              <a:t>Hosting</a:t>
            </a:r>
            <a:r>
              <a:rPr sz="4000" spc="225" dirty="0">
                <a:latin typeface="Calibri"/>
                <a:cs typeface="Calibri"/>
              </a:rPr>
              <a:t> </a:t>
            </a:r>
            <a:r>
              <a:rPr sz="4000" spc="105" dirty="0">
                <a:latin typeface="Calibri"/>
                <a:cs typeface="Calibri"/>
              </a:rPr>
              <a:t>Services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498724"/>
            <a:ext cx="228599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48418" y="1223670"/>
            <a:ext cx="4648835" cy="5063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8125" marR="571500" indent="-226060" algn="just">
              <a:lnSpc>
                <a:spcPct val="144000"/>
              </a:lnSpc>
            </a:pPr>
            <a:r>
              <a:rPr sz="2600" spc="80" dirty="0">
                <a:latin typeface="Calibri"/>
                <a:cs typeface="Calibri"/>
              </a:rPr>
              <a:t>Products </a:t>
            </a:r>
            <a:r>
              <a:rPr sz="2600" spc="85" dirty="0">
                <a:latin typeface="Calibri"/>
                <a:cs typeface="Calibri"/>
              </a:rPr>
              <a:t>to </a:t>
            </a:r>
            <a:r>
              <a:rPr sz="2600" spc="55" dirty="0">
                <a:latin typeface="Calibri"/>
                <a:cs typeface="Calibri"/>
              </a:rPr>
              <a:t>assist </a:t>
            </a:r>
            <a:r>
              <a:rPr sz="2600" spc="35" dirty="0">
                <a:latin typeface="Calibri"/>
                <a:cs typeface="Calibri"/>
              </a:rPr>
              <a:t>transition:  </a:t>
            </a: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105" dirty="0">
                <a:latin typeface="Calibri"/>
                <a:cs typeface="Calibri"/>
              </a:rPr>
              <a:t>Amazon </a:t>
            </a:r>
            <a:r>
              <a:rPr sz="2200" spc="45" dirty="0">
                <a:latin typeface="Calibri"/>
                <a:cs typeface="Calibri"/>
              </a:rPr>
              <a:t>Virtual </a:t>
            </a:r>
            <a:r>
              <a:rPr sz="2200" spc="50" dirty="0">
                <a:latin typeface="Calibri"/>
                <a:cs typeface="Calibri"/>
              </a:rPr>
              <a:t>Private </a:t>
            </a:r>
            <a:r>
              <a:rPr sz="2200" spc="85" dirty="0">
                <a:latin typeface="Calibri"/>
                <a:cs typeface="Calibri"/>
              </a:rPr>
              <a:t>Cloud  </a:t>
            </a: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105" dirty="0">
                <a:latin typeface="Calibri"/>
                <a:cs typeface="Calibri"/>
              </a:rPr>
              <a:t>Amazon </a:t>
            </a:r>
            <a:r>
              <a:rPr sz="2200" spc="70" dirty="0">
                <a:latin typeface="Calibri"/>
                <a:cs typeface="Calibri"/>
              </a:rPr>
              <a:t>Route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170" dirty="0">
                <a:latin typeface="Calibri"/>
                <a:cs typeface="Calibri"/>
              </a:rPr>
              <a:t>53</a:t>
            </a:r>
            <a:endParaRPr sz="2200" dirty="0">
              <a:latin typeface="Calibri"/>
              <a:cs typeface="Calibri"/>
            </a:endParaRPr>
          </a:p>
          <a:p>
            <a:pPr marL="238125" algn="just">
              <a:lnSpc>
                <a:spcPct val="100000"/>
              </a:lnSpc>
              <a:spcBef>
                <a:spcPts val="1245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105" dirty="0">
                <a:latin typeface="Calibri"/>
                <a:cs typeface="Calibri"/>
              </a:rPr>
              <a:t>Amazon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75" dirty="0">
                <a:latin typeface="Calibri"/>
                <a:cs typeface="Calibri"/>
              </a:rPr>
              <a:t>CloudFront</a:t>
            </a:r>
            <a:endParaRPr sz="2200" dirty="0">
              <a:latin typeface="Calibri"/>
              <a:cs typeface="Calibri"/>
            </a:endParaRPr>
          </a:p>
          <a:p>
            <a:pPr marL="238125" marR="1552575" algn="just">
              <a:lnSpc>
                <a:spcPct val="147700"/>
              </a:lnSpc>
              <a:spcBef>
                <a:spcPts val="10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55" dirty="0">
                <a:latin typeface="Calibri"/>
                <a:cs typeface="Calibri"/>
              </a:rPr>
              <a:t>Elastic </a:t>
            </a:r>
            <a:r>
              <a:rPr sz="2200" spc="70" dirty="0">
                <a:latin typeface="Calibri"/>
                <a:cs typeface="Calibri"/>
              </a:rPr>
              <a:t>load </a:t>
            </a:r>
            <a:r>
              <a:rPr sz="2200" spc="75" dirty="0">
                <a:latin typeface="Calibri"/>
                <a:cs typeface="Calibri"/>
              </a:rPr>
              <a:t>balancing  </a:t>
            </a: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65" dirty="0">
                <a:latin typeface="Calibri"/>
                <a:cs typeface="Calibri"/>
              </a:rPr>
              <a:t>Firewalls/AWS </a:t>
            </a:r>
            <a:r>
              <a:rPr sz="2200" spc="75" dirty="0">
                <a:latin typeface="Calibri"/>
                <a:cs typeface="Calibri"/>
              </a:rPr>
              <a:t>Shield  </a:t>
            </a: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75" dirty="0">
                <a:latin typeface="Calibri"/>
                <a:cs typeface="Calibri"/>
              </a:rPr>
              <a:t>Auto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90" dirty="0">
                <a:latin typeface="Calibri"/>
                <a:cs typeface="Calibri"/>
              </a:rPr>
              <a:t>Scaling</a:t>
            </a:r>
            <a:endParaRPr sz="2200" dirty="0">
              <a:latin typeface="Calibri"/>
              <a:cs typeface="Calibri"/>
            </a:endParaRPr>
          </a:p>
          <a:p>
            <a:pPr marL="238125" algn="just">
              <a:lnSpc>
                <a:spcPct val="100000"/>
              </a:lnSpc>
              <a:spcBef>
                <a:spcPts val="1365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100" dirty="0">
                <a:latin typeface="Calibri"/>
                <a:cs typeface="Calibri"/>
              </a:rPr>
              <a:t>App </a:t>
            </a:r>
            <a:r>
              <a:rPr sz="2200" spc="70" dirty="0">
                <a:latin typeface="Calibri"/>
                <a:cs typeface="Calibri"/>
              </a:rPr>
              <a:t>servers/EC2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55" dirty="0">
                <a:latin typeface="Calibri"/>
                <a:cs typeface="Calibri"/>
              </a:rPr>
              <a:t>instances</a:t>
            </a:r>
            <a:endParaRPr sz="2200" dirty="0">
              <a:latin typeface="Calibri"/>
              <a:cs typeface="Calibri"/>
            </a:endParaRPr>
          </a:p>
          <a:p>
            <a:pPr marL="238125" algn="just">
              <a:lnSpc>
                <a:spcPct val="100000"/>
              </a:lnSpc>
              <a:spcBef>
                <a:spcPts val="1245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105" dirty="0">
                <a:latin typeface="Calibri"/>
                <a:cs typeface="Calibri"/>
              </a:rPr>
              <a:t>Amazon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65" dirty="0">
                <a:latin typeface="Calibri"/>
                <a:cs typeface="Calibri"/>
              </a:rPr>
              <a:t>ElastiCache</a:t>
            </a:r>
            <a:endParaRPr sz="2200" dirty="0">
              <a:latin typeface="Calibri"/>
              <a:cs typeface="Calibri"/>
            </a:endParaRPr>
          </a:p>
          <a:p>
            <a:pPr marL="238125" algn="just">
              <a:lnSpc>
                <a:spcPct val="100000"/>
              </a:lnSpc>
              <a:spcBef>
                <a:spcPts val="1270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105" dirty="0">
                <a:latin typeface="Calibri"/>
                <a:cs typeface="Calibri"/>
              </a:rPr>
              <a:t>Amazon </a:t>
            </a:r>
            <a:r>
              <a:rPr sz="2200" spc="114" dirty="0">
                <a:latin typeface="Calibri"/>
                <a:cs typeface="Calibri"/>
              </a:rPr>
              <a:t>RDS/Amazon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100" dirty="0">
                <a:latin typeface="Calibri"/>
                <a:cs typeface="Calibri"/>
              </a:rPr>
              <a:t>DynamoDB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7906384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45" dirty="0">
                <a:latin typeface="Calibri"/>
                <a:cs typeface="Calibri"/>
              </a:rPr>
              <a:t>Key </a:t>
            </a:r>
            <a:r>
              <a:rPr sz="4400" spc="90" dirty="0">
                <a:latin typeface="Calibri"/>
                <a:cs typeface="Calibri"/>
              </a:rPr>
              <a:t>Architectural </a:t>
            </a:r>
            <a:r>
              <a:rPr sz="4400" spc="120" dirty="0">
                <a:latin typeface="Calibri"/>
                <a:cs typeface="Calibri"/>
              </a:rPr>
              <a:t>Considerations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66199" y="1238321"/>
            <a:ext cx="9366885" cy="2439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80" dirty="0">
                <a:latin typeface="Calibri"/>
                <a:cs typeface="Calibri"/>
              </a:rPr>
              <a:t>Replace </a:t>
            </a:r>
            <a:r>
              <a:rPr sz="2800" spc="75" dirty="0">
                <a:latin typeface="Calibri"/>
                <a:cs typeface="Calibri"/>
              </a:rPr>
              <a:t>physical </a:t>
            </a:r>
            <a:r>
              <a:rPr sz="2800" spc="65" dirty="0">
                <a:latin typeface="Calibri"/>
                <a:cs typeface="Calibri"/>
              </a:rPr>
              <a:t>network </a:t>
            </a:r>
            <a:r>
              <a:rPr sz="2800" spc="75" dirty="0">
                <a:latin typeface="Calibri"/>
                <a:cs typeface="Calibri"/>
              </a:rPr>
              <a:t>appliances </a:t>
            </a:r>
            <a:r>
              <a:rPr sz="2800" spc="60" dirty="0">
                <a:latin typeface="Calibri"/>
                <a:cs typeface="Calibri"/>
              </a:rPr>
              <a:t>with </a:t>
            </a:r>
            <a:r>
              <a:rPr sz="2800" spc="70" dirty="0">
                <a:latin typeface="Calibri"/>
                <a:cs typeface="Calibri"/>
              </a:rPr>
              <a:t>software </a:t>
            </a:r>
            <a:r>
              <a:rPr sz="2800" spc="75" dirty="0">
                <a:latin typeface="Calibri"/>
                <a:cs typeface="Calibri"/>
              </a:rPr>
              <a:t>solutions  </a:t>
            </a:r>
            <a:r>
              <a:rPr sz="2800" spc="100" dirty="0">
                <a:latin typeface="Calibri"/>
                <a:cs typeface="Calibri"/>
              </a:rPr>
              <a:t>Deploy </a:t>
            </a:r>
            <a:r>
              <a:rPr sz="2800" spc="55" dirty="0">
                <a:latin typeface="Calibri"/>
                <a:cs typeface="Calibri"/>
              </a:rPr>
              <a:t>firewalls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everywhere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25" dirty="0">
                <a:latin typeface="Calibri"/>
                <a:cs typeface="Calibri"/>
              </a:rPr>
              <a:t>Make </a:t>
            </a:r>
            <a:r>
              <a:rPr sz="2800" spc="65" dirty="0">
                <a:latin typeface="Calibri"/>
                <a:cs typeface="Calibri"/>
              </a:rPr>
              <a:t>available </a:t>
            </a:r>
            <a:r>
              <a:rPr sz="2800" spc="80" dirty="0">
                <a:latin typeface="Calibri"/>
                <a:cs typeface="Calibri"/>
              </a:rPr>
              <a:t>multiple </a:t>
            </a:r>
            <a:r>
              <a:rPr sz="2800" spc="90" dirty="0">
                <a:latin typeface="Calibri"/>
                <a:cs typeface="Calibri"/>
              </a:rPr>
              <a:t>data</a:t>
            </a:r>
            <a:r>
              <a:rPr sz="2800" spc="195" dirty="0">
                <a:latin typeface="Calibri"/>
                <a:cs typeface="Calibri"/>
              </a:rPr>
              <a:t> </a:t>
            </a:r>
            <a:r>
              <a:rPr sz="2800" spc="60" dirty="0">
                <a:latin typeface="Calibri"/>
                <a:cs typeface="Calibri"/>
              </a:rPr>
              <a:t>centers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75" dirty="0">
                <a:latin typeface="Calibri"/>
                <a:cs typeface="Calibri"/>
              </a:rPr>
              <a:t>Build </a:t>
            </a:r>
            <a:r>
              <a:rPr sz="2800" spc="100" dirty="0">
                <a:latin typeface="Calibri"/>
                <a:cs typeface="Calibri"/>
              </a:rPr>
              <a:t>an </a:t>
            </a:r>
            <a:r>
              <a:rPr sz="2800" spc="80" dirty="0">
                <a:latin typeface="Calibri"/>
                <a:cs typeface="Calibri"/>
              </a:rPr>
              <a:t>ephemeral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95" dirty="0">
                <a:latin typeface="Calibri"/>
                <a:cs typeface="Calibri"/>
              </a:rPr>
              <a:t>dynamic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architecture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0607040" y="1463039"/>
            <a:ext cx="1295400" cy="2075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36918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420" dirty="0">
                <a:latin typeface="Calibri"/>
                <a:cs typeface="Calibri"/>
              </a:rPr>
              <a:t>S</a:t>
            </a:r>
            <a:r>
              <a:rPr sz="4400" spc="175" dirty="0">
                <a:latin typeface="Calibri"/>
                <a:cs typeface="Calibri"/>
              </a:rPr>
              <a:t>u</a:t>
            </a:r>
            <a:r>
              <a:rPr sz="4400" spc="265" dirty="0">
                <a:latin typeface="Calibri"/>
                <a:cs typeface="Calibri"/>
              </a:rPr>
              <a:t>m</a:t>
            </a:r>
            <a:r>
              <a:rPr sz="4400" spc="320" dirty="0">
                <a:latin typeface="Calibri"/>
                <a:cs typeface="Calibri"/>
              </a:rPr>
              <a:t>m</a:t>
            </a:r>
            <a:r>
              <a:rPr sz="4400" spc="125" dirty="0">
                <a:latin typeface="Calibri"/>
                <a:cs typeface="Calibri"/>
              </a:rPr>
              <a:t>a</a:t>
            </a:r>
            <a:r>
              <a:rPr sz="4400" spc="-30" dirty="0">
                <a:latin typeface="Calibri"/>
                <a:cs typeface="Calibri"/>
              </a:rPr>
              <a:t>r</a:t>
            </a:r>
            <a:r>
              <a:rPr sz="4400" spc="145" dirty="0">
                <a:latin typeface="Calibri"/>
                <a:cs typeface="Calibri"/>
              </a:rPr>
              <a:t>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238321"/>
            <a:ext cx="7464425" cy="182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498215">
              <a:lnSpc>
                <a:spcPct val="142900"/>
              </a:lnSpc>
            </a:pP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85" dirty="0">
                <a:latin typeface="Calibri"/>
                <a:cs typeface="Calibri"/>
              </a:rPr>
              <a:t>web </a:t>
            </a:r>
            <a:r>
              <a:rPr sz="2800" spc="105" dirty="0">
                <a:latin typeface="Calibri"/>
                <a:cs typeface="Calibri"/>
              </a:rPr>
              <a:t>hosting  </a:t>
            </a: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85" dirty="0">
                <a:latin typeface="Calibri"/>
                <a:cs typeface="Calibri"/>
              </a:rPr>
              <a:t>web </a:t>
            </a:r>
            <a:r>
              <a:rPr sz="2800" spc="90" dirty="0">
                <a:latin typeface="Calibri"/>
                <a:cs typeface="Calibri"/>
              </a:rPr>
              <a:t>hosted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services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90" dirty="0">
                <a:latin typeface="Calibri"/>
                <a:cs typeface="Calibri"/>
              </a:rPr>
              <a:t>Key </a:t>
            </a:r>
            <a:r>
              <a:rPr sz="2800" spc="70" dirty="0">
                <a:latin typeface="Calibri"/>
                <a:cs typeface="Calibri"/>
              </a:rPr>
              <a:t>considerations </a:t>
            </a:r>
            <a:r>
              <a:rPr sz="2800" spc="75" dirty="0">
                <a:latin typeface="Calibri"/>
                <a:cs typeface="Calibri"/>
              </a:rPr>
              <a:t>for </a:t>
            </a:r>
            <a:r>
              <a:rPr sz="2800" spc="85" dirty="0">
                <a:latin typeface="Calibri"/>
                <a:cs typeface="Calibri"/>
              </a:rPr>
              <a:t>web </a:t>
            </a:r>
            <a:r>
              <a:rPr sz="2800" spc="90" dirty="0">
                <a:latin typeface="Calibri"/>
                <a:cs typeface="Calibri"/>
              </a:rPr>
              <a:t>hosted</a:t>
            </a:r>
            <a:r>
              <a:rPr sz="2800" spc="135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architectures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09600"/>
            <a:ext cx="1133856" cy="679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2187173" y="26923"/>
            <a:ext cx="6985" cy="0"/>
          </a:xfrm>
          <a:custGeom>
            <a:avLst/>
            <a:gdLst/>
            <a:ahLst/>
            <a:cxnLst/>
            <a:rect l="l" t="t" r="r" b="b"/>
            <a:pathLst>
              <a:path w="6984">
                <a:moveTo>
                  <a:pt x="0" y="0"/>
                </a:moveTo>
                <a:lnTo>
                  <a:pt x="64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2187173" y="26923"/>
            <a:ext cx="0" cy="6831330"/>
          </a:xfrm>
          <a:custGeom>
            <a:avLst/>
            <a:gdLst/>
            <a:ahLst/>
            <a:cxnLst/>
            <a:rect l="l" t="t" r="r" b="b"/>
            <a:pathLst>
              <a:path h="6831330">
                <a:moveTo>
                  <a:pt x="0" y="0"/>
                </a:moveTo>
                <a:lnTo>
                  <a:pt x="0" y="68310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2187730" y="1524"/>
            <a:ext cx="6985" cy="0"/>
          </a:xfrm>
          <a:custGeom>
            <a:avLst/>
            <a:gdLst/>
            <a:ahLst/>
            <a:cxnLst/>
            <a:rect l="l" t="t" r="r" b="b"/>
            <a:pathLst>
              <a:path w="6984">
                <a:moveTo>
                  <a:pt x="0" y="0"/>
                </a:moveTo>
                <a:lnTo>
                  <a:pt x="64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2187730" y="1524"/>
            <a:ext cx="0" cy="6855459"/>
          </a:xfrm>
          <a:custGeom>
            <a:avLst/>
            <a:gdLst/>
            <a:ahLst/>
            <a:cxnLst/>
            <a:rect l="l" t="t" r="r" b="b"/>
            <a:pathLst>
              <a:path h="6855459">
                <a:moveTo>
                  <a:pt x="0" y="0"/>
                </a:moveTo>
                <a:lnTo>
                  <a:pt x="0" y="685495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2187730" y="6856476"/>
            <a:ext cx="6985" cy="0"/>
          </a:xfrm>
          <a:custGeom>
            <a:avLst/>
            <a:gdLst/>
            <a:ahLst/>
            <a:cxnLst/>
            <a:rect l="l" t="t" r="r" b="b"/>
            <a:pathLst>
              <a:path w="6984">
                <a:moveTo>
                  <a:pt x="0" y="0"/>
                </a:moveTo>
                <a:lnTo>
                  <a:pt x="64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515471" y="3167888"/>
            <a:ext cx="608076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200" dirty="0">
                <a:latin typeface="Lucida Sans"/>
                <a:cs typeface="Lucida Sans"/>
              </a:rPr>
              <a:t>Module </a:t>
            </a:r>
            <a:r>
              <a:rPr sz="4000" spc="-295" dirty="0">
                <a:latin typeface="Lucida Sans"/>
                <a:cs typeface="Lucida Sans"/>
              </a:rPr>
              <a:t>5: </a:t>
            </a:r>
            <a:r>
              <a:rPr sz="4000" spc="-195" dirty="0">
                <a:latin typeface="Lucida Sans"/>
                <a:cs typeface="Lucida Sans"/>
              </a:rPr>
              <a:t>Pricing</a:t>
            </a:r>
            <a:r>
              <a:rPr sz="4000" spc="-229" dirty="0">
                <a:latin typeface="Lucida Sans"/>
                <a:cs typeface="Lucida Sans"/>
              </a:rPr>
              <a:t> </a:t>
            </a:r>
            <a:r>
              <a:rPr sz="4000" spc="-155" dirty="0">
                <a:latin typeface="Lucida Sans"/>
                <a:cs typeface="Lucida Sans"/>
              </a:rPr>
              <a:t>Overview</a:t>
            </a:r>
            <a:endParaRPr sz="40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158559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350" dirty="0"/>
              <a:t>T</a:t>
            </a:r>
            <a:r>
              <a:rPr sz="4400" spc="-229" dirty="0"/>
              <a:t>op</a:t>
            </a:r>
            <a:r>
              <a:rPr sz="4400" spc="-300" dirty="0"/>
              <a:t>i</a:t>
            </a:r>
            <a:r>
              <a:rPr sz="4400" spc="-270" dirty="0"/>
              <a:t>c</a:t>
            </a:r>
            <a:r>
              <a:rPr sz="4400" spc="-395" dirty="0"/>
              <a:t>s</a:t>
            </a:r>
            <a:endParaRPr sz="440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66199" y="1238321"/>
            <a:ext cx="8034655" cy="182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238625">
              <a:lnSpc>
                <a:spcPct val="142900"/>
              </a:lnSpc>
            </a:pPr>
            <a:r>
              <a:rPr sz="2800" spc="-140" dirty="0">
                <a:latin typeface="Lucida Sans"/>
                <a:cs typeface="Lucida Sans"/>
              </a:rPr>
              <a:t>Fundamentals </a:t>
            </a:r>
            <a:r>
              <a:rPr sz="2800" spc="-90" dirty="0">
                <a:latin typeface="Lucida Sans"/>
                <a:cs typeface="Lucida Sans"/>
              </a:rPr>
              <a:t>of</a:t>
            </a:r>
            <a:r>
              <a:rPr sz="2800" spc="-225" dirty="0">
                <a:latin typeface="Lucida Sans"/>
                <a:cs typeface="Lucida Sans"/>
              </a:rPr>
              <a:t> </a:t>
            </a:r>
            <a:r>
              <a:rPr sz="2800" spc="-140" dirty="0">
                <a:latin typeface="Lucida Sans"/>
                <a:cs typeface="Lucida Sans"/>
              </a:rPr>
              <a:t>Pricing  Pricing</a:t>
            </a:r>
            <a:r>
              <a:rPr sz="2800" spc="-210" dirty="0">
                <a:latin typeface="Lucida Sans"/>
                <a:cs typeface="Lucida Sans"/>
              </a:rPr>
              <a:t> </a:t>
            </a:r>
            <a:r>
              <a:rPr sz="2800" spc="-150" dirty="0">
                <a:latin typeface="Lucida Sans"/>
                <a:cs typeface="Lucida Sans"/>
              </a:rPr>
              <a:t>Details</a:t>
            </a:r>
            <a:endParaRPr sz="28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-110" dirty="0">
                <a:latin typeface="Lucida Sans"/>
                <a:cs typeface="Lucida Sans"/>
              </a:rPr>
              <a:t>Overview </a:t>
            </a:r>
            <a:r>
              <a:rPr sz="2800" spc="-90" dirty="0">
                <a:latin typeface="Lucida Sans"/>
                <a:cs typeface="Lucida Sans"/>
              </a:rPr>
              <a:t>of </a:t>
            </a:r>
            <a:r>
              <a:rPr sz="2800" spc="-105" dirty="0">
                <a:latin typeface="Lucida Sans"/>
                <a:cs typeface="Lucida Sans"/>
              </a:rPr>
              <a:t>the </a:t>
            </a:r>
            <a:r>
              <a:rPr sz="2800" spc="-130" dirty="0">
                <a:latin typeface="Lucida Sans"/>
                <a:cs typeface="Lucida Sans"/>
              </a:rPr>
              <a:t>Total </a:t>
            </a:r>
            <a:r>
              <a:rPr sz="2800" spc="-175" dirty="0">
                <a:latin typeface="Lucida Sans"/>
                <a:cs typeface="Lucida Sans"/>
              </a:rPr>
              <a:t>Cost </a:t>
            </a:r>
            <a:r>
              <a:rPr sz="2800" spc="-90" dirty="0">
                <a:latin typeface="Lucida Sans"/>
                <a:cs typeface="Lucida Sans"/>
              </a:rPr>
              <a:t>of </a:t>
            </a:r>
            <a:r>
              <a:rPr sz="2800" spc="-145" dirty="0">
                <a:latin typeface="Lucida Sans"/>
                <a:cs typeface="Lucida Sans"/>
              </a:rPr>
              <a:t>Ownership</a:t>
            </a:r>
            <a:r>
              <a:rPr sz="2800" spc="-345" dirty="0">
                <a:latin typeface="Lucida Sans"/>
                <a:cs typeface="Lucida Sans"/>
              </a:rPr>
              <a:t> </a:t>
            </a:r>
            <a:r>
              <a:rPr sz="2800" spc="-150" dirty="0">
                <a:latin typeface="Lucida Sans"/>
                <a:cs typeface="Lucida Sans"/>
              </a:rPr>
              <a:t>Calculator</a:t>
            </a:r>
            <a:endParaRPr sz="28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348" y="2609088"/>
            <a:ext cx="8112759" cy="945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15" dirty="0">
                <a:latin typeface="Calibri"/>
                <a:cs typeface="Calibri"/>
              </a:rPr>
              <a:t>Fundamentals </a:t>
            </a:r>
            <a:r>
              <a:rPr spc="260" dirty="0">
                <a:latin typeface="Calibri"/>
                <a:cs typeface="Calibri"/>
              </a:rPr>
              <a:t>of</a:t>
            </a:r>
            <a:r>
              <a:rPr spc="175" dirty="0">
                <a:latin typeface="Calibri"/>
                <a:cs typeface="Calibri"/>
              </a:rPr>
              <a:t> Pricing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842985"/>
            <a:ext cx="10698194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65" dirty="0">
                <a:latin typeface="Calibri"/>
                <a:cs typeface="Calibri"/>
              </a:rPr>
              <a:t>Regions </a:t>
            </a:r>
            <a:r>
              <a:rPr sz="4400" spc="170" dirty="0">
                <a:latin typeface="Calibri"/>
                <a:cs typeface="Calibri"/>
              </a:rPr>
              <a:t>and </a:t>
            </a:r>
            <a:r>
              <a:rPr sz="4400" spc="90" dirty="0">
                <a:latin typeface="Calibri"/>
                <a:cs typeface="Calibri"/>
              </a:rPr>
              <a:t>Availability</a:t>
            </a:r>
            <a:r>
              <a:rPr sz="4400" spc="100" dirty="0">
                <a:latin typeface="Calibri"/>
                <a:cs typeface="Calibri"/>
              </a:rPr>
              <a:t> </a:t>
            </a:r>
            <a:r>
              <a:rPr sz="4400" spc="200" dirty="0">
                <a:latin typeface="Calibri"/>
                <a:cs typeface="Calibri"/>
              </a:rPr>
              <a:t>Zones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1176527" y="1411224"/>
            <a:ext cx="9534144" cy="5151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649223" y="4895088"/>
            <a:ext cx="1676400" cy="868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447253" y="3352994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2"/>
                </a:lnTo>
                <a:lnTo>
                  <a:pt x="78069" y="243907"/>
                </a:lnTo>
                <a:lnTo>
                  <a:pt x="127824" y="253883"/>
                </a:lnTo>
                <a:lnTo>
                  <a:pt x="177579" y="243907"/>
                </a:lnTo>
                <a:lnTo>
                  <a:pt x="218209" y="216702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447253" y="3352994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512371" y="3363976"/>
            <a:ext cx="13017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55" dirty="0">
                <a:solidFill>
                  <a:srgbClr val="ED7D31"/>
                </a:solidFill>
                <a:latin typeface="Tahoma"/>
                <a:cs typeface="Tahoma"/>
              </a:rPr>
              <a:t>3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42559" y="3155207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29"/>
                </a:lnTo>
                <a:lnTo>
                  <a:pt x="0" y="126940"/>
                </a:lnTo>
                <a:lnTo>
                  <a:pt x="10045" y="176351"/>
                </a:lnTo>
                <a:lnTo>
                  <a:pt x="37438" y="216701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8" y="243906"/>
                </a:lnTo>
                <a:lnTo>
                  <a:pt x="218208" y="216701"/>
                </a:lnTo>
                <a:lnTo>
                  <a:pt x="245602" y="176351"/>
                </a:lnTo>
                <a:lnTo>
                  <a:pt x="255647" y="126940"/>
                </a:lnTo>
                <a:lnTo>
                  <a:pt x="245602" y="77529"/>
                </a:lnTo>
                <a:lnTo>
                  <a:pt x="218208" y="37180"/>
                </a:lnTo>
                <a:lnTo>
                  <a:pt x="177578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742559" y="3155207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2453820" y="3479936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5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1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1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2453820" y="3479936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5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2374273" y="3282147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5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2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2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2374273" y="3282147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5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2584406" y="3320333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5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1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1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584406" y="3320333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5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2439391" y="3293871"/>
            <a:ext cx="339725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20"/>
              </a:lnSpc>
            </a:pPr>
            <a:r>
              <a:rPr sz="1400" spc="55" dirty="0">
                <a:solidFill>
                  <a:srgbClr val="ED7D31"/>
                </a:solidFill>
                <a:latin typeface="Tahoma"/>
                <a:cs typeface="Tahoma"/>
              </a:rPr>
              <a:t>3</a:t>
            </a:r>
            <a:r>
              <a:rPr sz="1400" spc="290" dirty="0">
                <a:solidFill>
                  <a:srgbClr val="ED7D31"/>
                </a:solidFill>
                <a:latin typeface="Tahoma"/>
                <a:cs typeface="Tahoma"/>
              </a:rPr>
              <a:t> </a:t>
            </a:r>
            <a:r>
              <a:rPr sz="2100" spc="82" baseline="-11904" dirty="0">
                <a:solidFill>
                  <a:srgbClr val="ED7D31"/>
                </a:solidFill>
                <a:latin typeface="Tahoma"/>
                <a:cs typeface="Tahoma"/>
              </a:rPr>
              <a:t>3</a:t>
            </a:r>
            <a:endParaRPr sz="2100" baseline="-11904" dirty="0">
              <a:latin typeface="Tahoma"/>
              <a:cs typeface="Tahoma"/>
            </a:endParaRPr>
          </a:p>
          <a:p>
            <a:pPr marR="43180" algn="ctr">
              <a:lnSpc>
                <a:spcPts val="1620"/>
              </a:lnSpc>
            </a:pPr>
            <a:r>
              <a:rPr sz="1400" spc="55" dirty="0">
                <a:solidFill>
                  <a:srgbClr val="ED7D31"/>
                </a:solidFill>
                <a:latin typeface="Tahoma"/>
                <a:cs typeface="Tahoma"/>
              </a:rPr>
              <a:t>3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77732" y="5245765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2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2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377732" y="5245765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121922" y="4989726"/>
            <a:ext cx="1201420" cy="231775"/>
          </a:xfrm>
          <a:custGeom>
            <a:avLst/>
            <a:gdLst/>
            <a:ahLst/>
            <a:cxnLst/>
            <a:rect l="l" t="t" r="r" b="b"/>
            <a:pathLst>
              <a:path w="1201420" h="231775">
                <a:moveTo>
                  <a:pt x="0" y="0"/>
                </a:moveTo>
                <a:lnTo>
                  <a:pt x="1201393" y="0"/>
                </a:lnTo>
                <a:lnTo>
                  <a:pt x="1201393" y="231625"/>
                </a:lnTo>
                <a:lnTo>
                  <a:pt x="0" y="2316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8349260" y="4571597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79"/>
                </a:lnTo>
                <a:lnTo>
                  <a:pt x="10045" y="77529"/>
                </a:lnTo>
                <a:lnTo>
                  <a:pt x="0" y="126940"/>
                </a:lnTo>
                <a:lnTo>
                  <a:pt x="10045" y="176351"/>
                </a:lnTo>
                <a:lnTo>
                  <a:pt x="37438" y="216701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1"/>
                </a:lnTo>
                <a:lnTo>
                  <a:pt x="245603" y="176351"/>
                </a:lnTo>
                <a:lnTo>
                  <a:pt x="255648" y="126940"/>
                </a:lnTo>
                <a:lnTo>
                  <a:pt x="245603" y="77529"/>
                </a:lnTo>
                <a:lnTo>
                  <a:pt x="218209" y="37179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8349260" y="4571597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7632472" y="4069866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1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1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7632472" y="4069866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9245017" y="3574215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2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2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9245017" y="3574215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9310134" y="3586479"/>
            <a:ext cx="13017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55" dirty="0">
                <a:solidFill>
                  <a:srgbClr val="ED7D31"/>
                </a:solidFill>
                <a:latin typeface="Tahoma"/>
                <a:cs typeface="Tahoma"/>
              </a:rPr>
              <a:t>4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933918" y="3471976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2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2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933918" y="3471976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 txBox="1"/>
          <p:nvPr/>
        </p:nvSpPr>
        <p:spPr>
          <a:xfrm>
            <a:off x="8999035" y="3482847"/>
            <a:ext cx="13017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55" dirty="0">
                <a:solidFill>
                  <a:srgbClr val="ED7D31"/>
                </a:solidFill>
                <a:latin typeface="Tahoma"/>
                <a:cs typeface="Tahoma"/>
              </a:rPr>
              <a:t>2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699963" y="3317391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1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1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8699963" y="3317391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9621918" y="5470982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2"/>
                </a:lnTo>
                <a:lnTo>
                  <a:pt x="78069" y="243907"/>
                </a:lnTo>
                <a:lnTo>
                  <a:pt x="127824" y="253883"/>
                </a:lnTo>
                <a:lnTo>
                  <a:pt x="177579" y="243907"/>
                </a:lnTo>
                <a:lnTo>
                  <a:pt x="218209" y="216702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9621918" y="5470982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5871726" y="3188332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79"/>
                </a:lnTo>
                <a:lnTo>
                  <a:pt x="10045" y="77529"/>
                </a:lnTo>
                <a:lnTo>
                  <a:pt x="0" y="126940"/>
                </a:lnTo>
                <a:lnTo>
                  <a:pt x="10045" y="176351"/>
                </a:lnTo>
                <a:lnTo>
                  <a:pt x="37438" y="216701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1"/>
                </a:lnTo>
                <a:lnTo>
                  <a:pt x="245603" y="176351"/>
                </a:lnTo>
                <a:lnTo>
                  <a:pt x="255648" y="126940"/>
                </a:lnTo>
                <a:lnTo>
                  <a:pt x="245603" y="77529"/>
                </a:lnTo>
                <a:lnTo>
                  <a:pt x="218209" y="37179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5871726" y="3188332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5936844" y="3199384"/>
            <a:ext cx="13017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55" dirty="0">
                <a:solidFill>
                  <a:srgbClr val="ED7D31"/>
                </a:solidFill>
                <a:latin typeface="Tahoma"/>
                <a:cs typeface="Tahoma"/>
              </a:rPr>
              <a:t>3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479703" y="2991637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2"/>
                </a:lnTo>
                <a:lnTo>
                  <a:pt x="78069" y="243907"/>
                </a:lnTo>
                <a:lnTo>
                  <a:pt x="127824" y="253883"/>
                </a:lnTo>
                <a:lnTo>
                  <a:pt x="177578" y="243907"/>
                </a:lnTo>
                <a:lnTo>
                  <a:pt x="218208" y="216702"/>
                </a:lnTo>
                <a:lnTo>
                  <a:pt x="245602" y="176352"/>
                </a:lnTo>
                <a:lnTo>
                  <a:pt x="255647" y="126941"/>
                </a:lnTo>
                <a:lnTo>
                  <a:pt x="245602" y="77530"/>
                </a:lnTo>
                <a:lnTo>
                  <a:pt x="218208" y="37180"/>
                </a:lnTo>
                <a:lnTo>
                  <a:pt x="177578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479703" y="2991637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5640919" y="3115021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1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1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5640919" y="3115021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3698902" y="3470969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1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1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3698902" y="3470969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 txBox="1"/>
          <p:nvPr/>
        </p:nvSpPr>
        <p:spPr>
          <a:xfrm>
            <a:off x="3764021" y="3165855"/>
            <a:ext cx="173355" cy="547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>
              <a:lnSpc>
                <a:spcPct val="100000"/>
              </a:lnSpc>
            </a:pPr>
            <a:r>
              <a:rPr sz="1400" spc="55" dirty="0">
                <a:solidFill>
                  <a:srgbClr val="ED7D31"/>
                </a:solidFill>
                <a:latin typeface="Tahoma"/>
                <a:cs typeface="Tahoma"/>
              </a:rPr>
              <a:t>2</a:t>
            </a: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400" spc="55" dirty="0">
                <a:solidFill>
                  <a:srgbClr val="ED7D31"/>
                </a:solidFill>
                <a:latin typeface="Tahoma"/>
                <a:cs typeface="Tahoma"/>
              </a:rPr>
              <a:t>6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00662" y="4080255"/>
            <a:ext cx="8616315" cy="163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95170" algn="r">
              <a:lnSpc>
                <a:spcPct val="100000"/>
              </a:lnSpc>
            </a:pPr>
            <a:r>
              <a:rPr sz="1400" spc="55" dirty="0">
                <a:solidFill>
                  <a:srgbClr val="ED7D31"/>
                </a:solidFill>
                <a:latin typeface="Tahoma"/>
                <a:cs typeface="Tahoma"/>
              </a:rPr>
              <a:t>2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R="1277620" algn="r">
              <a:lnSpc>
                <a:spcPct val="100000"/>
              </a:lnSpc>
            </a:pPr>
            <a:r>
              <a:rPr sz="1400" spc="55" dirty="0">
                <a:solidFill>
                  <a:srgbClr val="ED7D31"/>
                </a:solidFill>
                <a:latin typeface="Tahoma"/>
                <a:cs typeface="Tahoma"/>
              </a:rPr>
              <a:t>3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5" dirty="0">
                <a:solidFill>
                  <a:srgbClr val="474746"/>
                </a:solidFill>
                <a:latin typeface="Tahoma"/>
                <a:cs typeface="Tahoma"/>
              </a:rPr>
              <a:t>Region</a:t>
            </a:r>
            <a:r>
              <a:rPr sz="1400" spc="-130" dirty="0">
                <a:solidFill>
                  <a:srgbClr val="474746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474746"/>
                </a:solidFill>
                <a:latin typeface="Tahoma"/>
                <a:cs typeface="Tahoma"/>
              </a:rPr>
              <a:t>&amp;</a:t>
            </a:r>
            <a:r>
              <a:rPr sz="1400" spc="-145" dirty="0">
                <a:solidFill>
                  <a:srgbClr val="474746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74746"/>
                </a:solidFill>
                <a:latin typeface="Tahoma"/>
                <a:cs typeface="Tahoma"/>
              </a:rPr>
              <a:t>Number</a:t>
            </a:r>
            <a:r>
              <a:rPr sz="1400" spc="-125" dirty="0">
                <a:solidFill>
                  <a:srgbClr val="474746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474746"/>
                </a:solidFill>
                <a:latin typeface="Tahoma"/>
                <a:cs typeface="Tahoma"/>
              </a:rPr>
              <a:t>of</a:t>
            </a:r>
            <a:r>
              <a:rPr sz="1400" spc="-125" dirty="0">
                <a:solidFill>
                  <a:srgbClr val="47474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74746"/>
                </a:solidFill>
                <a:latin typeface="Tahoma"/>
                <a:cs typeface="Tahoma"/>
              </a:rPr>
              <a:t>AZs</a:t>
            </a:r>
            <a:endParaRPr sz="1400" dirty="0">
              <a:latin typeface="Tahoma"/>
              <a:cs typeface="Tahoma"/>
            </a:endParaRPr>
          </a:p>
          <a:p>
            <a:pPr marR="1993900" algn="ctr">
              <a:lnSpc>
                <a:spcPct val="100000"/>
              </a:lnSpc>
              <a:spcBef>
                <a:spcPts val="265"/>
              </a:spcBef>
            </a:pPr>
            <a:r>
              <a:rPr sz="1400" spc="55" dirty="0">
                <a:solidFill>
                  <a:srgbClr val="ED7D31"/>
                </a:solidFill>
                <a:latin typeface="Tahoma"/>
                <a:cs typeface="Tahoma"/>
              </a:rPr>
              <a:t>3</a:t>
            </a:r>
            <a:endParaRPr sz="1400" dirty="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1400" spc="55" dirty="0">
                <a:solidFill>
                  <a:srgbClr val="ED7D31"/>
                </a:solidFill>
                <a:latin typeface="Tahoma"/>
                <a:cs typeface="Tahoma"/>
              </a:rPr>
              <a:t>3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741497" y="3315831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2" y="0"/>
                </a:moveTo>
                <a:lnTo>
                  <a:pt x="78068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1"/>
                </a:lnTo>
                <a:lnTo>
                  <a:pt x="78068" y="243906"/>
                </a:lnTo>
                <a:lnTo>
                  <a:pt x="127822" y="253881"/>
                </a:lnTo>
                <a:lnTo>
                  <a:pt x="177577" y="243906"/>
                </a:lnTo>
                <a:lnTo>
                  <a:pt x="218208" y="216701"/>
                </a:lnTo>
                <a:lnTo>
                  <a:pt x="245602" y="176352"/>
                </a:lnTo>
                <a:lnTo>
                  <a:pt x="255647" y="126941"/>
                </a:lnTo>
                <a:lnTo>
                  <a:pt x="245602" y="77530"/>
                </a:lnTo>
                <a:lnTo>
                  <a:pt x="218208" y="37180"/>
                </a:lnTo>
                <a:lnTo>
                  <a:pt x="177577" y="9975"/>
                </a:lnTo>
                <a:lnTo>
                  <a:pt x="127822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5741497" y="3315831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 txBox="1"/>
          <p:nvPr/>
        </p:nvSpPr>
        <p:spPr>
          <a:xfrm>
            <a:off x="5544820" y="3004311"/>
            <a:ext cx="391795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55" dirty="0">
                <a:solidFill>
                  <a:srgbClr val="ED7D31"/>
                </a:solidFill>
                <a:latin typeface="Tahoma"/>
                <a:cs typeface="Tahoma"/>
              </a:rPr>
              <a:t>3</a:t>
            </a:r>
            <a:r>
              <a:rPr sz="1400" spc="-90" dirty="0">
                <a:solidFill>
                  <a:srgbClr val="ED7D31"/>
                </a:solidFill>
                <a:latin typeface="Tahoma"/>
                <a:cs typeface="Tahoma"/>
              </a:rPr>
              <a:t> </a:t>
            </a:r>
            <a:r>
              <a:rPr sz="2100" spc="82" baseline="-37698" dirty="0">
                <a:solidFill>
                  <a:srgbClr val="ED7D31"/>
                </a:solidFill>
                <a:latin typeface="Tahoma"/>
                <a:cs typeface="Tahoma"/>
              </a:rPr>
              <a:t>3</a:t>
            </a:r>
            <a:endParaRPr sz="2100" baseline="-37698" dirty="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865"/>
              </a:spcBef>
            </a:pPr>
            <a:r>
              <a:rPr sz="1400" spc="55" dirty="0">
                <a:solidFill>
                  <a:srgbClr val="ED7D31"/>
                </a:solidFill>
                <a:latin typeface="Tahoma"/>
                <a:cs typeface="Tahoma"/>
              </a:rPr>
              <a:t>3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497000" y="3394683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2"/>
                </a:lnTo>
                <a:lnTo>
                  <a:pt x="78069" y="243907"/>
                </a:lnTo>
                <a:lnTo>
                  <a:pt x="127824" y="253883"/>
                </a:lnTo>
                <a:lnTo>
                  <a:pt x="177579" y="243907"/>
                </a:lnTo>
                <a:lnTo>
                  <a:pt x="218209" y="216702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497000" y="3394683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 txBox="1"/>
          <p:nvPr/>
        </p:nvSpPr>
        <p:spPr>
          <a:xfrm>
            <a:off x="8562119" y="3327400"/>
            <a:ext cx="332740" cy="30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82" baseline="-23809" dirty="0">
                <a:solidFill>
                  <a:srgbClr val="ED7D31"/>
                </a:solidFill>
                <a:latin typeface="Tahoma"/>
                <a:cs typeface="Tahoma"/>
              </a:rPr>
              <a:t>2</a:t>
            </a:r>
            <a:r>
              <a:rPr sz="2100" spc="352" baseline="-23809" dirty="0">
                <a:solidFill>
                  <a:srgbClr val="ED7D31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ED7D31"/>
                </a:solidFill>
                <a:latin typeface="Tahoma"/>
                <a:cs typeface="Tahoma"/>
              </a:rPr>
              <a:t>2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9097391" y="3733972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2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2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9097391" y="3733972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 txBox="1"/>
          <p:nvPr/>
        </p:nvSpPr>
        <p:spPr>
          <a:xfrm>
            <a:off x="9162510" y="3744976"/>
            <a:ext cx="13017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55" dirty="0">
                <a:solidFill>
                  <a:srgbClr val="ED7D31"/>
                </a:solidFill>
                <a:latin typeface="Tahoma"/>
                <a:cs typeface="Tahoma"/>
              </a:rPr>
              <a:t>1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76229" y="5279475"/>
            <a:ext cx="1026794" cy="383540"/>
          </a:xfrm>
          <a:custGeom>
            <a:avLst/>
            <a:gdLst/>
            <a:ahLst/>
            <a:cxnLst/>
            <a:rect l="l" t="t" r="r" b="b"/>
            <a:pathLst>
              <a:path w="1026794" h="383539">
                <a:moveTo>
                  <a:pt x="0" y="0"/>
                </a:moveTo>
                <a:lnTo>
                  <a:pt x="1026439" y="0"/>
                </a:lnTo>
                <a:lnTo>
                  <a:pt x="1026439" y="383017"/>
                </a:lnTo>
                <a:lnTo>
                  <a:pt x="0" y="3830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76229" y="5279475"/>
            <a:ext cx="1026794" cy="383540"/>
          </a:xfrm>
          <a:custGeom>
            <a:avLst/>
            <a:gdLst/>
            <a:ahLst/>
            <a:cxnLst/>
            <a:rect l="l" t="t" r="r" b="b"/>
            <a:pathLst>
              <a:path w="1026794" h="383539">
                <a:moveTo>
                  <a:pt x="0" y="0"/>
                </a:moveTo>
                <a:lnTo>
                  <a:pt x="1026440" y="0"/>
                </a:lnTo>
                <a:lnTo>
                  <a:pt x="1026440" y="383017"/>
                </a:lnTo>
                <a:lnTo>
                  <a:pt x="0" y="38301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465963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5" dirty="0">
                <a:latin typeface="Calibri"/>
                <a:cs typeface="Calibri"/>
              </a:rPr>
              <a:t>AWS </a:t>
            </a:r>
            <a:r>
              <a:rPr sz="4400" spc="130" dirty="0">
                <a:latin typeface="Calibri"/>
                <a:cs typeface="Calibri"/>
              </a:rPr>
              <a:t>Pricing</a:t>
            </a:r>
            <a:r>
              <a:rPr sz="4400" spc="10" dirty="0">
                <a:latin typeface="Calibri"/>
                <a:cs typeface="Calibri"/>
              </a:rPr>
              <a:t> </a:t>
            </a:r>
            <a:r>
              <a:rPr sz="4400" spc="80" dirty="0">
                <a:latin typeface="Calibri"/>
                <a:cs typeface="Calibri"/>
              </a:rPr>
              <a:t>Model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66199" y="1421384"/>
            <a:ext cx="5697855" cy="230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35" dirty="0">
                <a:latin typeface="Calibri"/>
                <a:cs typeface="Calibri"/>
              </a:rPr>
              <a:t>Pay-as-you-go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120" dirty="0">
                <a:latin typeface="Calibri"/>
                <a:cs typeface="Calibri"/>
              </a:rPr>
              <a:t>Pay </a:t>
            </a:r>
            <a:r>
              <a:rPr sz="2800" spc="65" dirty="0">
                <a:latin typeface="Calibri"/>
                <a:cs typeface="Calibri"/>
              </a:rPr>
              <a:t>less </a:t>
            </a:r>
            <a:r>
              <a:rPr sz="2800" spc="85" dirty="0">
                <a:latin typeface="Calibri"/>
                <a:cs typeface="Calibri"/>
              </a:rPr>
              <a:t>when </a:t>
            </a:r>
            <a:r>
              <a:rPr sz="2800" spc="90" dirty="0">
                <a:latin typeface="Calibri"/>
                <a:cs typeface="Calibri"/>
              </a:rPr>
              <a:t>you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reserve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ts val="4800"/>
              </a:lnSpc>
              <a:spcBef>
                <a:spcPts val="400"/>
              </a:spcBef>
            </a:pPr>
            <a:r>
              <a:rPr sz="2800" spc="120" dirty="0">
                <a:latin typeface="Calibri"/>
                <a:cs typeface="Calibri"/>
              </a:rPr>
              <a:t>Pay </a:t>
            </a:r>
            <a:r>
              <a:rPr sz="2800" spc="80" dirty="0">
                <a:latin typeface="Calibri"/>
                <a:cs typeface="Calibri"/>
              </a:rPr>
              <a:t>even </a:t>
            </a:r>
            <a:r>
              <a:rPr sz="2800" spc="65" dirty="0">
                <a:latin typeface="Calibri"/>
                <a:cs typeface="Calibri"/>
              </a:rPr>
              <a:t>less </a:t>
            </a:r>
            <a:r>
              <a:rPr sz="2800" spc="55" dirty="0">
                <a:latin typeface="Calibri"/>
                <a:cs typeface="Calibri"/>
              </a:rPr>
              <a:t>per </a:t>
            </a:r>
            <a:r>
              <a:rPr sz="2800" spc="60" dirty="0">
                <a:latin typeface="Calibri"/>
                <a:cs typeface="Calibri"/>
              </a:rPr>
              <a:t>unit </a:t>
            </a:r>
            <a:r>
              <a:rPr sz="2800" spc="110" dirty="0">
                <a:latin typeface="Calibri"/>
                <a:cs typeface="Calibri"/>
              </a:rPr>
              <a:t>by </a:t>
            </a:r>
            <a:r>
              <a:rPr sz="2800" spc="100" dirty="0">
                <a:latin typeface="Calibri"/>
                <a:cs typeface="Calibri"/>
              </a:rPr>
              <a:t>using </a:t>
            </a:r>
            <a:r>
              <a:rPr sz="2800" spc="90" dirty="0">
                <a:latin typeface="Calibri"/>
                <a:cs typeface="Calibri"/>
              </a:rPr>
              <a:t>more  </a:t>
            </a:r>
            <a:r>
              <a:rPr sz="2800" spc="120" dirty="0">
                <a:latin typeface="Calibri"/>
                <a:cs typeface="Calibri"/>
              </a:rPr>
              <a:t>Pay </a:t>
            </a:r>
            <a:r>
              <a:rPr sz="2800" spc="80" dirty="0">
                <a:latin typeface="Calibri"/>
                <a:cs typeface="Calibri"/>
              </a:rPr>
              <a:t>even </a:t>
            </a:r>
            <a:r>
              <a:rPr sz="2800" spc="65" dirty="0">
                <a:latin typeface="Calibri"/>
                <a:cs typeface="Calibri"/>
              </a:rPr>
              <a:t>less </a:t>
            </a:r>
            <a:r>
              <a:rPr sz="2800" spc="80" dirty="0">
                <a:latin typeface="Calibri"/>
                <a:cs typeface="Calibri"/>
              </a:rPr>
              <a:t>as </a:t>
            </a:r>
            <a:r>
              <a:rPr sz="2800" spc="145" dirty="0">
                <a:latin typeface="Calibri"/>
                <a:cs typeface="Calibri"/>
              </a:rPr>
              <a:t>AWS</a:t>
            </a:r>
            <a:r>
              <a:rPr sz="2800" spc="110" dirty="0">
                <a:latin typeface="Calibri"/>
                <a:cs typeface="Calibri"/>
              </a:rPr>
              <a:t> </a:t>
            </a:r>
            <a:r>
              <a:rPr sz="2800" spc="100" dirty="0">
                <a:latin typeface="Calibri"/>
                <a:cs typeface="Calibri"/>
              </a:rPr>
              <a:t>grows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9326880" y="1463039"/>
            <a:ext cx="2551176" cy="2075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3770629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0" dirty="0">
                <a:latin typeface="Calibri"/>
                <a:cs typeface="Calibri"/>
              </a:rPr>
              <a:t>Pay-As-You-Go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908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5307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41403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66199" y="1472184"/>
            <a:ext cx="9013825" cy="3613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5204" marR="5080" indent="-2687320">
              <a:lnSpc>
                <a:spcPts val="3000"/>
              </a:lnSpc>
            </a:pPr>
            <a:r>
              <a:rPr sz="2800" spc="120" dirty="0">
                <a:latin typeface="Calibri"/>
                <a:cs typeface="Calibri"/>
              </a:rPr>
              <a:t>Pay </a:t>
            </a:r>
            <a:r>
              <a:rPr sz="2800" spc="90" dirty="0">
                <a:latin typeface="Calibri"/>
                <a:cs typeface="Calibri"/>
              </a:rPr>
              <a:t>only </a:t>
            </a:r>
            <a:r>
              <a:rPr sz="2800" spc="75" dirty="0">
                <a:latin typeface="Calibri"/>
                <a:cs typeface="Calibri"/>
              </a:rPr>
              <a:t>for </a:t>
            </a:r>
            <a:r>
              <a:rPr sz="2800" spc="80" dirty="0">
                <a:latin typeface="Calibri"/>
                <a:cs typeface="Calibri"/>
              </a:rPr>
              <a:t>the </a:t>
            </a:r>
            <a:r>
              <a:rPr sz="2800" spc="50" dirty="0">
                <a:latin typeface="Calibri"/>
                <a:cs typeface="Calibri"/>
              </a:rPr>
              <a:t>services </a:t>
            </a:r>
            <a:r>
              <a:rPr sz="2800" spc="90" dirty="0">
                <a:latin typeface="Calibri"/>
                <a:cs typeface="Calibri"/>
              </a:rPr>
              <a:t>you </a:t>
            </a:r>
            <a:r>
              <a:rPr sz="2800" spc="75" dirty="0">
                <a:latin typeface="Calibri"/>
                <a:cs typeface="Calibri"/>
              </a:rPr>
              <a:t>consume, </a:t>
            </a:r>
            <a:r>
              <a:rPr sz="2800" spc="60" dirty="0">
                <a:latin typeface="Calibri"/>
                <a:cs typeface="Calibri"/>
              </a:rPr>
              <a:t>with </a:t>
            </a:r>
            <a:r>
              <a:rPr sz="2800" spc="110" dirty="0">
                <a:latin typeface="Calibri"/>
                <a:cs typeface="Calibri"/>
              </a:rPr>
              <a:t>no </a:t>
            </a:r>
            <a:r>
              <a:rPr sz="2800" spc="85" dirty="0">
                <a:latin typeface="Calibri"/>
                <a:cs typeface="Calibri"/>
              </a:rPr>
              <a:t>large  upfront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expenses.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90" dirty="0">
                <a:latin typeface="Calibri"/>
                <a:cs typeface="Calibri"/>
              </a:rPr>
              <a:t>Lower </a:t>
            </a:r>
            <a:r>
              <a:rPr sz="2800" spc="55" dirty="0">
                <a:latin typeface="Calibri"/>
                <a:cs typeface="Calibri"/>
              </a:rPr>
              <a:t>variable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costs</a:t>
            </a:r>
            <a:endParaRPr sz="2800" dirty="0">
              <a:latin typeface="Calibri"/>
              <a:cs typeface="Calibri"/>
            </a:endParaRPr>
          </a:p>
          <a:p>
            <a:pPr marL="12700" marR="2327910">
              <a:lnSpc>
                <a:spcPct val="142900"/>
              </a:lnSpc>
              <a:spcBef>
                <a:spcPts val="114"/>
              </a:spcBef>
            </a:pPr>
            <a:r>
              <a:rPr sz="2800" spc="120" dirty="0">
                <a:latin typeface="Calibri"/>
                <a:cs typeface="Calibri"/>
              </a:rPr>
              <a:t>Pay </a:t>
            </a:r>
            <a:r>
              <a:rPr sz="2800" spc="90" dirty="0">
                <a:latin typeface="Calibri"/>
                <a:cs typeface="Calibri"/>
              </a:rPr>
              <a:t>only </a:t>
            </a:r>
            <a:r>
              <a:rPr sz="2800" spc="80" dirty="0">
                <a:latin typeface="Calibri"/>
                <a:cs typeface="Calibri"/>
              </a:rPr>
              <a:t>as </a:t>
            </a:r>
            <a:r>
              <a:rPr sz="2800" spc="135" dirty="0">
                <a:latin typeface="Calibri"/>
                <a:cs typeface="Calibri"/>
              </a:rPr>
              <a:t>long </a:t>
            </a:r>
            <a:r>
              <a:rPr sz="2800" spc="80" dirty="0">
                <a:latin typeface="Calibri"/>
                <a:cs typeface="Calibri"/>
              </a:rPr>
              <a:t>as </a:t>
            </a:r>
            <a:r>
              <a:rPr sz="2800" spc="90" dirty="0">
                <a:latin typeface="Calibri"/>
                <a:cs typeface="Calibri"/>
              </a:rPr>
              <a:t>you </a:t>
            </a:r>
            <a:r>
              <a:rPr sz="2800" spc="85" dirty="0">
                <a:latin typeface="Calibri"/>
                <a:cs typeface="Calibri"/>
              </a:rPr>
              <a:t>need </a:t>
            </a:r>
            <a:r>
              <a:rPr sz="2800" spc="80" dirty="0">
                <a:latin typeface="Calibri"/>
                <a:cs typeface="Calibri"/>
              </a:rPr>
              <a:t>the </a:t>
            </a:r>
            <a:r>
              <a:rPr sz="2800" spc="45" dirty="0">
                <a:latin typeface="Calibri"/>
                <a:cs typeface="Calibri"/>
              </a:rPr>
              <a:t>service  </a:t>
            </a:r>
            <a:r>
              <a:rPr sz="2800" spc="105" dirty="0">
                <a:latin typeface="Calibri"/>
                <a:cs typeface="Calibri"/>
              </a:rPr>
              <a:t>Adapt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125" dirty="0">
                <a:latin typeface="Calibri"/>
                <a:cs typeface="Calibri"/>
              </a:rPr>
              <a:t>changing </a:t>
            </a:r>
            <a:r>
              <a:rPr sz="2800" spc="70" dirty="0">
                <a:latin typeface="Calibri"/>
                <a:cs typeface="Calibri"/>
              </a:rPr>
              <a:t>business </a:t>
            </a:r>
            <a:r>
              <a:rPr sz="2800" spc="85" dirty="0">
                <a:latin typeface="Calibri"/>
                <a:cs typeface="Calibri"/>
              </a:rPr>
              <a:t>needs  </a:t>
            </a:r>
            <a:r>
              <a:rPr sz="2800" spc="60" dirty="0">
                <a:latin typeface="Calibri"/>
                <a:cs typeface="Calibri"/>
              </a:rPr>
              <a:t>Redirect </a:t>
            </a:r>
            <a:r>
              <a:rPr sz="2800" spc="95" dirty="0">
                <a:latin typeface="Calibri"/>
                <a:cs typeface="Calibri"/>
              </a:rPr>
              <a:t>focus </a:t>
            </a:r>
            <a:r>
              <a:rPr sz="2800" spc="110" dirty="0">
                <a:latin typeface="Calibri"/>
                <a:cs typeface="Calibri"/>
              </a:rPr>
              <a:t>on </a:t>
            </a:r>
            <a:r>
              <a:rPr sz="2800" spc="75" dirty="0">
                <a:latin typeface="Calibri"/>
                <a:cs typeface="Calibri"/>
              </a:rPr>
              <a:t>innovation </a:t>
            </a:r>
            <a:r>
              <a:rPr sz="2800" spc="105" dirty="0">
                <a:latin typeface="Calibri"/>
                <a:cs typeface="Calibri"/>
              </a:rPr>
              <a:t>and</a:t>
            </a:r>
            <a:r>
              <a:rPr sz="2800" spc="130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invention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979" y="47499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681291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20" dirty="0">
                <a:latin typeface="Arial"/>
                <a:cs typeface="Arial"/>
              </a:rPr>
              <a:t>Pay </a:t>
            </a:r>
            <a:r>
              <a:rPr sz="4400" spc="-275" dirty="0">
                <a:latin typeface="Arial"/>
                <a:cs typeface="Arial"/>
              </a:rPr>
              <a:t>Less </a:t>
            </a:r>
            <a:r>
              <a:rPr sz="4400" spc="-60" dirty="0">
                <a:latin typeface="Arial"/>
                <a:cs typeface="Arial"/>
              </a:rPr>
              <a:t>When </a:t>
            </a:r>
            <a:r>
              <a:rPr sz="4400" spc="-114" dirty="0">
                <a:latin typeface="Arial"/>
                <a:cs typeface="Arial"/>
              </a:rPr>
              <a:t>You</a:t>
            </a:r>
            <a:r>
              <a:rPr sz="4400" spc="229" dirty="0">
                <a:latin typeface="Arial"/>
                <a:cs typeface="Arial"/>
              </a:rPr>
              <a:t> </a:t>
            </a:r>
            <a:r>
              <a:rPr sz="4400" spc="-215" dirty="0">
                <a:latin typeface="Arial"/>
                <a:cs typeface="Arial"/>
              </a:rPr>
              <a:t>Reserve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17279" y="1421384"/>
            <a:ext cx="4269740" cy="3957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40" dirty="0">
                <a:latin typeface="Arial"/>
                <a:cs typeface="Arial"/>
              </a:rPr>
              <a:t>Invest </a:t>
            </a:r>
            <a:r>
              <a:rPr sz="2800" spc="15" dirty="0">
                <a:latin typeface="Arial"/>
                <a:cs typeface="Arial"/>
              </a:rPr>
              <a:t>in </a:t>
            </a:r>
            <a:r>
              <a:rPr sz="2800" spc="-65" dirty="0">
                <a:latin typeface="Arial"/>
                <a:cs typeface="Arial"/>
              </a:rPr>
              <a:t>reserved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instances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50" dirty="0">
              <a:latin typeface="Times New Roman"/>
              <a:cs typeface="Times New Roman"/>
            </a:endParaRPr>
          </a:p>
          <a:p>
            <a:pPr marL="260985" marR="1501775">
              <a:lnSpc>
                <a:spcPct val="142900"/>
              </a:lnSpc>
            </a:pPr>
            <a:r>
              <a:rPr sz="2800" spc="-150" dirty="0">
                <a:latin typeface="Arial"/>
                <a:cs typeface="Arial"/>
              </a:rPr>
              <a:t>Save </a:t>
            </a:r>
            <a:r>
              <a:rPr sz="2800" spc="20" dirty="0">
                <a:latin typeface="Arial"/>
                <a:cs typeface="Arial"/>
              </a:rPr>
              <a:t>up </a:t>
            </a:r>
            <a:r>
              <a:rPr sz="2800" spc="130" dirty="0">
                <a:latin typeface="Arial"/>
                <a:cs typeface="Arial"/>
              </a:rPr>
              <a:t>to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95" dirty="0">
                <a:latin typeface="Arial"/>
                <a:cs typeface="Arial"/>
              </a:rPr>
              <a:t>75%  </a:t>
            </a:r>
            <a:r>
              <a:rPr sz="2800" spc="10" dirty="0">
                <a:latin typeface="Arial"/>
                <a:cs typeface="Arial"/>
              </a:rPr>
              <a:t>Options</a:t>
            </a:r>
            <a:endParaRPr sz="28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5" dirty="0">
                <a:latin typeface="Arial"/>
                <a:cs typeface="Arial"/>
              </a:rPr>
              <a:t>All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Upfront</a:t>
            </a:r>
            <a:endParaRPr sz="24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20" dirty="0">
                <a:latin typeface="Arial"/>
                <a:cs typeface="Arial"/>
              </a:rPr>
              <a:t>Partial</a:t>
            </a:r>
            <a:r>
              <a:rPr sz="2400" spc="-265" dirty="0">
                <a:latin typeface="Arial"/>
                <a:cs typeface="Arial"/>
              </a:rPr>
              <a:t> </a:t>
            </a:r>
            <a:r>
              <a:rPr sz="2400" spc="55" dirty="0">
                <a:latin typeface="Arial"/>
                <a:cs typeface="Arial"/>
              </a:rPr>
              <a:t>Upfront</a:t>
            </a:r>
            <a:endParaRPr sz="24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20" dirty="0">
                <a:latin typeface="Arial"/>
                <a:cs typeface="Arial"/>
              </a:rPr>
              <a:t>No </a:t>
            </a:r>
            <a:r>
              <a:rPr sz="2400" spc="55" dirty="0">
                <a:latin typeface="Arial"/>
                <a:cs typeface="Arial"/>
              </a:rPr>
              <a:t>Upfront</a:t>
            </a:r>
            <a:r>
              <a:rPr sz="2400" spc="-27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payments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77596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85" dirty="0">
                <a:latin typeface="Calibri"/>
                <a:cs typeface="Calibri"/>
              </a:rPr>
              <a:t>Pay </a:t>
            </a:r>
            <a:r>
              <a:rPr sz="4400" spc="180" dirty="0">
                <a:latin typeface="Calibri"/>
                <a:cs typeface="Calibri"/>
              </a:rPr>
              <a:t>Less </a:t>
            </a:r>
            <a:r>
              <a:rPr sz="4400" spc="185" dirty="0">
                <a:latin typeface="Calibri"/>
                <a:cs typeface="Calibri"/>
              </a:rPr>
              <a:t>By </a:t>
            </a:r>
            <a:r>
              <a:rPr sz="4400" spc="180" dirty="0">
                <a:latin typeface="Calibri"/>
                <a:cs typeface="Calibri"/>
              </a:rPr>
              <a:t>Using</a:t>
            </a:r>
            <a:r>
              <a:rPr sz="4400" dirty="0">
                <a:latin typeface="Calibri"/>
                <a:cs typeface="Calibri"/>
              </a:rPr>
              <a:t> </a:t>
            </a:r>
            <a:r>
              <a:rPr sz="4400" spc="20" dirty="0">
                <a:latin typeface="Calibri"/>
                <a:cs typeface="Calibri"/>
              </a:rPr>
              <a:t>More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37593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17279" y="1238321"/>
            <a:ext cx="8302625" cy="3444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985" marR="3321050" indent="-248920">
              <a:lnSpc>
                <a:spcPct val="142900"/>
              </a:lnSpc>
            </a:pPr>
            <a:r>
              <a:rPr sz="2800" spc="75" dirty="0">
                <a:latin typeface="Calibri"/>
                <a:cs typeface="Calibri"/>
              </a:rPr>
              <a:t>Realize </a:t>
            </a:r>
            <a:r>
              <a:rPr sz="2800" spc="105" dirty="0">
                <a:latin typeface="Calibri"/>
                <a:cs typeface="Calibri"/>
              </a:rPr>
              <a:t>volume-based </a:t>
            </a:r>
            <a:r>
              <a:rPr sz="2800" spc="75" dirty="0">
                <a:latin typeface="Calibri"/>
                <a:cs typeface="Calibri"/>
              </a:rPr>
              <a:t>discounts  </a:t>
            </a:r>
            <a:r>
              <a:rPr sz="2800" spc="125" dirty="0">
                <a:latin typeface="Calibri"/>
                <a:cs typeface="Calibri"/>
              </a:rPr>
              <a:t>Savings </a:t>
            </a:r>
            <a:r>
              <a:rPr sz="2800" spc="80" dirty="0">
                <a:latin typeface="Calibri"/>
                <a:cs typeface="Calibri"/>
              </a:rPr>
              <a:t>as </a:t>
            </a:r>
            <a:r>
              <a:rPr sz="2800" spc="110" dirty="0">
                <a:latin typeface="Calibri"/>
                <a:cs typeface="Calibri"/>
              </a:rPr>
              <a:t>usage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increases</a:t>
            </a:r>
            <a:endParaRPr sz="2800" dirty="0">
              <a:latin typeface="Calibri"/>
              <a:cs typeface="Calibri"/>
            </a:endParaRPr>
          </a:p>
          <a:p>
            <a:pPr marL="240665" marR="5080" indent="20320">
              <a:lnSpc>
                <a:spcPts val="3000"/>
              </a:lnSpc>
              <a:spcBef>
                <a:spcPts val="1840"/>
              </a:spcBef>
            </a:pPr>
            <a:r>
              <a:rPr sz="2800" spc="60" dirty="0">
                <a:latin typeface="Calibri"/>
                <a:cs typeface="Calibri"/>
              </a:rPr>
              <a:t>Tiered </a:t>
            </a:r>
            <a:r>
              <a:rPr sz="2800" spc="75" dirty="0">
                <a:latin typeface="Calibri"/>
                <a:cs typeface="Calibri"/>
              </a:rPr>
              <a:t>pricing for </a:t>
            </a:r>
            <a:r>
              <a:rPr sz="2800" spc="50" dirty="0">
                <a:latin typeface="Calibri"/>
                <a:cs typeface="Calibri"/>
              </a:rPr>
              <a:t>services </a:t>
            </a:r>
            <a:r>
              <a:rPr sz="2800" spc="35" dirty="0">
                <a:latin typeface="Calibri"/>
                <a:cs typeface="Calibri"/>
              </a:rPr>
              <a:t>(for </a:t>
            </a:r>
            <a:r>
              <a:rPr sz="2800" spc="65" dirty="0">
                <a:latin typeface="Calibri"/>
                <a:cs typeface="Calibri"/>
              </a:rPr>
              <a:t>example, </a:t>
            </a:r>
            <a:r>
              <a:rPr sz="2800" spc="135" dirty="0">
                <a:latin typeface="Calibri"/>
                <a:cs typeface="Calibri"/>
              </a:rPr>
              <a:t>Amazon </a:t>
            </a:r>
            <a:r>
              <a:rPr sz="2800" spc="130" dirty="0">
                <a:latin typeface="Calibri"/>
                <a:cs typeface="Calibri"/>
              </a:rPr>
              <a:t>S3,  </a:t>
            </a:r>
            <a:r>
              <a:rPr sz="2800" spc="135" dirty="0">
                <a:latin typeface="Calibri"/>
                <a:cs typeface="Calibri"/>
              </a:rPr>
              <a:t>Amazon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120" dirty="0">
                <a:latin typeface="Calibri"/>
                <a:cs typeface="Calibri"/>
              </a:rPr>
              <a:t>EC2)</a:t>
            </a:r>
            <a:endParaRPr sz="2800" dirty="0">
              <a:latin typeface="Calibri"/>
              <a:cs typeface="Calibri"/>
            </a:endParaRPr>
          </a:p>
          <a:p>
            <a:pPr marL="260985" marR="2419350">
              <a:lnSpc>
                <a:spcPct val="142900"/>
              </a:lnSpc>
              <a:spcBef>
                <a:spcPts val="75"/>
              </a:spcBef>
            </a:pPr>
            <a:r>
              <a:rPr sz="2800" spc="125" dirty="0">
                <a:latin typeface="Calibri"/>
                <a:cs typeface="Calibri"/>
              </a:rPr>
              <a:t>No </a:t>
            </a:r>
            <a:r>
              <a:rPr sz="2800" spc="95" dirty="0">
                <a:latin typeface="Calibri"/>
                <a:cs typeface="Calibri"/>
              </a:rPr>
              <a:t>charge </a:t>
            </a:r>
            <a:r>
              <a:rPr sz="2800" spc="75" dirty="0">
                <a:latin typeface="Calibri"/>
                <a:cs typeface="Calibri"/>
              </a:rPr>
              <a:t>for </a:t>
            </a:r>
            <a:r>
              <a:rPr sz="2800" spc="90" dirty="0">
                <a:latin typeface="Calibri"/>
                <a:cs typeface="Calibri"/>
              </a:rPr>
              <a:t>inbound data </a:t>
            </a:r>
            <a:r>
              <a:rPr sz="2800" spc="60" dirty="0">
                <a:latin typeface="Calibri"/>
                <a:cs typeface="Calibri"/>
              </a:rPr>
              <a:t>transfer  </a:t>
            </a:r>
            <a:r>
              <a:rPr sz="2800" spc="120" dirty="0">
                <a:latin typeface="Calibri"/>
                <a:cs typeface="Calibri"/>
              </a:rPr>
              <a:t>Storage </a:t>
            </a:r>
            <a:r>
              <a:rPr sz="2800" spc="50" dirty="0">
                <a:latin typeface="Calibri"/>
                <a:cs typeface="Calibri"/>
              </a:rPr>
              <a:t>services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85" dirty="0">
                <a:latin typeface="Calibri"/>
                <a:cs typeface="Calibri"/>
              </a:rPr>
              <a:t>options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979" y="43689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9875519" y="1463039"/>
            <a:ext cx="2057400" cy="2060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7087234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85" dirty="0">
                <a:latin typeface="Calibri"/>
                <a:cs typeface="Calibri"/>
              </a:rPr>
              <a:t>Pay </a:t>
            </a:r>
            <a:r>
              <a:rPr sz="4400" spc="170" dirty="0">
                <a:latin typeface="Calibri"/>
                <a:cs typeface="Calibri"/>
              </a:rPr>
              <a:t>Even </a:t>
            </a:r>
            <a:r>
              <a:rPr sz="4400" spc="180" dirty="0">
                <a:latin typeface="Calibri"/>
                <a:cs typeface="Calibri"/>
              </a:rPr>
              <a:t>Less </a:t>
            </a:r>
            <a:r>
              <a:rPr sz="4400" spc="125" dirty="0">
                <a:latin typeface="Calibri"/>
                <a:cs typeface="Calibri"/>
              </a:rPr>
              <a:t>as </a:t>
            </a:r>
            <a:r>
              <a:rPr sz="4400" spc="225" dirty="0">
                <a:latin typeface="Calibri"/>
                <a:cs typeface="Calibri"/>
              </a:rPr>
              <a:t>AWS</a:t>
            </a:r>
            <a:r>
              <a:rPr sz="4400" spc="45" dirty="0">
                <a:latin typeface="Calibri"/>
                <a:cs typeface="Calibri"/>
              </a:rPr>
              <a:t> </a:t>
            </a:r>
            <a:r>
              <a:rPr sz="4400" spc="120" dirty="0">
                <a:latin typeface="Calibri"/>
                <a:cs typeface="Calibri"/>
              </a:rPr>
              <a:t>Grows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17279" y="1421384"/>
            <a:ext cx="8475980" cy="164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05" dirty="0">
                <a:latin typeface="Calibri"/>
                <a:cs typeface="Calibri"/>
              </a:rPr>
              <a:t>As </a:t>
            </a:r>
            <a:r>
              <a:rPr sz="2800" spc="145" dirty="0">
                <a:latin typeface="Calibri"/>
                <a:cs typeface="Calibri"/>
              </a:rPr>
              <a:t>AWS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100" dirty="0">
                <a:latin typeface="Calibri"/>
                <a:cs typeface="Calibri"/>
              </a:rPr>
              <a:t>grows</a:t>
            </a:r>
            <a:endParaRPr sz="2800" dirty="0">
              <a:latin typeface="Calibri"/>
              <a:cs typeface="Calibri"/>
            </a:endParaRPr>
          </a:p>
          <a:p>
            <a:pPr marL="260985">
              <a:lnSpc>
                <a:spcPct val="100000"/>
              </a:lnSpc>
              <a:spcBef>
                <a:spcPts val="1440"/>
              </a:spcBef>
            </a:pPr>
            <a:r>
              <a:rPr sz="2800" spc="85" dirty="0">
                <a:latin typeface="Calibri"/>
                <a:cs typeface="Calibri"/>
              </a:rPr>
              <a:t>Focuses </a:t>
            </a:r>
            <a:r>
              <a:rPr sz="2800" spc="110" dirty="0">
                <a:latin typeface="Calibri"/>
                <a:cs typeface="Calibri"/>
              </a:rPr>
              <a:t>on </a:t>
            </a:r>
            <a:r>
              <a:rPr sz="2800" spc="75" dirty="0">
                <a:latin typeface="Calibri"/>
                <a:cs typeface="Calibri"/>
              </a:rPr>
              <a:t>lowering </a:t>
            </a:r>
            <a:r>
              <a:rPr sz="2800" spc="80" dirty="0">
                <a:latin typeface="Calibri"/>
                <a:cs typeface="Calibri"/>
              </a:rPr>
              <a:t>cost </a:t>
            </a:r>
            <a:r>
              <a:rPr sz="2800" spc="120" dirty="0">
                <a:latin typeface="Calibri"/>
                <a:cs typeface="Calibri"/>
              </a:rPr>
              <a:t>of doing</a:t>
            </a:r>
            <a:r>
              <a:rPr sz="2800" spc="13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business</a:t>
            </a:r>
            <a:endParaRPr sz="2800" dirty="0">
              <a:latin typeface="Calibri"/>
              <a:cs typeface="Calibri"/>
            </a:endParaRPr>
          </a:p>
          <a:p>
            <a:pPr marL="260985">
              <a:lnSpc>
                <a:spcPct val="100000"/>
              </a:lnSpc>
              <a:spcBef>
                <a:spcPts val="1440"/>
              </a:spcBef>
            </a:pPr>
            <a:r>
              <a:rPr sz="2800" spc="90" dirty="0">
                <a:latin typeface="Calibri"/>
                <a:cs typeface="Calibri"/>
              </a:rPr>
              <a:t>Passes </a:t>
            </a:r>
            <a:r>
              <a:rPr sz="2800" spc="100" dirty="0">
                <a:latin typeface="Calibri"/>
                <a:cs typeface="Calibri"/>
              </a:rPr>
              <a:t>savings </a:t>
            </a:r>
            <a:r>
              <a:rPr sz="2800" spc="105" dirty="0">
                <a:latin typeface="Calibri"/>
                <a:cs typeface="Calibri"/>
              </a:rPr>
              <a:t>from </a:t>
            </a:r>
            <a:r>
              <a:rPr sz="2800" spc="85" dirty="0">
                <a:latin typeface="Calibri"/>
                <a:cs typeface="Calibri"/>
              </a:rPr>
              <a:t>economies </a:t>
            </a:r>
            <a:r>
              <a:rPr sz="2800" spc="120" dirty="0">
                <a:latin typeface="Calibri"/>
                <a:cs typeface="Calibri"/>
              </a:rPr>
              <a:t>of </a:t>
            </a:r>
            <a:r>
              <a:rPr sz="2800" spc="65" dirty="0">
                <a:latin typeface="Calibri"/>
                <a:cs typeface="Calibri"/>
              </a:rPr>
              <a:t>scale </a:t>
            </a:r>
            <a:r>
              <a:rPr sz="2800" spc="105" dirty="0">
                <a:latin typeface="Calibri"/>
                <a:cs typeface="Calibri"/>
              </a:rPr>
              <a:t>down </a:t>
            </a:r>
            <a:r>
              <a:rPr sz="2800" spc="90" dirty="0">
                <a:latin typeface="Calibri"/>
                <a:cs typeface="Calibri"/>
              </a:rPr>
              <a:t>to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90" dirty="0">
                <a:latin typeface="Calibri"/>
                <a:cs typeface="Calibri"/>
              </a:rPr>
              <a:t>you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875519" y="1463039"/>
            <a:ext cx="2057400" cy="1636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370840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90" dirty="0">
                <a:latin typeface="Calibri"/>
                <a:cs typeface="Calibri"/>
              </a:rPr>
              <a:t>Custom</a:t>
            </a:r>
            <a:r>
              <a:rPr sz="4400" spc="60" dirty="0">
                <a:latin typeface="Calibri"/>
                <a:cs typeface="Calibri"/>
              </a:rPr>
              <a:t> </a:t>
            </a:r>
            <a:r>
              <a:rPr sz="4400" spc="130" dirty="0">
                <a:latin typeface="Calibri"/>
                <a:cs typeface="Calibri"/>
              </a:rPr>
              <a:t>Pricing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17279" y="1421384"/>
            <a:ext cx="7533005" cy="2048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20" dirty="0">
                <a:latin typeface="Calibri"/>
                <a:cs typeface="Calibri"/>
              </a:rPr>
              <a:t>Meet </a:t>
            </a:r>
            <a:r>
              <a:rPr sz="2800" spc="85" dirty="0">
                <a:latin typeface="Calibri"/>
                <a:cs typeface="Calibri"/>
              </a:rPr>
              <a:t>varying needs </a:t>
            </a:r>
            <a:r>
              <a:rPr sz="2800" spc="105" dirty="0">
                <a:latin typeface="Calibri"/>
                <a:cs typeface="Calibri"/>
              </a:rPr>
              <a:t>through </a:t>
            </a:r>
            <a:r>
              <a:rPr sz="2800" spc="100" dirty="0">
                <a:latin typeface="Calibri"/>
                <a:cs typeface="Calibri"/>
              </a:rPr>
              <a:t>custom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pricing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marL="240665" marR="5080" indent="20320">
              <a:lnSpc>
                <a:spcPts val="3000"/>
              </a:lnSpc>
              <a:spcBef>
                <a:spcPts val="2845"/>
              </a:spcBef>
            </a:pPr>
            <a:r>
              <a:rPr sz="2800" spc="70" dirty="0">
                <a:latin typeface="Calibri"/>
                <a:cs typeface="Calibri"/>
              </a:rPr>
              <a:t>Available </a:t>
            </a:r>
            <a:r>
              <a:rPr sz="2800" spc="75" dirty="0">
                <a:latin typeface="Calibri"/>
                <a:cs typeface="Calibri"/>
              </a:rPr>
              <a:t>for </a:t>
            </a:r>
            <a:r>
              <a:rPr sz="2800" spc="114" dirty="0">
                <a:latin typeface="Calibri"/>
                <a:cs typeface="Calibri"/>
              </a:rPr>
              <a:t>high-volume </a:t>
            </a:r>
            <a:r>
              <a:rPr sz="2800" spc="55" dirty="0">
                <a:latin typeface="Calibri"/>
                <a:cs typeface="Calibri"/>
              </a:rPr>
              <a:t>projects </a:t>
            </a:r>
            <a:r>
              <a:rPr sz="2800" spc="60" dirty="0">
                <a:latin typeface="Calibri"/>
                <a:cs typeface="Calibri"/>
              </a:rPr>
              <a:t>with </a:t>
            </a:r>
            <a:r>
              <a:rPr sz="2800" spc="70" dirty="0">
                <a:latin typeface="Calibri"/>
                <a:cs typeface="Calibri"/>
              </a:rPr>
              <a:t>unique  </a:t>
            </a:r>
            <a:r>
              <a:rPr sz="2800" spc="60" dirty="0">
                <a:latin typeface="Calibri"/>
                <a:cs typeface="Calibri"/>
              </a:rPr>
              <a:t>requirements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345122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5" dirty="0">
                <a:latin typeface="Calibri"/>
                <a:cs typeface="Calibri"/>
              </a:rPr>
              <a:t>AWS </a:t>
            </a:r>
            <a:r>
              <a:rPr sz="4400" spc="90" dirty="0">
                <a:latin typeface="Calibri"/>
                <a:cs typeface="Calibri"/>
              </a:rPr>
              <a:t>Free</a:t>
            </a:r>
            <a:r>
              <a:rPr sz="4400" spc="10" dirty="0">
                <a:latin typeface="Calibri"/>
                <a:cs typeface="Calibri"/>
              </a:rPr>
              <a:t> </a:t>
            </a:r>
            <a:r>
              <a:rPr sz="4400" spc="75" dirty="0">
                <a:latin typeface="Calibri"/>
                <a:cs typeface="Calibri"/>
              </a:rPr>
              <a:t>Tier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17279" y="1238321"/>
            <a:ext cx="8653145" cy="3526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985" marR="5080">
              <a:lnSpc>
                <a:spcPct val="142900"/>
              </a:lnSpc>
            </a:pP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55" dirty="0">
                <a:latin typeface="Calibri"/>
                <a:cs typeface="Calibri"/>
              </a:rPr>
              <a:t>Free </a:t>
            </a:r>
            <a:r>
              <a:rPr sz="2800" spc="50" dirty="0">
                <a:latin typeface="Calibri"/>
                <a:cs typeface="Calibri"/>
              </a:rPr>
              <a:t>Tier </a:t>
            </a:r>
            <a:r>
              <a:rPr sz="2800" spc="85" dirty="0">
                <a:latin typeface="Calibri"/>
                <a:cs typeface="Calibri"/>
              </a:rPr>
              <a:t>helps </a:t>
            </a:r>
            <a:r>
              <a:rPr sz="2800" spc="80" dirty="0">
                <a:latin typeface="Calibri"/>
                <a:cs typeface="Calibri"/>
              </a:rPr>
              <a:t>customer </a:t>
            </a:r>
            <a:r>
              <a:rPr sz="2800" spc="130" dirty="0">
                <a:latin typeface="Calibri"/>
                <a:cs typeface="Calibri"/>
              </a:rPr>
              <a:t>get </a:t>
            </a:r>
            <a:r>
              <a:rPr sz="2800" spc="65" dirty="0">
                <a:latin typeface="Calibri"/>
                <a:cs typeface="Calibri"/>
              </a:rPr>
              <a:t>started </a:t>
            </a:r>
            <a:r>
              <a:rPr sz="2800" spc="50" dirty="0">
                <a:latin typeface="Calibri"/>
                <a:cs typeface="Calibri"/>
              </a:rPr>
              <a:t>in </a:t>
            </a:r>
            <a:r>
              <a:rPr sz="2800" spc="80" dirty="0">
                <a:latin typeface="Calibri"/>
                <a:cs typeface="Calibri"/>
              </a:rPr>
              <a:t>the </a:t>
            </a:r>
            <a:r>
              <a:rPr sz="2800" spc="85" dirty="0">
                <a:latin typeface="Calibri"/>
                <a:cs typeface="Calibri"/>
              </a:rPr>
              <a:t>cloud  </a:t>
            </a:r>
            <a:r>
              <a:rPr sz="2800" spc="60" dirty="0">
                <a:latin typeface="Calibri"/>
                <a:cs typeface="Calibri"/>
              </a:rPr>
              <a:t>Limitations:</a:t>
            </a:r>
            <a:endParaRPr sz="28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10" dirty="0">
                <a:latin typeface="Calibri"/>
                <a:cs typeface="Calibri"/>
              </a:rPr>
              <a:t>Up </a:t>
            </a:r>
            <a:r>
              <a:rPr sz="2400" spc="80" dirty="0">
                <a:latin typeface="Calibri"/>
                <a:cs typeface="Calibri"/>
              </a:rPr>
              <a:t>to </a:t>
            </a:r>
            <a:r>
              <a:rPr sz="2400" spc="75" dirty="0">
                <a:latin typeface="Calibri"/>
                <a:cs typeface="Calibri"/>
              </a:rPr>
              <a:t>one</a:t>
            </a:r>
            <a:r>
              <a:rPr sz="2400" spc="-150" dirty="0">
                <a:latin typeface="Calibri"/>
                <a:cs typeface="Calibri"/>
              </a:rPr>
              <a:t> </a:t>
            </a:r>
            <a:r>
              <a:rPr sz="2400" spc="40" dirty="0">
                <a:latin typeface="Calibri"/>
                <a:cs typeface="Calibri"/>
              </a:rPr>
              <a:t>year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55" dirty="0">
                <a:latin typeface="Calibri"/>
                <a:cs typeface="Calibri"/>
              </a:rPr>
              <a:t>Certain </a:t>
            </a:r>
            <a:r>
              <a:rPr sz="2400" spc="40" dirty="0">
                <a:latin typeface="Calibri"/>
                <a:cs typeface="Calibri"/>
              </a:rPr>
              <a:t>services </a:t>
            </a:r>
            <a:r>
              <a:rPr sz="2400" spc="90" dirty="0">
                <a:latin typeface="Calibri"/>
                <a:cs typeface="Calibri"/>
              </a:rPr>
              <a:t>and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options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i="1" spc="50" dirty="0">
                <a:latin typeface="Calibri"/>
                <a:cs typeface="Calibri"/>
              </a:rPr>
              <a:t>For </a:t>
            </a:r>
            <a:r>
              <a:rPr sz="2800" i="1" spc="45" dirty="0">
                <a:latin typeface="Calibri"/>
                <a:cs typeface="Calibri"/>
              </a:rPr>
              <a:t>more </a:t>
            </a:r>
            <a:r>
              <a:rPr sz="2800" i="1" spc="10" dirty="0">
                <a:latin typeface="Calibri"/>
                <a:cs typeface="Calibri"/>
              </a:rPr>
              <a:t>details, </a:t>
            </a:r>
            <a:r>
              <a:rPr sz="2800" i="1" spc="-35" dirty="0">
                <a:latin typeface="Calibri"/>
                <a:cs typeface="Calibri"/>
              </a:rPr>
              <a:t>see:</a:t>
            </a:r>
            <a:r>
              <a:rPr sz="2800" i="1" spc="310" dirty="0">
                <a:latin typeface="Calibri"/>
                <a:cs typeface="Calibri"/>
              </a:rPr>
              <a:t> </a:t>
            </a:r>
            <a:r>
              <a:rPr sz="2800" i="1" spc="35" dirty="0">
                <a:latin typeface="Calibri"/>
                <a:cs typeface="Calibri"/>
              </a:rPr>
              <a:t>https://</a:t>
            </a:r>
            <a:r>
              <a:rPr sz="2800" i="1" spc="35" dirty="0">
                <a:latin typeface="Calibri"/>
                <a:cs typeface="Calibri"/>
                <a:hlinkClick r:id="rId4"/>
              </a:rPr>
              <a:t>www.aws.amazon.com/free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26880" y="1463039"/>
            <a:ext cx="2654807" cy="2075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399986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00" dirty="0">
                <a:latin typeface="Calibri"/>
                <a:cs typeface="Calibri"/>
              </a:rPr>
              <a:t>No </a:t>
            </a:r>
            <a:r>
              <a:rPr sz="4400" spc="114" dirty="0">
                <a:latin typeface="Calibri"/>
                <a:cs typeface="Calibri"/>
              </a:rPr>
              <a:t>Extra</a:t>
            </a:r>
            <a:r>
              <a:rPr sz="4400" spc="30" dirty="0">
                <a:latin typeface="Calibri"/>
                <a:cs typeface="Calibri"/>
              </a:rPr>
              <a:t> </a:t>
            </a:r>
            <a:r>
              <a:rPr sz="4400" spc="180" dirty="0">
                <a:latin typeface="Calibri"/>
                <a:cs typeface="Calibri"/>
              </a:rPr>
              <a:t>Charge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9879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17279" y="1238321"/>
            <a:ext cx="5965825" cy="3673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985" marR="5080" indent="-248920">
              <a:lnSpc>
                <a:spcPct val="142900"/>
              </a:lnSpc>
            </a:pP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50" dirty="0">
                <a:latin typeface="Calibri"/>
                <a:cs typeface="Calibri"/>
              </a:rPr>
              <a:t>services </a:t>
            </a:r>
            <a:r>
              <a:rPr sz="2800" spc="75" dirty="0">
                <a:latin typeface="Calibri"/>
                <a:cs typeface="Calibri"/>
              </a:rPr>
              <a:t>for </a:t>
            </a:r>
            <a:r>
              <a:rPr sz="2800" spc="110" dirty="0">
                <a:latin typeface="Calibri"/>
                <a:cs typeface="Calibri"/>
              </a:rPr>
              <a:t>no </a:t>
            </a:r>
            <a:r>
              <a:rPr sz="2800" spc="70" dirty="0">
                <a:latin typeface="Calibri"/>
                <a:cs typeface="Calibri"/>
              </a:rPr>
              <a:t>additional </a:t>
            </a:r>
            <a:r>
              <a:rPr sz="2800" spc="60" dirty="0">
                <a:latin typeface="Calibri"/>
                <a:cs typeface="Calibri"/>
              </a:rPr>
              <a:t>charge:  </a:t>
            </a:r>
            <a:r>
              <a:rPr sz="2800" spc="135" dirty="0">
                <a:latin typeface="Calibri"/>
                <a:cs typeface="Calibri"/>
              </a:rPr>
              <a:t>Amazon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170" dirty="0">
                <a:latin typeface="Calibri"/>
                <a:cs typeface="Calibri"/>
              </a:rPr>
              <a:t>VPC</a:t>
            </a:r>
            <a:endParaRPr sz="2800" dirty="0">
              <a:latin typeface="Calibri"/>
              <a:cs typeface="Calibri"/>
            </a:endParaRPr>
          </a:p>
          <a:p>
            <a:pPr marL="260985" marR="2285365">
              <a:lnSpc>
                <a:spcPts val="4800"/>
              </a:lnSpc>
              <a:spcBef>
                <a:spcPts val="400"/>
              </a:spcBef>
            </a:pP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70" dirty="0">
                <a:latin typeface="Calibri"/>
                <a:cs typeface="Calibri"/>
              </a:rPr>
              <a:t>Elastic </a:t>
            </a:r>
            <a:r>
              <a:rPr sz="2800" spc="80" dirty="0">
                <a:latin typeface="Calibri"/>
                <a:cs typeface="Calibri"/>
              </a:rPr>
              <a:t>Beanstalk  </a:t>
            </a:r>
            <a:r>
              <a:rPr sz="2800" spc="145" dirty="0">
                <a:latin typeface="Calibri"/>
                <a:cs typeface="Calibri"/>
              </a:rPr>
              <a:t>AWS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CloudFormation</a:t>
            </a:r>
            <a:endParaRPr sz="2800" dirty="0">
              <a:latin typeface="Calibri"/>
              <a:cs typeface="Calibri"/>
            </a:endParaRPr>
          </a:p>
          <a:p>
            <a:pPr marL="260985">
              <a:lnSpc>
                <a:spcPct val="100000"/>
              </a:lnSpc>
              <a:spcBef>
                <a:spcPts val="1160"/>
              </a:spcBef>
            </a:pPr>
            <a:r>
              <a:rPr sz="2800" spc="145" dirty="0">
                <a:latin typeface="Calibri"/>
                <a:cs typeface="Calibri"/>
              </a:rPr>
              <a:t>AWS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IAM</a:t>
            </a:r>
          </a:p>
          <a:p>
            <a:pPr marL="260985">
              <a:lnSpc>
                <a:spcPct val="100000"/>
              </a:lnSpc>
              <a:spcBef>
                <a:spcPts val="1440"/>
              </a:spcBef>
            </a:pPr>
            <a:r>
              <a:rPr sz="2800" spc="95" dirty="0">
                <a:latin typeface="Calibri"/>
                <a:cs typeface="Calibri"/>
              </a:rPr>
              <a:t>Auto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120" dirty="0">
                <a:latin typeface="Calibri"/>
                <a:cs typeface="Calibri"/>
              </a:rPr>
              <a:t>Scaling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979" y="45975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36918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420" dirty="0">
                <a:latin typeface="Calibri"/>
                <a:cs typeface="Calibri"/>
              </a:rPr>
              <a:t>S</a:t>
            </a:r>
            <a:r>
              <a:rPr sz="4400" spc="175" dirty="0">
                <a:latin typeface="Calibri"/>
                <a:cs typeface="Calibri"/>
              </a:rPr>
              <a:t>u</a:t>
            </a:r>
            <a:r>
              <a:rPr sz="4400" spc="265" dirty="0">
                <a:latin typeface="Calibri"/>
                <a:cs typeface="Calibri"/>
              </a:rPr>
              <a:t>m</a:t>
            </a:r>
            <a:r>
              <a:rPr sz="4400" spc="320" dirty="0">
                <a:latin typeface="Calibri"/>
                <a:cs typeface="Calibri"/>
              </a:rPr>
              <a:t>m</a:t>
            </a:r>
            <a:r>
              <a:rPr sz="4400" spc="125" dirty="0">
                <a:latin typeface="Calibri"/>
                <a:cs typeface="Calibri"/>
              </a:rPr>
              <a:t>a</a:t>
            </a:r>
            <a:r>
              <a:rPr sz="4400" spc="-30" dirty="0">
                <a:latin typeface="Calibri"/>
                <a:cs typeface="Calibri"/>
              </a:rPr>
              <a:t>r</a:t>
            </a:r>
            <a:r>
              <a:rPr sz="4400" spc="145" dirty="0">
                <a:latin typeface="Calibri"/>
                <a:cs typeface="Calibri"/>
              </a:rPr>
              <a:t>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1444057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053657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663257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66199" y="1146881"/>
            <a:ext cx="5058410" cy="182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16000">
              <a:lnSpc>
                <a:spcPct val="142900"/>
              </a:lnSpc>
            </a:pPr>
            <a:r>
              <a:rPr sz="2800" spc="120" dirty="0">
                <a:latin typeface="Calibri"/>
                <a:cs typeface="Calibri"/>
              </a:rPr>
              <a:t>Pay </a:t>
            </a:r>
            <a:r>
              <a:rPr sz="2800" spc="90" dirty="0">
                <a:latin typeface="Calibri"/>
                <a:cs typeface="Calibri"/>
              </a:rPr>
              <a:t>only </a:t>
            </a:r>
            <a:r>
              <a:rPr sz="2800" spc="75" dirty="0">
                <a:latin typeface="Calibri"/>
                <a:cs typeface="Calibri"/>
              </a:rPr>
              <a:t>for </a:t>
            </a:r>
            <a:r>
              <a:rPr sz="2800" spc="85" dirty="0">
                <a:latin typeface="Calibri"/>
                <a:cs typeface="Calibri"/>
              </a:rPr>
              <a:t>what </a:t>
            </a:r>
            <a:r>
              <a:rPr sz="2800" spc="90" dirty="0">
                <a:latin typeface="Calibri"/>
                <a:cs typeface="Calibri"/>
              </a:rPr>
              <a:t>you </a:t>
            </a:r>
            <a:r>
              <a:rPr sz="2800" spc="70" dirty="0">
                <a:latin typeface="Calibri"/>
                <a:cs typeface="Calibri"/>
              </a:rPr>
              <a:t>use  </a:t>
            </a:r>
            <a:r>
              <a:rPr sz="2800" spc="95" dirty="0">
                <a:latin typeface="Calibri"/>
                <a:cs typeface="Calibri"/>
              </a:rPr>
              <a:t>Start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95" dirty="0">
                <a:latin typeface="Calibri"/>
                <a:cs typeface="Calibri"/>
              </a:rPr>
              <a:t>stop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85" dirty="0">
                <a:latin typeface="Calibri"/>
                <a:cs typeface="Calibri"/>
              </a:rPr>
              <a:t>anytime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125" dirty="0">
                <a:latin typeface="Calibri"/>
                <a:cs typeface="Calibri"/>
              </a:rPr>
              <a:t>No </a:t>
            </a:r>
            <a:r>
              <a:rPr sz="2800" spc="114" dirty="0">
                <a:latin typeface="Calibri"/>
                <a:cs typeface="Calibri"/>
              </a:rPr>
              <a:t>long-term </a:t>
            </a:r>
            <a:r>
              <a:rPr sz="2800" spc="70" dirty="0">
                <a:latin typeface="Calibri"/>
                <a:cs typeface="Calibri"/>
              </a:rPr>
              <a:t>contracts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45" dirty="0">
                <a:latin typeface="Calibri"/>
                <a:cs typeface="Calibri"/>
              </a:rPr>
              <a:t>required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348" y="2609088"/>
            <a:ext cx="4728210" cy="945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75" dirty="0">
                <a:latin typeface="Calibri"/>
                <a:cs typeface="Calibri"/>
              </a:rPr>
              <a:t>Pricing</a:t>
            </a:r>
            <a:r>
              <a:rPr spc="135" dirty="0">
                <a:latin typeface="Calibri"/>
                <a:cs typeface="Calibri"/>
              </a:rPr>
              <a:t> </a:t>
            </a:r>
            <a:r>
              <a:rPr spc="150" dirty="0">
                <a:latin typeface="Calibri"/>
                <a:cs typeface="Calibri"/>
              </a:rPr>
              <a:t>Details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8" y="1002076"/>
            <a:ext cx="6159721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45" dirty="0">
                <a:latin typeface="Calibri"/>
                <a:cs typeface="Calibri"/>
              </a:rPr>
              <a:t>Edge</a:t>
            </a:r>
            <a:r>
              <a:rPr sz="4400" spc="85" dirty="0">
                <a:latin typeface="Calibri"/>
                <a:cs typeface="Calibri"/>
              </a:rPr>
              <a:t> </a:t>
            </a:r>
            <a:r>
              <a:rPr sz="4400" spc="150" dirty="0">
                <a:latin typeface="Calibri"/>
                <a:cs typeface="Calibri"/>
              </a:rPr>
              <a:t>Locations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29" name="object 12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1011936" y="1252727"/>
            <a:ext cx="9598152" cy="5303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87758" y="3287940"/>
            <a:ext cx="313690" cy="321310"/>
          </a:xfrm>
          <a:custGeom>
            <a:avLst/>
            <a:gdLst/>
            <a:ahLst/>
            <a:cxnLst/>
            <a:rect l="l" t="t" r="r" b="b"/>
            <a:pathLst>
              <a:path w="313689" h="321310">
                <a:moveTo>
                  <a:pt x="156809" y="0"/>
                </a:moveTo>
                <a:lnTo>
                  <a:pt x="107245" y="8176"/>
                </a:lnTo>
                <a:lnTo>
                  <a:pt x="64199" y="30945"/>
                </a:lnTo>
                <a:lnTo>
                  <a:pt x="30255" y="65665"/>
                </a:lnTo>
                <a:lnTo>
                  <a:pt x="7994" y="109693"/>
                </a:lnTo>
                <a:lnTo>
                  <a:pt x="0" y="160388"/>
                </a:lnTo>
                <a:lnTo>
                  <a:pt x="7994" y="211083"/>
                </a:lnTo>
                <a:lnTo>
                  <a:pt x="30255" y="255111"/>
                </a:lnTo>
                <a:lnTo>
                  <a:pt x="64199" y="289830"/>
                </a:lnTo>
                <a:lnTo>
                  <a:pt x="107245" y="312599"/>
                </a:lnTo>
                <a:lnTo>
                  <a:pt x="156809" y="320776"/>
                </a:lnTo>
                <a:lnTo>
                  <a:pt x="206373" y="312599"/>
                </a:lnTo>
                <a:lnTo>
                  <a:pt x="249419" y="289830"/>
                </a:lnTo>
                <a:lnTo>
                  <a:pt x="283363" y="255111"/>
                </a:lnTo>
                <a:lnTo>
                  <a:pt x="305624" y="211083"/>
                </a:lnTo>
                <a:lnTo>
                  <a:pt x="313618" y="160388"/>
                </a:lnTo>
                <a:lnTo>
                  <a:pt x="305624" y="109693"/>
                </a:lnTo>
                <a:lnTo>
                  <a:pt x="283363" y="65665"/>
                </a:lnTo>
                <a:lnTo>
                  <a:pt x="249419" y="30945"/>
                </a:lnTo>
                <a:lnTo>
                  <a:pt x="206373" y="8176"/>
                </a:lnTo>
                <a:lnTo>
                  <a:pt x="156809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87758" y="3287940"/>
            <a:ext cx="313690" cy="321310"/>
          </a:xfrm>
          <a:custGeom>
            <a:avLst/>
            <a:gdLst/>
            <a:ahLst/>
            <a:cxnLst/>
            <a:rect l="l" t="t" r="r" b="b"/>
            <a:pathLst>
              <a:path w="313689" h="321310">
                <a:moveTo>
                  <a:pt x="0" y="160388"/>
                </a:moveTo>
                <a:lnTo>
                  <a:pt x="7994" y="109693"/>
                </a:lnTo>
                <a:lnTo>
                  <a:pt x="30255" y="65665"/>
                </a:lnTo>
                <a:lnTo>
                  <a:pt x="64199" y="30945"/>
                </a:lnTo>
                <a:lnTo>
                  <a:pt x="107245" y="8176"/>
                </a:lnTo>
                <a:lnTo>
                  <a:pt x="156809" y="0"/>
                </a:lnTo>
                <a:lnTo>
                  <a:pt x="206373" y="8176"/>
                </a:lnTo>
                <a:lnTo>
                  <a:pt x="249419" y="30945"/>
                </a:lnTo>
                <a:lnTo>
                  <a:pt x="283363" y="65665"/>
                </a:lnTo>
                <a:lnTo>
                  <a:pt x="305624" y="109693"/>
                </a:lnTo>
                <a:lnTo>
                  <a:pt x="313619" y="160388"/>
                </a:lnTo>
                <a:lnTo>
                  <a:pt x="305624" y="211083"/>
                </a:lnTo>
                <a:lnTo>
                  <a:pt x="283363" y="255111"/>
                </a:lnTo>
                <a:lnTo>
                  <a:pt x="249419" y="289831"/>
                </a:lnTo>
                <a:lnTo>
                  <a:pt x="206373" y="312600"/>
                </a:lnTo>
                <a:lnTo>
                  <a:pt x="156809" y="320777"/>
                </a:lnTo>
                <a:lnTo>
                  <a:pt x="107245" y="312600"/>
                </a:lnTo>
                <a:lnTo>
                  <a:pt x="64199" y="289831"/>
                </a:lnTo>
                <a:lnTo>
                  <a:pt x="30255" y="255111"/>
                </a:lnTo>
                <a:lnTo>
                  <a:pt x="7994" y="211083"/>
                </a:lnTo>
                <a:lnTo>
                  <a:pt x="0" y="160388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2313228" y="3099051"/>
            <a:ext cx="313690" cy="321310"/>
          </a:xfrm>
          <a:custGeom>
            <a:avLst/>
            <a:gdLst/>
            <a:ahLst/>
            <a:cxnLst/>
            <a:rect l="l" t="t" r="r" b="b"/>
            <a:pathLst>
              <a:path w="313689" h="321310">
                <a:moveTo>
                  <a:pt x="156809" y="0"/>
                </a:moveTo>
                <a:lnTo>
                  <a:pt x="107245" y="8176"/>
                </a:lnTo>
                <a:lnTo>
                  <a:pt x="64199" y="30945"/>
                </a:lnTo>
                <a:lnTo>
                  <a:pt x="30255" y="65665"/>
                </a:lnTo>
                <a:lnTo>
                  <a:pt x="7994" y="109693"/>
                </a:lnTo>
                <a:lnTo>
                  <a:pt x="0" y="160388"/>
                </a:lnTo>
                <a:lnTo>
                  <a:pt x="7994" y="211083"/>
                </a:lnTo>
                <a:lnTo>
                  <a:pt x="30255" y="255111"/>
                </a:lnTo>
                <a:lnTo>
                  <a:pt x="64199" y="289830"/>
                </a:lnTo>
                <a:lnTo>
                  <a:pt x="107245" y="312599"/>
                </a:lnTo>
                <a:lnTo>
                  <a:pt x="156809" y="320776"/>
                </a:lnTo>
                <a:lnTo>
                  <a:pt x="206373" y="312599"/>
                </a:lnTo>
                <a:lnTo>
                  <a:pt x="249419" y="289830"/>
                </a:lnTo>
                <a:lnTo>
                  <a:pt x="283363" y="255111"/>
                </a:lnTo>
                <a:lnTo>
                  <a:pt x="305624" y="211083"/>
                </a:lnTo>
                <a:lnTo>
                  <a:pt x="313618" y="160388"/>
                </a:lnTo>
                <a:lnTo>
                  <a:pt x="305624" y="109693"/>
                </a:lnTo>
                <a:lnTo>
                  <a:pt x="283363" y="65665"/>
                </a:lnTo>
                <a:lnTo>
                  <a:pt x="249419" y="30945"/>
                </a:lnTo>
                <a:lnTo>
                  <a:pt x="206373" y="8176"/>
                </a:lnTo>
                <a:lnTo>
                  <a:pt x="156809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2313228" y="3099051"/>
            <a:ext cx="313690" cy="321310"/>
          </a:xfrm>
          <a:custGeom>
            <a:avLst/>
            <a:gdLst/>
            <a:ahLst/>
            <a:cxnLst/>
            <a:rect l="l" t="t" r="r" b="b"/>
            <a:pathLst>
              <a:path w="313689" h="321310">
                <a:moveTo>
                  <a:pt x="0" y="160388"/>
                </a:moveTo>
                <a:lnTo>
                  <a:pt x="7994" y="109693"/>
                </a:lnTo>
                <a:lnTo>
                  <a:pt x="30255" y="65665"/>
                </a:lnTo>
                <a:lnTo>
                  <a:pt x="64199" y="30945"/>
                </a:lnTo>
                <a:lnTo>
                  <a:pt x="107245" y="8176"/>
                </a:lnTo>
                <a:lnTo>
                  <a:pt x="156809" y="0"/>
                </a:lnTo>
                <a:lnTo>
                  <a:pt x="206373" y="8176"/>
                </a:lnTo>
                <a:lnTo>
                  <a:pt x="249419" y="30945"/>
                </a:lnTo>
                <a:lnTo>
                  <a:pt x="283363" y="65665"/>
                </a:lnTo>
                <a:lnTo>
                  <a:pt x="305624" y="109693"/>
                </a:lnTo>
                <a:lnTo>
                  <a:pt x="313619" y="160388"/>
                </a:lnTo>
                <a:lnTo>
                  <a:pt x="305624" y="211083"/>
                </a:lnTo>
                <a:lnTo>
                  <a:pt x="283363" y="255111"/>
                </a:lnTo>
                <a:lnTo>
                  <a:pt x="249419" y="289831"/>
                </a:lnTo>
                <a:lnTo>
                  <a:pt x="206373" y="312600"/>
                </a:lnTo>
                <a:lnTo>
                  <a:pt x="156809" y="320777"/>
                </a:lnTo>
                <a:lnTo>
                  <a:pt x="107245" y="312600"/>
                </a:lnTo>
                <a:lnTo>
                  <a:pt x="64199" y="289831"/>
                </a:lnTo>
                <a:lnTo>
                  <a:pt x="30255" y="255111"/>
                </a:lnTo>
                <a:lnTo>
                  <a:pt x="7994" y="211083"/>
                </a:lnTo>
                <a:lnTo>
                  <a:pt x="0" y="160388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184991" y="5211486"/>
            <a:ext cx="313690" cy="321310"/>
          </a:xfrm>
          <a:custGeom>
            <a:avLst/>
            <a:gdLst/>
            <a:ahLst/>
            <a:cxnLst/>
            <a:rect l="l" t="t" r="r" b="b"/>
            <a:pathLst>
              <a:path w="313689" h="321310">
                <a:moveTo>
                  <a:pt x="156809" y="0"/>
                </a:moveTo>
                <a:lnTo>
                  <a:pt x="107245" y="8176"/>
                </a:lnTo>
                <a:lnTo>
                  <a:pt x="64200" y="30945"/>
                </a:lnTo>
                <a:lnTo>
                  <a:pt x="30255" y="65665"/>
                </a:lnTo>
                <a:lnTo>
                  <a:pt x="7994" y="109693"/>
                </a:lnTo>
                <a:lnTo>
                  <a:pt x="0" y="160388"/>
                </a:lnTo>
                <a:lnTo>
                  <a:pt x="7994" y="211083"/>
                </a:lnTo>
                <a:lnTo>
                  <a:pt x="30255" y="255111"/>
                </a:lnTo>
                <a:lnTo>
                  <a:pt x="64200" y="289830"/>
                </a:lnTo>
                <a:lnTo>
                  <a:pt x="107245" y="312599"/>
                </a:lnTo>
                <a:lnTo>
                  <a:pt x="156809" y="320776"/>
                </a:lnTo>
                <a:lnTo>
                  <a:pt x="206373" y="312599"/>
                </a:lnTo>
                <a:lnTo>
                  <a:pt x="249419" y="289830"/>
                </a:lnTo>
                <a:lnTo>
                  <a:pt x="283363" y="255111"/>
                </a:lnTo>
                <a:lnTo>
                  <a:pt x="305624" y="211083"/>
                </a:lnTo>
                <a:lnTo>
                  <a:pt x="313618" y="160388"/>
                </a:lnTo>
                <a:lnTo>
                  <a:pt x="305624" y="109693"/>
                </a:lnTo>
                <a:lnTo>
                  <a:pt x="283363" y="65665"/>
                </a:lnTo>
                <a:lnTo>
                  <a:pt x="249419" y="30945"/>
                </a:lnTo>
                <a:lnTo>
                  <a:pt x="206373" y="8176"/>
                </a:lnTo>
                <a:lnTo>
                  <a:pt x="156809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184991" y="5211486"/>
            <a:ext cx="313690" cy="321310"/>
          </a:xfrm>
          <a:custGeom>
            <a:avLst/>
            <a:gdLst/>
            <a:ahLst/>
            <a:cxnLst/>
            <a:rect l="l" t="t" r="r" b="b"/>
            <a:pathLst>
              <a:path w="313689" h="321310">
                <a:moveTo>
                  <a:pt x="0" y="160388"/>
                </a:moveTo>
                <a:lnTo>
                  <a:pt x="7994" y="109693"/>
                </a:lnTo>
                <a:lnTo>
                  <a:pt x="30255" y="65665"/>
                </a:lnTo>
                <a:lnTo>
                  <a:pt x="64199" y="30945"/>
                </a:lnTo>
                <a:lnTo>
                  <a:pt x="107245" y="8176"/>
                </a:lnTo>
                <a:lnTo>
                  <a:pt x="156809" y="0"/>
                </a:lnTo>
                <a:lnTo>
                  <a:pt x="206373" y="8176"/>
                </a:lnTo>
                <a:lnTo>
                  <a:pt x="249419" y="30945"/>
                </a:lnTo>
                <a:lnTo>
                  <a:pt x="283363" y="65665"/>
                </a:lnTo>
                <a:lnTo>
                  <a:pt x="305624" y="109693"/>
                </a:lnTo>
                <a:lnTo>
                  <a:pt x="313619" y="160388"/>
                </a:lnTo>
                <a:lnTo>
                  <a:pt x="305624" y="211083"/>
                </a:lnTo>
                <a:lnTo>
                  <a:pt x="283363" y="255111"/>
                </a:lnTo>
                <a:lnTo>
                  <a:pt x="249419" y="289831"/>
                </a:lnTo>
                <a:lnTo>
                  <a:pt x="206373" y="312600"/>
                </a:lnTo>
                <a:lnTo>
                  <a:pt x="156809" y="320777"/>
                </a:lnTo>
                <a:lnTo>
                  <a:pt x="107245" y="312600"/>
                </a:lnTo>
                <a:lnTo>
                  <a:pt x="64199" y="289831"/>
                </a:lnTo>
                <a:lnTo>
                  <a:pt x="30255" y="255111"/>
                </a:lnTo>
                <a:lnTo>
                  <a:pt x="7994" y="211083"/>
                </a:lnTo>
                <a:lnTo>
                  <a:pt x="0" y="160388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172659" y="4499829"/>
            <a:ext cx="313690" cy="321310"/>
          </a:xfrm>
          <a:custGeom>
            <a:avLst/>
            <a:gdLst/>
            <a:ahLst/>
            <a:cxnLst/>
            <a:rect l="l" t="t" r="r" b="b"/>
            <a:pathLst>
              <a:path w="313690" h="321310">
                <a:moveTo>
                  <a:pt x="156809" y="0"/>
                </a:moveTo>
                <a:lnTo>
                  <a:pt x="107245" y="8176"/>
                </a:lnTo>
                <a:lnTo>
                  <a:pt x="64199" y="30945"/>
                </a:lnTo>
                <a:lnTo>
                  <a:pt x="30255" y="65665"/>
                </a:lnTo>
                <a:lnTo>
                  <a:pt x="7994" y="109693"/>
                </a:lnTo>
                <a:lnTo>
                  <a:pt x="0" y="160388"/>
                </a:lnTo>
                <a:lnTo>
                  <a:pt x="7994" y="211083"/>
                </a:lnTo>
                <a:lnTo>
                  <a:pt x="30255" y="255111"/>
                </a:lnTo>
                <a:lnTo>
                  <a:pt x="64199" y="289830"/>
                </a:lnTo>
                <a:lnTo>
                  <a:pt x="107245" y="312599"/>
                </a:lnTo>
                <a:lnTo>
                  <a:pt x="156809" y="320776"/>
                </a:lnTo>
                <a:lnTo>
                  <a:pt x="206373" y="312599"/>
                </a:lnTo>
                <a:lnTo>
                  <a:pt x="249418" y="289830"/>
                </a:lnTo>
                <a:lnTo>
                  <a:pt x="283363" y="255111"/>
                </a:lnTo>
                <a:lnTo>
                  <a:pt x="305624" y="211083"/>
                </a:lnTo>
                <a:lnTo>
                  <a:pt x="313618" y="160388"/>
                </a:lnTo>
                <a:lnTo>
                  <a:pt x="305624" y="109693"/>
                </a:lnTo>
                <a:lnTo>
                  <a:pt x="283363" y="65665"/>
                </a:lnTo>
                <a:lnTo>
                  <a:pt x="249418" y="30945"/>
                </a:lnTo>
                <a:lnTo>
                  <a:pt x="206373" y="8176"/>
                </a:lnTo>
                <a:lnTo>
                  <a:pt x="156809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172659" y="4499829"/>
            <a:ext cx="313690" cy="321310"/>
          </a:xfrm>
          <a:custGeom>
            <a:avLst/>
            <a:gdLst/>
            <a:ahLst/>
            <a:cxnLst/>
            <a:rect l="l" t="t" r="r" b="b"/>
            <a:pathLst>
              <a:path w="313690" h="321310">
                <a:moveTo>
                  <a:pt x="0" y="160388"/>
                </a:moveTo>
                <a:lnTo>
                  <a:pt x="7994" y="109693"/>
                </a:lnTo>
                <a:lnTo>
                  <a:pt x="30255" y="65665"/>
                </a:lnTo>
                <a:lnTo>
                  <a:pt x="64199" y="30945"/>
                </a:lnTo>
                <a:lnTo>
                  <a:pt x="107245" y="8176"/>
                </a:lnTo>
                <a:lnTo>
                  <a:pt x="156809" y="0"/>
                </a:lnTo>
                <a:lnTo>
                  <a:pt x="206373" y="8176"/>
                </a:lnTo>
                <a:lnTo>
                  <a:pt x="249419" y="30945"/>
                </a:lnTo>
                <a:lnTo>
                  <a:pt x="283363" y="65665"/>
                </a:lnTo>
                <a:lnTo>
                  <a:pt x="305624" y="109693"/>
                </a:lnTo>
                <a:lnTo>
                  <a:pt x="313619" y="160388"/>
                </a:lnTo>
                <a:lnTo>
                  <a:pt x="305624" y="211083"/>
                </a:lnTo>
                <a:lnTo>
                  <a:pt x="283363" y="255111"/>
                </a:lnTo>
                <a:lnTo>
                  <a:pt x="249419" y="289831"/>
                </a:lnTo>
                <a:lnTo>
                  <a:pt x="206373" y="312600"/>
                </a:lnTo>
                <a:lnTo>
                  <a:pt x="156809" y="320777"/>
                </a:lnTo>
                <a:lnTo>
                  <a:pt x="107245" y="312600"/>
                </a:lnTo>
                <a:lnTo>
                  <a:pt x="64199" y="289831"/>
                </a:lnTo>
                <a:lnTo>
                  <a:pt x="30255" y="255111"/>
                </a:lnTo>
                <a:lnTo>
                  <a:pt x="7994" y="211083"/>
                </a:lnTo>
                <a:lnTo>
                  <a:pt x="0" y="160388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528972" y="3974869"/>
            <a:ext cx="313690" cy="321310"/>
          </a:xfrm>
          <a:custGeom>
            <a:avLst/>
            <a:gdLst/>
            <a:ahLst/>
            <a:cxnLst/>
            <a:rect l="l" t="t" r="r" b="b"/>
            <a:pathLst>
              <a:path w="313690" h="321310">
                <a:moveTo>
                  <a:pt x="156809" y="0"/>
                </a:moveTo>
                <a:lnTo>
                  <a:pt x="107245" y="8176"/>
                </a:lnTo>
                <a:lnTo>
                  <a:pt x="64199" y="30945"/>
                </a:lnTo>
                <a:lnTo>
                  <a:pt x="30255" y="65665"/>
                </a:lnTo>
                <a:lnTo>
                  <a:pt x="7994" y="109693"/>
                </a:lnTo>
                <a:lnTo>
                  <a:pt x="0" y="160388"/>
                </a:lnTo>
                <a:lnTo>
                  <a:pt x="7994" y="211083"/>
                </a:lnTo>
                <a:lnTo>
                  <a:pt x="30255" y="255111"/>
                </a:lnTo>
                <a:lnTo>
                  <a:pt x="64199" y="289830"/>
                </a:lnTo>
                <a:lnTo>
                  <a:pt x="107245" y="312599"/>
                </a:lnTo>
                <a:lnTo>
                  <a:pt x="156809" y="320776"/>
                </a:lnTo>
                <a:lnTo>
                  <a:pt x="206373" y="312599"/>
                </a:lnTo>
                <a:lnTo>
                  <a:pt x="249419" y="289830"/>
                </a:lnTo>
                <a:lnTo>
                  <a:pt x="283363" y="255111"/>
                </a:lnTo>
                <a:lnTo>
                  <a:pt x="305624" y="211083"/>
                </a:lnTo>
                <a:lnTo>
                  <a:pt x="313618" y="160388"/>
                </a:lnTo>
                <a:lnTo>
                  <a:pt x="305624" y="109693"/>
                </a:lnTo>
                <a:lnTo>
                  <a:pt x="283363" y="65665"/>
                </a:lnTo>
                <a:lnTo>
                  <a:pt x="249419" y="30945"/>
                </a:lnTo>
                <a:lnTo>
                  <a:pt x="206373" y="8176"/>
                </a:lnTo>
                <a:lnTo>
                  <a:pt x="156809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528972" y="3974869"/>
            <a:ext cx="313690" cy="321310"/>
          </a:xfrm>
          <a:custGeom>
            <a:avLst/>
            <a:gdLst/>
            <a:ahLst/>
            <a:cxnLst/>
            <a:rect l="l" t="t" r="r" b="b"/>
            <a:pathLst>
              <a:path w="313690" h="321310">
                <a:moveTo>
                  <a:pt x="0" y="160388"/>
                </a:moveTo>
                <a:lnTo>
                  <a:pt x="7994" y="109693"/>
                </a:lnTo>
                <a:lnTo>
                  <a:pt x="30255" y="65665"/>
                </a:lnTo>
                <a:lnTo>
                  <a:pt x="64199" y="30945"/>
                </a:lnTo>
                <a:lnTo>
                  <a:pt x="107245" y="8176"/>
                </a:lnTo>
                <a:lnTo>
                  <a:pt x="156809" y="0"/>
                </a:lnTo>
                <a:lnTo>
                  <a:pt x="206373" y="8176"/>
                </a:lnTo>
                <a:lnTo>
                  <a:pt x="249419" y="30945"/>
                </a:lnTo>
                <a:lnTo>
                  <a:pt x="283363" y="65665"/>
                </a:lnTo>
                <a:lnTo>
                  <a:pt x="305624" y="109693"/>
                </a:lnTo>
                <a:lnTo>
                  <a:pt x="313619" y="160388"/>
                </a:lnTo>
                <a:lnTo>
                  <a:pt x="305624" y="211083"/>
                </a:lnTo>
                <a:lnTo>
                  <a:pt x="283363" y="255111"/>
                </a:lnTo>
                <a:lnTo>
                  <a:pt x="249419" y="289831"/>
                </a:lnTo>
                <a:lnTo>
                  <a:pt x="206373" y="312600"/>
                </a:lnTo>
                <a:lnTo>
                  <a:pt x="156809" y="320777"/>
                </a:lnTo>
                <a:lnTo>
                  <a:pt x="107245" y="312600"/>
                </a:lnTo>
                <a:lnTo>
                  <a:pt x="64199" y="289831"/>
                </a:lnTo>
                <a:lnTo>
                  <a:pt x="30255" y="255111"/>
                </a:lnTo>
                <a:lnTo>
                  <a:pt x="7994" y="211083"/>
                </a:lnTo>
                <a:lnTo>
                  <a:pt x="0" y="160388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9201156" y="3461388"/>
            <a:ext cx="313690" cy="321310"/>
          </a:xfrm>
          <a:custGeom>
            <a:avLst/>
            <a:gdLst/>
            <a:ahLst/>
            <a:cxnLst/>
            <a:rect l="l" t="t" r="r" b="b"/>
            <a:pathLst>
              <a:path w="313690" h="321310">
                <a:moveTo>
                  <a:pt x="156809" y="0"/>
                </a:moveTo>
                <a:lnTo>
                  <a:pt x="107245" y="8176"/>
                </a:lnTo>
                <a:lnTo>
                  <a:pt x="64199" y="30945"/>
                </a:lnTo>
                <a:lnTo>
                  <a:pt x="30255" y="65665"/>
                </a:lnTo>
                <a:lnTo>
                  <a:pt x="7994" y="109693"/>
                </a:lnTo>
                <a:lnTo>
                  <a:pt x="0" y="160388"/>
                </a:lnTo>
                <a:lnTo>
                  <a:pt x="7994" y="211083"/>
                </a:lnTo>
                <a:lnTo>
                  <a:pt x="30255" y="255111"/>
                </a:lnTo>
                <a:lnTo>
                  <a:pt x="64199" y="289830"/>
                </a:lnTo>
                <a:lnTo>
                  <a:pt x="107245" y="312599"/>
                </a:lnTo>
                <a:lnTo>
                  <a:pt x="156809" y="320776"/>
                </a:lnTo>
                <a:lnTo>
                  <a:pt x="206373" y="312599"/>
                </a:lnTo>
                <a:lnTo>
                  <a:pt x="249419" y="289830"/>
                </a:lnTo>
                <a:lnTo>
                  <a:pt x="283363" y="255111"/>
                </a:lnTo>
                <a:lnTo>
                  <a:pt x="305624" y="211083"/>
                </a:lnTo>
                <a:lnTo>
                  <a:pt x="313618" y="160388"/>
                </a:lnTo>
                <a:lnTo>
                  <a:pt x="305624" y="109693"/>
                </a:lnTo>
                <a:lnTo>
                  <a:pt x="283363" y="65665"/>
                </a:lnTo>
                <a:lnTo>
                  <a:pt x="249419" y="30945"/>
                </a:lnTo>
                <a:lnTo>
                  <a:pt x="206373" y="8176"/>
                </a:lnTo>
                <a:lnTo>
                  <a:pt x="156809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9201156" y="3461388"/>
            <a:ext cx="313690" cy="321310"/>
          </a:xfrm>
          <a:custGeom>
            <a:avLst/>
            <a:gdLst/>
            <a:ahLst/>
            <a:cxnLst/>
            <a:rect l="l" t="t" r="r" b="b"/>
            <a:pathLst>
              <a:path w="313690" h="321310">
                <a:moveTo>
                  <a:pt x="0" y="160388"/>
                </a:moveTo>
                <a:lnTo>
                  <a:pt x="7994" y="109693"/>
                </a:lnTo>
                <a:lnTo>
                  <a:pt x="30255" y="65665"/>
                </a:lnTo>
                <a:lnTo>
                  <a:pt x="64199" y="30945"/>
                </a:lnTo>
                <a:lnTo>
                  <a:pt x="107245" y="8176"/>
                </a:lnTo>
                <a:lnTo>
                  <a:pt x="156809" y="0"/>
                </a:lnTo>
                <a:lnTo>
                  <a:pt x="206373" y="8176"/>
                </a:lnTo>
                <a:lnTo>
                  <a:pt x="249419" y="30945"/>
                </a:lnTo>
                <a:lnTo>
                  <a:pt x="283363" y="65665"/>
                </a:lnTo>
                <a:lnTo>
                  <a:pt x="305624" y="109693"/>
                </a:lnTo>
                <a:lnTo>
                  <a:pt x="313619" y="160388"/>
                </a:lnTo>
                <a:lnTo>
                  <a:pt x="305624" y="211083"/>
                </a:lnTo>
                <a:lnTo>
                  <a:pt x="283363" y="255111"/>
                </a:lnTo>
                <a:lnTo>
                  <a:pt x="249419" y="289831"/>
                </a:lnTo>
                <a:lnTo>
                  <a:pt x="206373" y="312600"/>
                </a:lnTo>
                <a:lnTo>
                  <a:pt x="156809" y="320777"/>
                </a:lnTo>
                <a:lnTo>
                  <a:pt x="107245" y="312600"/>
                </a:lnTo>
                <a:lnTo>
                  <a:pt x="64199" y="289831"/>
                </a:lnTo>
                <a:lnTo>
                  <a:pt x="30255" y="255111"/>
                </a:lnTo>
                <a:lnTo>
                  <a:pt x="7994" y="211083"/>
                </a:lnTo>
                <a:lnTo>
                  <a:pt x="0" y="160388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8827584" y="3335816"/>
            <a:ext cx="313690" cy="321310"/>
          </a:xfrm>
          <a:custGeom>
            <a:avLst/>
            <a:gdLst/>
            <a:ahLst/>
            <a:cxnLst/>
            <a:rect l="l" t="t" r="r" b="b"/>
            <a:pathLst>
              <a:path w="313690" h="321310">
                <a:moveTo>
                  <a:pt x="156809" y="0"/>
                </a:moveTo>
                <a:lnTo>
                  <a:pt x="107245" y="8176"/>
                </a:lnTo>
                <a:lnTo>
                  <a:pt x="64199" y="30945"/>
                </a:lnTo>
                <a:lnTo>
                  <a:pt x="30255" y="65665"/>
                </a:lnTo>
                <a:lnTo>
                  <a:pt x="7994" y="109693"/>
                </a:lnTo>
                <a:lnTo>
                  <a:pt x="0" y="160389"/>
                </a:lnTo>
                <a:lnTo>
                  <a:pt x="7994" y="211084"/>
                </a:lnTo>
                <a:lnTo>
                  <a:pt x="30255" y="255112"/>
                </a:lnTo>
                <a:lnTo>
                  <a:pt x="64199" y="289832"/>
                </a:lnTo>
                <a:lnTo>
                  <a:pt x="107245" y="312601"/>
                </a:lnTo>
                <a:lnTo>
                  <a:pt x="156809" y="320777"/>
                </a:lnTo>
                <a:lnTo>
                  <a:pt x="206373" y="312601"/>
                </a:lnTo>
                <a:lnTo>
                  <a:pt x="249419" y="289832"/>
                </a:lnTo>
                <a:lnTo>
                  <a:pt x="283363" y="255112"/>
                </a:lnTo>
                <a:lnTo>
                  <a:pt x="305624" y="211084"/>
                </a:lnTo>
                <a:lnTo>
                  <a:pt x="313618" y="160389"/>
                </a:lnTo>
                <a:lnTo>
                  <a:pt x="305624" y="109693"/>
                </a:lnTo>
                <a:lnTo>
                  <a:pt x="283363" y="65665"/>
                </a:lnTo>
                <a:lnTo>
                  <a:pt x="249419" y="30945"/>
                </a:lnTo>
                <a:lnTo>
                  <a:pt x="206373" y="8176"/>
                </a:lnTo>
                <a:lnTo>
                  <a:pt x="156809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827584" y="3335816"/>
            <a:ext cx="313690" cy="321310"/>
          </a:xfrm>
          <a:custGeom>
            <a:avLst/>
            <a:gdLst/>
            <a:ahLst/>
            <a:cxnLst/>
            <a:rect l="l" t="t" r="r" b="b"/>
            <a:pathLst>
              <a:path w="313690" h="321310">
                <a:moveTo>
                  <a:pt x="0" y="160388"/>
                </a:moveTo>
                <a:lnTo>
                  <a:pt x="7994" y="109693"/>
                </a:lnTo>
                <a:lnTo>
                  <a:pt x="30255" y="65665"/>
                </a:lnTo>
                <a:lnTo>
                  <a:pt x="64199" y="30945"/>
                </a:lnTo>
                <a:lnTo>
                  <a:pt x="107245" y="8176"/>
                </a:lnTo>
                <a:lnTo>
                  <a:pt x="156809" y="0"/>
                </a:lnTo>
                <a:lnTo>
                  <a:pt x="206373" y="8176"/>
                </a:lnTo>
                <a:lnTo>
                  <a:pt x="249419" y="30945"/>
                </a:lnTo>
                <a:lnTo>
                  <a:pt x="283363" y="65665"/>
                </a:lnTo>
                <a:lnTo>
                  <a:pt x="305624" y="109693"/>
                </a:lnTo>
                <a:lnTo>
                  <a:pt x="313619" y="160388"/>
                </a:lnTo>
                <a:lnTo>
                  <a:pt x="305624" y="211083"/>
                </a:lnTo>
                <a:lnTo>
                  <a:pt x="283363" y="255111"/>
                </a:lnTo>
                <a:lnTo>
                  <a:pt x="249419" y="289831"/>
                </a:lnTo>
                <a:lnTo>
                  <a:pt x="206373" y="312600"/>
                </a:lnTo>
                <a:lnTo>
                  <a:pt x="156809" y="320777"/>
                </a:lnTo>
                <a:lnTo>
                  <a:pt x="107245" y="312600"/>
                </a:lnTo>
                <a:lnTo>
                  <a:pt x="64199" y="289831"/>
                </a:lnTo>
                <a:lnTo>
                  <a:pt x="30255" y="255111"/>
                </a:lnTo>
                <a:lnTo>
                  <a:pt x="7994" y="211083"/>
                </a:lnTo>
                <a:lnTo>
                  <a:pt x="0" y="160388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9479062" y="5402812"/>
            <a:ext cx="313690" cy="321310"/>
          </a:xfrm>
          <a:custGeom>
            <a:avLst/>
            <a:gdLst/>
            <a:ahLst/>
            <a:cxnLst/>
            <a:rect l="l" t="t" r="r" b="b"/>
            <a:pathLst>
              <a:path w="313690" h="321310">
                <a:moveTo>
                  <a:pt x="156809" y="0"/>
                </a:moveTo>
                <a:lnTo>
                  <a:pt x="107245" y="8176"/>
                </a:lnTo>
                <a:lnTo>
                  <a:pt x="64199" y="30945"/>
                </a:lnTo>
                <a:lnTo>
                  <a:pt x="30255" y="65665"/>
                </a:lnTo>
                <a:lnTo>
                  <a:pt x="7994" y="109693"/>
                </a:lnTo>
                <a:lnTo>
                  <a:pt x="0" y="160388"/>
                </a:lnTo>
                <a:lnTo>
                  <a:pt x="7994" y="211083"/>
                </a:lnTo>
                <a:lnTo>
                  <a:pt x="30255" y="255111"/>
                </a:lnTo>
                <a:lnTo>
                  <a:pt x="64199" y="289830"/>
                </a:lnTo>
                <a:lnTo>
                  <a:pt x="107245" y="312599"/>
                </a:lnTo>
                <a:lnTo>
                  <a:pt x="156809" y="320776"/>
                </a:lnTo>
                <a:lnTo>
                  <a:pt x="206373" y="312599"/>
                </a:lnTo>
                <a:lnTo>
                  <a:pt x="249419" y="289830"/>
                </a:lnTo>
                <a:lnTo>
                  <a:pt x="283363" y="255111"/>
                </a:lnTo>
                <a:lnTo>
                  <a:pt x="305624" y="211083"/>
                </a:lnTo>
                <a:lnTo>
                  <a:pt x="313618" y="160388"/>
                </a:lnTo>
                <a:lnTo>
                  <a:pt x="305624" y="109693"/>
                </a:lnTo>
                <a:lnTo>
                  <a:pt x="283363" y="65665"/>
                </a:lnTo>
                <a:lnTo>
                  <a:pt x="249419" y="30945"/>
                </a:lnTo>
                <a:lnTo>
                  <a:pt x="206373" y="8176"/>
                </a:lnTo>
                <a:lnTo>
                  <a:pt x="156809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9479062" y="5402812"/>
            <a:ext cx="313690" cy="321310"/>
          </a:xfrm>
          <a:custGeom>
            <a:avLst/>
            <a:gdLst/>
            <a:ahLst/>
            <a:cxnLst/>
            <a:rect l="l" t="t" r="r" b="b"/>
            <a:pathLst>
              <a:path w="313690" h="321310">
                <a:moveTo>
                  <a:pt x="0" y="160388"/>
                </a:moveTo>
                <a:lnTo>
                  <a:pt x="7994" y="109693"/>
                </a:lnTo>
                <a:lnTo>
                  <a:pt x="30255" y="65665"/>
                </a:lnTo>
                <a:lnTo>
                  <a:pt x="64199" y="30945"/>
                </a:lnTo>
                <a:lnTo>
                  <a:pt x="107245" y="8176"/>
                </a:lnTo>
                <a:lnTo>
                  <a:pt x="156809" y="0"/>
                </a:lnTo>
                <a:lnTo>
                  <a:pt x="206373" y="8176"/>
                </a:lnTo>
                <a:lnTo>
                  <a:pt x="249419" y="30945"/>
                </a:lnTo>
                <a:lnTo>
                  <a:pt x="283363" y="65665"/>
                </a:lnTo>
                <a:lnTo>
                  <a:pt x="305624" y="109693"/>
                </a:lnTo>
                <a:lnTo>
                  <a:pt x="313619" y="160388"/>
                </a:lnTo>
                <a:lnTo>
                  <a:pt x="305624" y="211083"/>
                </a:lnTo>
                <a:lnTo>
                  <a:pt x="283363" y="255111"/>
                </a:lnTo>
                <a:lnTo>
                  <a:pt x="249419" y="289831"/>
                </a:lnTo>
                <a:lnTo>
                  <a:pt x="206373" y="312600"/>
                </a:lnTo>
                <a:lnTo>
                  <a:pt x="156809" y="320777"/>
                </a:lnTo>
                <a:lnTo>
                  <a:pt x="107245" y="312600"/>
                </a:lnTo>
                <a:lnTo>
                  <a:pt x="64199" y="289831"/>
                </a:lnTo>
                <a:lnTo>
                  <a:pt x="30255" y="255111"/>
                </a:lnTo>
                <a:lnTo>
                  <a:pt x="7994" y="211083"/>
                </a:lnTo>
                <a:lnTo>
                  <a:pt x="0" y="160388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677871" y="2925189"/>
            <a:ext cx="313690" cy="321310"/>
          </a:xfrm>
          <a:custGeom>
            <a:avLst/>
            <a:gdLst/>
            <a:ahLst/>
            <a:cxnLst/>
            <a:rect l="l" t="t" r="r" b="b"/>
            <a:pathLst>
              <a:path w="313689" h="321310">
                <a:moveTo>
                  <a:pt x="156809" y="0"/>
                </a:moveTo>
                <a:lnTo>
                  <a:pt x="107245" y="8176"/>
                </a:lnTo>
                <a:lnTo>
                  <a:pt x="64199" y="30945"/>
                </a:lnTo>
                <a:lnTo>
                  <a:pt x="30255" y="65665"/>
                </a:lnTo>
                <a:lnTo>
                  <a:pt x="7994" y="109693"/>
                </a:lnTo>
                <a:lnTo>
                  <a:pt x="0" y="160388"/>
                </a:lnTo>
                <a:lnTo>
                  <a:pt x="7994" y="211083"/>
                </a:lnTo>
                <a:lnTo>
                  <a:pt x="30255" y="255111"/>
                </a:lnTo>
                <a:lnTo>
                  <a:pt x="64199" y="289830"/>
                </a:lnTo>
                <a:lnTo>
                  <a:pt x="107245" y="312599"/>
                </a:lnTo>
                <a:lnTo>
                  <a:pt x="156809" y="320776"/>
                </a:lnTo>
                <a:lnTo>
                  <a:pt x="206373" y="312599"/>
                </a:lnTo>
                <a:lnTo>
                  <a:pt x="249418" y="289830"/>
                </a:lnTo>
                <a:lnTo>
                  <a:pt x="283363" y="255111"/>
                </a:lnTo>
                <a:lnTo>
                  <a:pt x="305624" y="211083"/>
                </a:lnTo>
                <a:lnTo>
                  <a:pt x="313618" y="160388"/>
                </a:lnTo>
                <a:lnTo>
                  <a:pt x="305624" y="109693"/>
                </a:lnTo>
                <a:lnTo>
                  <a:pt x="283363" y="65665"/>
                </a:lnTo>
                <a:lnTo>
                  <a:pt x="249418" y="30945"/>
                </a:lnTo>
                <a:lnTo>
                  <a:pt x="206373" y="8176"/>
                </a:lnTo>
                <a:lnTo>
                  <a:pt x="156809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677871" y="2925189"/>
            <a:ext cx="313690" cy="321310"/>
          </a:xfrm>
          <a:custGeom>
            <a:avLst/>
            <a:gdLst/>
            <a:ahLst/>
            <a:cxnLst/>
            <a:rect l="l" t="t" r="r" b="b"/>
            <a:pathLst>
              <a:path w="313689" h="321310">
                <a:moveTo>
                  <a:pt x="0" y="160388"/>
                </a:moveTo>
                <a:lnTo>
                  <a:pt x="7994" y="109693"/>
                </a:lnTo>
                <a:lnTo>
                  <a:pt x="30255" y="65665"/>
                </a:lnTo>
                <a:lnTo>
                  <a:pt x="64199" y="30945"/>
                </a:lnTo>
                <a:lnTo>
                  <a:pt x="107245" y="8176"/>
                </a:lnTo>
                <a:lnTo>
                  <a:pt x="156809" y="0"/>
                </a:lnTo>
                <a:lnTo>
                  <a:pt x="206373" y="8176"/>
                </a:lnTo>
                <a:lnTo>
                  <a:pt x="249419" y="30945"/>
                </a:lnTo>
                <a:lnTo>
                  <a:pt x="283363" y="65665"/>
                </a:lnTo>
                <a:lnTo>
                  <a:pt x="305624" y="109693"/>
                </a:lnTo>
                <a:lnTo>
                  <a:pt x="313619" y="160388"/>
                </a:lnTo>
                <a:lnTo>
                  <a:pt x="305624" y="211083"/>
                </a:lnTo>
                <a:lnTo>
                  <a:pt x="283363" y="255111"/>
                </a:lnTo>
                <a:lnTo>
                  <a:pt x="249419" y="289831"/>
                </a:lnTo>
                <a:lnTo>
                  <a:pt x="206373" y="312600"/>
                </a:lnTo>
                <a:lnTo>
                  <a:pt x="156809" y="320777"/>
                </a:lnTo>
                <a:lnTo>
                  <a:pt x="107245" y="312600"/>
                </a:lnTo>
                <a:lnTo>
                  <a:pt x="64199" y="289831"/>
                </a:lnTo>
                <a:lnTo>
                  <a:pt x="30255" y="255111"/>
                </a:lnTo>
                <a:lnTo>
                  <a:pt x="7994" y="211083"/>
                </a:lnTo>
                <a:lnTo>
                  <a:pt x="0" y="160388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400715" y="2835149"/>
            <a:ext cx="313690" cy="321310"/>
          </a:xfrm>
          <a:custGeom>
            <a:avLst/>
            <a:gdLst/>
            <a:ahLst/>
            <a:cxnLst/>
            <a:rect l="l" t="t" r="r" b="b"/>
            <a:pathLst>
              <a:path w="313689" h="321310">
                <a:moveTo>
                  <a:pt x="156809" y="0"/>
                </a:moveTo>
                <a:lnTo>
                  <a:pt x="107245" y="8176"/>
                </a:lnTo>
                <a:lnTo>
                  <a:pt x="64199" y="30945"/>
                </a:lnTo>
                <a:lnTo>
                  <a:pt x="30255" y="65665"/>
                </a:lnTo>
                <a:lnTo>
                  <a:pt x="7994" y="109693"/>
                </a:lnTo>
                <a:lnTo>
                  <a:pt x="0" y="160389"/>
                </a:lnTo>
                <a:lnTo>
                  <a:pt x="7994" y="211084"/>
                </a:lnTo>
                <a:lnTo>
                  <a:pt x="30255" y="255112"/>
                </a:lnTo>
                <a:lnTo>
                  <a:pt x="64199" y="289832"/>
                </a:lnTo>
                <a:lnTo>
                  <a:pt x="107245" y="312601"/>
                </a:lnTo>
                <a:lnTo>
                  <a:pt x="156809" y="320777"/>
                </a:lnTo>
                <a:lnTo>
                  <a:pt x="206373" y="312601"/>
                </a:lnTo>
                <a:lnTo>
                  <a:pt x="249419" y="289832"/>
                </a:lnTo>
                <a:lnTo>
                  <a:pt x="283363" y="255112"/>
                </a:lnTo>
                <a:lnTo>
                  <a:pt x="305624" y="211084"/>
                </a:lnTo>
                <a:lnTo>
                  <a:pt x="313618" y="160389"/>
                </a:lnTo>
                <a:lnTo>
                  <a:pt x="305624" y="109693"/>
                </a:lnTo>
                <a:lnTo>
                  <a:pt x="283363" y="65665"/>
                </a:lnTo>
                <a:lnTo>
                  <a:pt x="249419" y="30945"/>
                </a:lnTo>
                <a:lnTo>
                  <a:pt x="206373" y="8176"/>
                </a:lnTo>
                <a:lnTo>
                  <a:pt x="156809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5400715" y="2835149"/>
            <a:ext cx="313690" cy="321310"/>
          </a:xfrm>
          <a:custGeom>
            <a:avLst/>
            <a:gdLst/>
            <a:ahLst/>
            <a:cxnLst/>
            <a:rect l="l" t="t" r="r" b="b"/>
            <a:pathLst>
              <a:path w="313689" h="321310">
                <a:moveTo>
                  <a:pt x="0" y="160388"/>
                </a:moveTo>
                <a:lnTo>
                  <a:pt x="7994" y="109693"/>
                </a:lnTo>
                <a:lnTo>
                  <a:pt x="30255" y="65665"/>
                </a:lnTo>
                <a:lnTo>
                  <a:pt x="64199" y="30945"/>
                </a:lnTo>
                <a:lnTo>
                  <a:pt x="107245" y="8176"/>
                </a:lnTo>
                <a:lnTo>
                  <a:pt x="156809" y="0"/>
                </a:lnTo>
                <a:lnTo>
                  <a:pt x="206373" y="8176"/>
                </a:lnTo>
                <a:lnTo>
                  <a:pt x="249419" y="30945"/>
                </a:lnTo>
                <a:lnTo>
                  <a:pt x="283363" y="65665"/>
                </a:lnTo>
                <a:lnTo>
                  <a:pt x="305624" y="109693"/>
                </a:lnTo>
                <a:lnTo>
                  <a:pt x="313619" y="160388"/>
                </a:lnTo>
                <a:lnTo>
                  <a:pt x="305624" y="211083"/>
                </a:lnTo>
                <a:lnTo>
                  <a:pt x="283363" y="255111"/>
                </a:lnTo>
                <a:lnTo>
                  <a:pt x="249419" y="289831"/>
                </a:lnTo>
                <a:lnTo>
                  <a:pt x="206373" y="312600"/>
                </a:lnTo>
                <a:lnTo>
                  <a:pt x="156809" y="320777"/>
                </a:lnTo>
                <a:lnTo>
                  <a:pt x="107245" y="312600"/>
                </a:lnTo>
                <a:lnTo>
                  <a:pt x="64199" y="289831"/>
                </a:lnTo>
                <a:lnTo>
                  <a:pt x="30255" y="255111"/>
                </a:lnTo>
                <a:lnTo>
                  <a:pt x="7994" y="211083"/>
                </a:lnTo>
                <a:lnTo>
                  <a:pt x="0" y="160388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516029" y="3379784"/>
            <a:ext cx="313690" cy="321310"/>
          </a:xfrm>
          <a:custGeom>
            <a:avLst/>
            <a:gdLst/>
            <a:ahLst/>
            <a:cxnLst/>
            <a:rect l="l" t="t" r="r" b="b"/>
            <a:pathLst>
              <a:path w="313689" h="321310">
                <a:moveTo>
                  <a:pt x="156809" y="0"/>
                </a:moveTo>
                <a:lnTo>
                  <a:pt x="107245" y="8176"/>
                </a:lnTo>
                <a:lnTo>
                  <a:pt x="64199" y="30945"/>
                </a:lnTo>
                <a:lnTo>
                  <a:pt x="30255" y="65665"/>
                </a:lnTo>
                <a:lnTo>
                  <a:pt x="7994" y="109693"/>
                </a:lnTo>
                <a:lnTo>
                  <a:pt x="0" y="160388"/>
                </a:lnTo>
                <a:lnTo>
                  <a:pt x="7994" y="211083"/>
                </a:lnTo>
                <a:lnTo>
                  <a:pt x="30255" y="255111"/>
                </a:lnTo>
                <a:lnTo>
                  <a:pt x="64199" y="289830"/>
                </a:lnTo>
                <a:lnTo>
                  <a:pt x="107245" y="312599"/>
                </a:lnTo>
                <a:lnTo>
                  <a:pt x="156809" y="320776"/>
                </a:lnTo>
                <a:lnTo>
                  <a:pt x="206373" y="312599"/>
                </a:lnTo>
                <a:lnTo>
                  <a:pt x="249419" y="289830"/>
                </a:lnTo>
                <a:lnTo>
                  <a:pt x="283363" y="255111"/>
                </a:lnTo>
                <a:lnTo>
                  <a:pt x="305624" y="211083"/>
                </a:lnTo>
                <a:lnTo>
                  <a:pt x="313618" y="160388"/>
                </a:lnTo>
                <a:lnTo>
                  <a:pt x="305624" y="109693"/>
                </a:lnTo>
                <a:lnTo>
                  <a:pt x="283363" y="65665"/>
                </a:lnTo>
                <a:lnTo>
                  <a:pt x="249419" y="30945"/>
                </a:lnTo>
                <a:lnTo>
                  <a:pt x="206373" y="8176"/>
                </a:lnTo>
                <a:lnTo>
                  <a:pt x="156809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3516029" y="3379784"/>
            <a:ext cx="313690" cy="321310"/>
          </a:xfrm>
          <a:custGeom>
            <a:avLst/>
            <a:gdLst/>
            <a:ahLst/>
            <a:cxnLst/>
            <a:rect l="l" t="t" r="r" b="b"/>
            <a:pathLst>
              <a:path w="313689" h="321310">
                <a:moveTo>
                  <a:pt x="0" y="160388"/>
                </a:moveTo>
                <a:lnTo>
                  <a:pt x="7994" y="109693"/>
                </a:lnTo>
                <a:lnTo>
                  <a:pt x="30255" y="65665"/>
                </a:lnTo>
                <a:lnTo>
                  <a:pt x="64199" y="30945"/>
                </a:lnTo>
                <a:lnTo>
                  <a:pt x="107245" y="8176"/>
                </a:lnTo>
                <a:lnTo>
                  <a:pt x="156809" y="0"/>
                </a:lnTo>
                <a:lnTo>
                  <a:pt x="206373" y="8176"/>
                </a:lnTo>
                <a:lnTo>
                  <a:pt x="249419" y="30945"/>
                </a:lnTo>
                <a:lnTo>
                  <a:pt x="283363" y="65665"/>
                </a:lnTo>
                <a:lnTo>
                  <a:pt x="305624" y="109693"/>
                </a:lnTo>
                <a:lnTo>
                  <a:pt x="313619" y="160388"/>
                </a:lnTo>
                <a:lnTo>
                  <a:pt x="305624" y="211083"/>
                </a:lnTo>
                <a:lnTo>
                  <a:pt x="283363" y="255111"/>
                </a:lnTo>
                <a:lnTo>
                  <a:pt x="249419" y="289831"/>
                </a:lnTo>
                <a:lnTo>
                  <a:pt x="206373" y="312600"/>
                </a:lnTo>
                <a:lnTo>
                  <a:pt x="156809" y="320777"/>
                </a:lnTo>
                <a:lnTo>
                  <a:pt x="107245" y="312600"/>
                </a:lnTo>
                <a:lnTo>
                  <a:pt x="64199" y="289831"/>
                </a:lnTo>
                <a:lnTo>
                  <a:pt x="30255" y="255111"/>
                </a:lnTo>
                <a:lnTo>
                  <a:pt x="7994" y="211083"/>
                </a:lnTo>
                <a:lnTo>
                  <a:pt x="0" y="160388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2419932" y="319471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30" h="102870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5" y="87487"/>
                </a:lnTo>
                <a:lnTo>
                  <a:pt x="96273" y="71197"/>
                </a:lnTo>
                <a:lnTo>
                  <a:pt x="100210" y="51249"/>
                </a:lnTo>
                <a:lnTo>
                  <a:pt x="96273" y="31300"/>
                </a:lnTo>
                <a:lnTo>
                  <a:pt x="85535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A16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2419932" y="319471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30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2576742" y="3642774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30" h="102870">
                <a:moveTo>
                  <a:pt x="50105" y="0"/>
                </a:moveTo>
                <a:lnTo>
                  <a:pt x="30601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7"/>
                </a:lnTo>
                <a:lnTo>
                  <a:pt x="14675" y="87487"/>
                </a:lnTo>
                <a:lnTo>
                  <a:pt x="30601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7"/>
                </a:lnTo>
                <a:lnTo>
                  <a:pt x="100210" y="51249"/>
                </a:lnTo>
                <a:lnTo>
                  <a:pt x="96273" y="31300"/>
                </a:lnTo>
                <a:lnTo>
                  <a:pt x="85534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A16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2576742" y="3642774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30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3082988" y="3730915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30" h="102870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9" y="98470"/>
                </a:lnTo>
                <a:lnTo>
                  <a:pt x="85536" y="87487"/>
                </a:lnTo>
                <a:lnTo>
                  <a:pt x="96274" y="71197"/>
                </a:lnTo>
                <a:lnTo>
                  <a:pt x="100211" y="51249"/>
                </a:lnTo>
                <a:lnTo>
                  <a:pt x="96274" y="31300"/>
                </a:lnTo>
                <a:lnTo>
                  <a:pt x="85536" y="15010"/>
                </a:lnTo>
                <a:lnTo>
                  <a:pt x="69609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A16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3082988" y="3730915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30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3513435" y="3904896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5" y="87487"/>
                </a:lnTo>
                <a:lnTo>
                  <a:pt x="96273" y="71197"/>
                </a:lnTo>
                <a:lnTo>
                  <a:pt x="100210" y="51248"/>
                </a:lnTo>
                <a:lnTo>
                  <a:pt x="96273" y="31300"/>
                </a:lnTo>
                <a:lnTo>
                  <a:pt x="85535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A16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3513435" y="3904896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4291695" y="5312529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8"/>
                </a:lnTo>
                <a:lnTo>
                  <a:pt x="14675" y="87488"/>
                </a:lnTo>
                <a:lnTo>
                  <a:pt x="30602" y="98471"/>
                </a:lnTo>
                <a:lnTo>
                  <a:pt x="50105" y="102499"/>
                </a:lnTo>
                <a:lnTo>
                  <a:pt x="69608" y="98471"/>
                </a:lnTo>
                <a:lnTo>
                  <a:pt x="85535" y="87488"/>
                </a:lnTo>
                <a:lnTo>
                  <a:pt x="96273" y="71198"/>
                </a:lnTo>
                <a:lnTo>
                  <a:pt x="100210" y="51249"/>
                </a:lnTo>
                <a:lnTo>
                  <a:pt x="96273" y="31300"/>
                </a:lnTo>
                <a:lnTo>
                  <a:pt x="85535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A16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291695" y="5312529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5633439" y="288898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50105" y="0"/>
                </a:moveTo>
                <a:lnTo>
                  <a:pt x="30601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1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7"/>
                </a:lnTo>
                <a:lnTo>
                  <a:pt x="100210" y="51248"/>
                </a:lnTo>
                <a:lnTo>
                  <a:pt x="96273" y="31300"/>
                </a:lnTo>
                <a:lnTo>
                  <a:pt x="85534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A16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5633439" y="288898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614123" y="3040970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8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8"/>
                </a:lnTo>
                <a:lnTo>
                  <a:pt x="100210" y="51249"/>
                </a:lnTo>
                <a:lnTo>
                  <a:pt x="96273" y="31300"/>
                </a:lnTo>
                <a:lnTo>
                  <a:pt x="85534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A16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5614123" y="3040970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6071632" y="264054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50106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6" y="102497"/>
                </a:lnTo>
                <a:lnTo>
                  <a:pt x="69609" y="98470"/>
                </a:lnTo>
                <a:lnTo>
                  <a:pt x="85536" y="87487"/>
                </a:lnTo>
                <a:lnTo>
                  <a:pt x="96274" y="71197"/>
                </a:lnTo>
                <a:lnTo>
                  <a:pt x="100211" y="51248"/>
                </a:lnTo>
                <a:lnTo>
                  <a:pt x="96274" y="31300"/>
                </a:lnTo>
                <a:lnTo>
                  <a:pt x="85536" y="15010"/>
                </a:lnTo>
                <a:lnTo>
                  <a:pt x="69609" y="4027"/>
                </a:lnTo>
                <a:lnTo>
                  <a:pt x="50106" y="0"/>
                </a:lnTo>
                <a:close/>
              </a:path>
            </a:pathLst>
          </a:custGeom>
          <a:solidFill>
            <a:srgbClr val="A16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071632" y="264054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7635676" y="408400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7"/>
                </a:lnTo>
                <a:lnTo>
                  <a:pt x="100210" y="51249"/>
                </a:lnTo>
                <a:lnTo>
                  <a:pt x="96273" y="31300"/>
                </a:lnTo>
                <a:lnTo>
                  <a:pt x="85534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A16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7635676" y="408400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8279362" y="4608968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9" y="98470"/>
                </a:lnTo>
                <a:lnTo>
                  <a:pt x="85536" y="87487"/>
                </a:lnTo>
                <a:lnTo>
                  <a:pt x="96274" y="71197"/>
                </a:lnTo>
                <a:lnTo>
                  <a:pt x="100211" y="51249"/>
                </a:lnTo>
                <a:lnTo>
                  <a:pt x="96274" y="31300"/>
                </a:lnTo>
                <a:lnTo>
                  <a:pt x="85536" y="15010"/>
                </a:lnTo>
                <a:lnTo>
                  <a:pt x="69609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A16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8279362" y="4608968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939301" y="3448328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1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1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7"/>
                </a:lnTo>
                <a:lnTo>
                  <a:pt x="100210" y="51248"/>
                </a:lnTo>
                <a:lnTo>
                  <a:pt x="96273" y="31300"/>
                </a:lnTo>
                <a:lnTo>
                  <a:pt x="85534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A16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8939301" y="3448328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9306373" y="357052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1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8"/>
                </a:lnTo>
                <a:lnTo>
                  <a:pt x="14675" y="87487"/>
                </a:lnTo>
                <a:lnTo>
                  <a:pt x="30601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8"/>
                </a:lnTo>
                <a:lnTo>
                  <a:pt x="100210" y="51249"/>
                </a:lnTo>
                <a:lnTo>
                  <a:pt x="96273" y="31300"/>
                </a:lnTo>
                <a:lnTo>
                  <a:pt x="85534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A16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9306373" y="357052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2419932" y="3392883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30" h="102870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5" y="87487"/>
                </a:lnTo>
                <a:lnTo>
                  <a:pt x="96273" y="71197"/>
                </a:lnTo>
                <a:lnTo>
                  <a:pt x="100210" y="51249"/>
                </a:lnTo>
                <a:lnTo>
                  <a:pt x="96273" y="31300"/>
                </a:lnTo>
                <a:lnTo>
                  <a:pt x="85535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2419932" y="3392883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30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2499645" y="3452515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30" h="102870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8"/>
                </a:lnTo>
                <a:lnTo>
                  <a:pt x="14675" y="87488"/>
                </a:lnTo>
                <a:lnTo>
                  <a:pt x="30602" y="98471"/>
                </a:lnTo>
                <a:lnTo>
                  <a:pt x="50105" y="102499"/>
                </a:lnTo>
                <a:lnTo>
                  <a:pt x="69608" y="98471"/>
                </a:lnTo>
                <a:lnTo>
                  <a:pt x="85535" y="87488"/>
                </a:lnTo>
                <a:lnTo>
                  <a:pt x="96273" y="71198"/>
                </a:lnTo>
                <a:lnTo>
                  <a:pt x="100210" y="51249"/>
                </a:lnTo>
                <a:lnTo>
                  <a:pt x="96273" y="31300"/>
                </a:lnTo>
                <a:lnTo>
                  <a:pt x="85535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2499645" y="3452515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30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2443853" y="3530606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30" h="102870">
                <a:moveTo>
                  <a:pt x="50106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6" y="102497"/>
                </a:lnTo>
                <a:lnTo>
                  <a:pt x="69609" y="98470"/>
                </a:lnTo>
                <a:lnTo>
                  <a:pt x="85536" y="87487"/>
                </a:lnTo>
                <a:lnTo>
                  <a:pt x="96274" y="71197"/>
                </a:lnTo>
                <a:lnTo>
                  <a:pt x="100211" y="51249"/>
                </a:lnTo>
                <a:lnTo>
                  <a:pt x="96274" y="31300"/>
                </a:lnTo>
                <a:lnTo>
                  <a:pt x="85536" y="15010"/>
                </a:lnTo>
                <a:lnTo>
                  <a:pt x="69609" y="4027"/>
                </a:lnTo>
                <a:lnTo>
                  <a:pt x="50106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2443853" y="3530606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30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3394462" y="321970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1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7"/>
                </a:lnTo>
                <a:lnTo>
                  <a:pt x="14675" y="87487"/>
                </a:lnTo>
                <a:lnTo>
                  <a:pt x="30601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7"/>
                </a:lnTo>
                <a:lnTo>
                  <a:pt x="100210" y="51249"/>
                </a:lnTo>
                <a:lnTo>
                  <a:pt x="96273" y="31300"/>
                </a:lnTo>
                <a:lnTo>
                  <a:pt x="85534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3394462" y="321970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3319758" y="3224225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6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8"/>
                </a:lnTo>
                <a:lnTo>
                  <a:pt x="14675" y="87488"/>
                </a:lnTo>
                <a:lnTo>
                  <a:pt x="30602" y="98471"/>
                </a:lnTo>
                <a:lnTo>
                  <a:pt x="50106" y="102499"/>
                </a:lnTo>
                <a:lnTo>
                  <a:pt x="69609" y="98471"/>
                </a:lnTo>
                <a:lnTo>
                  <a:pt x="85536" y="87488"/>
                </a:lnTo>
                <a:lnTo>
                  <a:pt x="96274" y="71198"/>
                </a:lnTo>
                <a:lnTo>
                  <a:pt x="100211" y="51249"/>
                </a:lnTo>
                <a:lnTo>
                  <a:pt x="96274" y="31300"/>
                </a:lnTo>
                <a:lnTo>
                  <a:pt x="85536" y="15010"/>
                </a:lnTo>
                <a:lnTo>
                  <a:pt x="69609" y="4027"/>
                </a:lnTo>
                <a:lnTo>
                  <a:pt x="50106" y="0"/>
                </a:lnTo>
                <a:close/>
              </a:path>
            </a:pathLst>
          </a:custGeom>
          <a:solidFill>
            <a:srgbClr val="A16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3319758" y="3224225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3409450" y="330555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5" y="87487"/>
                </a:lnTo>
                <a:lnTo>
                  <a:pt x="96273" y="71197"/>
                </a:lnTo>
                <a:lnTo>
                  <a:pt x="100210" y="51248"/>
                </a:lnTo>
                <a:lnTo>
                  <a:pt x="96273" y="31300"/>
                </a:lnTo>
                <a:lnTo>
                  <a:pt x="85535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3409450" y="330555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3287758" y="3345830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7"/>
                </a:lnTo>
                <a:lnTo>
                  <a:pt x="100210" y="51248"/>
                </a:lnTo>
                <a:lnTo>
                  <a:pt x="96273" y="31300"/>
                </a:lnTo>
                <a:lnTo>
                  <a:pt x="85534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3287758" y="3345830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3679332" y="3364631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1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8"/>
                </a:lnTo>
                <a:lnTo>
                  <a:pt x="14675" y="87487"/>
                </a:lnTo>
                <a:lnTo>
                  <a:pt x="30601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8"/>
                </a:lnTo>
                <a:lnTo>
                  <a:pt x="100210" y="51249"/>
                </a:lnTo>
                <a:lnTo>
                  <a:pt x="96273" y="31300"/>
                </a:lnTo>
                <a:lnTo>
                  <a:pt x="85534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3679332" y="3364631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3748659" y="3411584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7"/>
                </a:lnTo>
                <a:lnTo>
                  <a:pt x="100210" y="51248"/>
                </a:lnTo>
                <a:lnTo>
                  <a:pt x="96273" y="31300"/>
                </a:lnTo>
                <a:lnTo>
                  <a:pt x="85534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3748659" y="3411584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3660750" y="3472855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2" y="4027"/>
                </a:lnTo>
                <a:lnTo>
                  <a:pt x="14675" y="15009"/>
                </a:lnTo>
                <a:lnTo>
                  <a:pt x="3937" y="31299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5" y="87487"/>
                </a:lnTo>
                <a:lnTo>
                  <a:pt x="96273" y="71197"/>
                </a:lnTo>
                <a:lnTo>
                  <a:pt x="100210" y="51248"/>
                </a:lnTo>
                <a:lnTo>
                  <a:pt x="96273" y="31299"/>
                </a:lnTo>
                <a:lnTo>
                  <a:pt x="85535" y="15009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3660750" y="3472855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3703717" y="3426508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6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6" y="102497"/>
                </a:lnTo>
                <a:lnTo>
                  <a:pt x="69609" y="98470"/>
                </a:lnTo>
                <a:lnTo>
                  <a:pt x="85536" y="87487"/>
                </a:lnTo>
                <a:lnTo>
                  <a:pt x="96274" y="71197"/>
                </a:lnTo>
                <a:lnTo>
                  <a:pt x="100211" y="51248"/>
                </a:lnTo>
                <a:lnTo>
                  <a:pt x="96274" y="31300"/>
                </a:lnTo>
                <a:lnTo>
                  <a:pt x="85536" y="15010"/>
                </a:lnTo>
                <a:lnTo>
                  <a:pt x="69609" y="4027"/>
                </a:lnTo>
                <a:lnTo>
                  <a:pt x="50106" y="0"/>
                </a:lnTo>
                <a:close/>
              </a:path>
            </a:pathLst>
          </a:custGeom>
          <a:solidFill>
            <a:srgbClr val="A16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3703717" y="3426508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3562060" y="3456322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9" y="98470"/>
                </a:lnTo>
                <a:lnTo>
                  <a:pt x="85536" y="87487"/>
                </a:lnTo>
                <a:lnTo>
                  <a:pt x="96274" y="71197"/>
                </a:lnTo>
                <a:lnTo>
                  <a:pt x="100211" y="51249"/>
                </a:lnTo>
                <a:lnTo>
                  <a:pt x="96274" y="31300"/>
                </a:lnTo>
                <a:lnTo>
                  <a:pt x="85536" y="15010"/>
                </a:lnTo>
                <a:lnTo>
                  <a:pt x="69609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3562060" y="3456322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3549868" y="3410402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1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1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7"/>
                </a:lnTo>
                <a:lnTo>
                  <a:pt x="100210" y="51248"/>
                </a:lnTo>
                <a:lnTo>
                  <a:pt x="96273" y="31300"/>
                </a:lnTo>
                <a:lnTo>
                  <a:pt x="85534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A16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549868" y="3410402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3484797" y="3731419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1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1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7"/>
                </a:lnTo>
                <a:lnTo>
                  <a:pt x="100210" y="51248"/>
                </a:lnTo>
                <a:lnTo>
                  <a:pt x="96273" y="31300"/>
                </a:lnTo>
                <a:lnTo>
                  <a:pt x="85534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8" name="object 78"/>
          <p:cNvSpPr/>
          <p:nvPr/>
        </p:nvSpPr>
        <p:spPr>
          <a:xfrm>
            <a:off x="3484797" y="3731419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9" name="object 79"/>
          <p:cNvSpPr/>
          <p:nvPr/>
        </p:nvSpPr>
        <p:spPr>
          <a:xfrm>
            <a:off x="3419970" y="3731182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1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7"/>
                </a:lnTo>
                <a:lnTo>
                  <a:pt x="14675" y="87487"/>
                </a:lnTo>
                <a:lnTo>
                  <a:pt x="30601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7"/>
                </a:lnTo>
                <a:lnTo>
                  <a:pt x="100210" y="51249"/>
                </a:lnTo>
                <a:lnTo>
                  <a:pt x="96273" y="31300"/>
                </a:lnTo>
                <a:lnTo>
                  <a:pt x="85534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A16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0" name="object 80"/>
          <p:cNvSpPr/>
          <p:nvPr/>
        </p:nvSpPr>
        <p:spPr>
          <a:xfrm>
            <a:off x="3419970" y="3731182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4446187" y="5269376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1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1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7"/>
                </a:lnTo>
                <a:lnTo>
                  <a:pt x="100210" y="51248"/>
                </a:lnTo>
                <a:lnTo>
                  <a:pt x="96273" y="31300"/>
                </a:lnTo>
                <a:lnTo>
                  <a:pt x="85534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2" name="object 82"/>
          <p:cNvSpPr/>
          <p:nvPr/>
        </p:nvSpPr>
        <p:spPr>
          <a:xfrm>
            <a:off x="4446187" y="5269376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3" name="object 83"/>
          <p:cNvSpPr/>
          <p:nvPr/>
        </p:nvSpPr>
        <p:spPr>
          <a:xfrm>
            <a:off x="7735887" y="3904896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1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1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7"/>
                </a:lnTo>
                <a:lnTo>
                  <a:pt x="100210" y="51248"/>
                </a:lnTo>
                <a:lnTo>
                  <a:pt x="96273" y="31300"/>
                </a:lnTo>
                <a:lnTo>
                  <a:pt x="85534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4" name="object 84"/>
          <p:cNvSpPr/>
          <p:nvPr/>
        </p:nvSpPr>
        <p:spPr>
          <a:xfrm>
            <a:off x="7735887" y="3904896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5" name="object 85"/>
          <p:cNvSpPr/>
          <p:nvPr/>
        </p:nvSpPr>
        <p:spPr>
          <a:xfrm>
            <a:off x="7751531" y="4205225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7"/>
                </a:lnTo>
                <a:lnTo>
                  <a:pt x="100210" y="51248"/>
                </a:lnTo>
                <a:lnTo>
                  <a:pt x="96273" y="31300"/>
                </a:lnTo>
                <a:lnTo>
                  <a:pt x="85534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6" name="object 86"/>
          <p:cNvSpPr/>
          <p:nvPr/>
        </p:nvSpPr>
        <p:spPr>
          <a:xfrm>
            <a:off x="7751531" y="4205225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7" name="object 87"/>
          <p:cNvSpPr/>
          <p:nvPr/>
        </p:nvSpPr>
        <p:spPr>
          <a:xfrm>
            <a:off x="8163507" y="4483074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1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7"/>
                </a:lnTo>
                <a:lnTo>
                  <a:pt x="14675" y="87487"/>
                </a:lnTo>
                <a:lnTo>
                  <a:pt x="30601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7"/>
                </a:lnTo>
                <a:lnTo>
                  <a:pt x="100210" y="51249"/>
                </a:lnTo>
                <a:lnTo>
                  <a:pt x="96273" y="31300"/>
                </a:lnTo>
                <a:lnTo>
                  <a:pt x="85534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8" name="object 88"/>
          <p:cNvSpPr/>
          <p:nvPr/>
        </p:nvSpPr>
        <p:spPr>
          <a:xfrm>
            <a:off x="8163507" y="4483074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9" name="object 89"/>
          <p:cNvSpPr/>
          <p:nvPr/>
        </p:nvSpPr>
        <p:spPr>
          <a:xfrm>
            <a:off x="8782053" y="4261153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2" y="4027"/>
                </a:lnTo>
                <a:lnTo>
                  <a:pt x="14675" y="15009"/>
                </a:lnTo>
                <a:lnTo>
                  <a:pt x="3937" y="31299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7"/>
                </a:lnTo>
                <a:lnTo>
                  <a:pt x="100210" y="51248"/>
                </a:lnTo>
                <a:lnTo>
                  <a:pt x="96273" y="31299"/>
                </a:lnTo>
                <a:lnTo>
                  <a:pt x="85534" y="15009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0" name="object 90"/>
          <p:cNvSpPr/>
          <p:nvPr/>
        </p:nvSpPr>
        <p:spPr>
          <a:xfrm>
            <a:off x="8782053" y="4261153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1" name="object 91"/>
          <p:cNvSpPr/>
          <p:nvPr/>
        </p:nvSpPr>
        <p:spPr>
          <a:xfrm>
            <a:off x="8568800" y="3974869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5" y="87487"/>
                </a:lnTo>
                <a:lnTo>
                  <a:pt x="96273" y="71197"/>
                </a:lnTo>
                <a:lnTo>
                  <a:pt x="100210" y="51248"/>
                </a:lnTo>
                <a:lnTo>
                  <a:pt x="96273" y="31300"/>
                </a:lnTo>
                <a:lnTo>
                  <a:pt x="85535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2" name="object 92"/>
          <p:cNvSpPr/>
          <p:nvPr/>
        </p:nvSpPr>
        <p:spPr>
          <a:xfrm>
            <a:off x="8568800" y="3974869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3" name="object 93"/>
          <p:cNvSpPr/>
          <p:nvPr/>
        </p:nvSpPr>
        <p:spPr>
          <a:xfrm>
            <a:off x="8757272" y="393478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2" y="4027"/>
                </a:lnTo>
                <a:lnTo>
                  <a:pt x="14675" y="15009"/>
                </a:lnTo>
                <a:lnTo>
                  <a:pt x="3937" y="31299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7"/>
                </a:lnTo>
                <a:lnTo>
                  <a:pt x="100210" y="51248"/>
                </a:lnTo>
                <a:lnTo>
                  <a:pt x="96273" y="31299"/>
                </a:lnTo>
                <a:lnTo>
                  <a:pt x="85534" y="15009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4" name="object 94"/>
          <p:cNvSpPr/>
          <p:nvPr/>
        </p:nvSpPr>
        <p:spPr>
          <a:xfrm>
            <a:off x="8757272" y="393478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5" name="object 95"/>
          <p:cNvSpPr/>
          <p:nvPr/>
        </p:nvSpPr>
        <p:spPr>
          <a:xfrm>
            <a:off x="9585766" y="5511952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2" y="4027"/>
                </a:lnTo>
                <a:lnTo>
                  <a:pt x="14675" y="15009"/>
                </a:lnTo>
                <a:lnTo>
                  <a:pt x="3937" y="31299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5" y="87487"/>
                </a:lnTo>
                <a:lnTo>
                  <a:pt x="96273" y="71197"/>
                </a:lnTo>
                <a:lnTo>
                  <a:pt x="100210" y="51248"/>
                </a:lnTo>
                <a:lnTo>
                  <a:pt x="96273" y="31299"/>
                </a:lnTo>
                <a:lnTo>
                  <a:pt x="85535" y="15009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6" name="object 96"/>
          <p:cNvSpPr/>
          <p:nvPr/>
        </p:nvSpPr>
        <p:spPr>
          <a:xfrm>
            <a:off x="9585766" y="5511952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7" name="object 97"/>
          <p:cNvSpPr/>
          <p:nvPr/>
        </p:nvSpPr>
        <p:spPr>
          <a:xfrm>
            <a:off x="9412339" y="5752913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1" y="4027"/>
                </a:lnTo>
                <a:lnTo>
                  <a:pt x="14675" y="15009"/>
                </a:lnTo>
                <a:lnTo>
                  <a:pt x="3937" y="31299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1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7"/>
                </a:lnTo>
                <a:lnTo>
                  <a:pt x="100210" y="51248"/>
                </a:lnTo>
                <a:lnTo>
                  <a:pt x="96273" y="31299"/>
                </a:lnTo>
                <a:lnTo>
                  <a:pt x="85534" y="15009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8" name="object 98"/>
          <p:cNvSpPr/>
          <p:nvPr/>
        </p:nvSpPr>
        <p:spPr>
          <a:xfrm>
            <a:off x="9412339" y="5752913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9" name="object 99"/>
          <p:cNvSpPr/>
          <p:nvPr/>
        </p:nvSpPr>
        <p:spPr>
          <a:xfrm>
            <a:off x="9232188" y="3662094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7"/>
                </a:lnTo>
                <a:lnTo>
                  <a:pt x="100210" y="51249"/>
                </a:lnTo>
                <a:lnTo>
                  <a:pt x="96273" y="31300"/>
                </a:lnTo>
                <a:lnTo>
                  <a:pt x="85534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0" name="object 100"/>
          <p:cNvSpPr/>
          <p:nvPr/>
        </p:nvSpPr>
        <p:spPr>
          <a:xfrm>
            <a:off x="9232188" y="3662094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1" name="object 101"/>
          <p:cNvSpPr/>
          <p:nvPr/>
        </p:nvSpPr>
        <p:spPr>
          <a:xfrm>
            <a:off x="5929609" y="2966831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9" y="98470"/>
                </a:lnTo>
                <a:lnTo>
                  <a:pt x="85536" y="87487"/>
                </a:lnTo>
                <a:lnTo>
                  <a:pt x="96274" y="71197"/>
                </a:lnTo>
                <a:lnTo>
                  <a:pt x="100211" y="51249"/>
                </a:lnTo>
                <a:lnTo>
                  <a:pt x="96274" y="31300"/>
                </a:lnTo>
                <a:lnTo>
                  <a:pt x="85536" y="15010"/>
                </a:lnTo>
                <a:lnTo>
                  <a:pt x="69609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2" name="object 102"/>
          <p:cNvSpPr/>
          <p:nvPr/>
        </p:nvSpPr>
        <p:spPr>
          <a:xfrm>
            <a:off x="5929609" y="2966831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3" name="object 103"/>
          <p:cNvSpPr/>
          <p:nvPr/>
        </p:nvSpPr>
        <p:spPr>
          <a:xfrm>
            <a:off x="5929609" y="308557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9" y="98470"/>
                </a:lnTo>
                <a:lnTo>
                  <a:pt x="85536" y="87487"/>
                </a:lnTo>
                <a:lnTo>
                  <a:pt x="96274" y="71197"/>
                </a:lnTo>
                <a:lnTo>
                  <a:pt x="100211" y="51248"/>
                </a:lnTo>
                <a:lnTo>
                  <a:pt x="96274" y="31300"/>
                </a:lnTo>
                <a:lnTo>
                  <a:pt x="85536" y="15010"/>
                </a:lnTo>
                <a:lnTo>
                  <a:pt x="69609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4" name="object 104"/>
          <p:cNvSpPr/>
          <p:nvPr/>
        </p:nvSpPr>
        <p:spPr>
          <a:xfrm>
            <a:off x="5929609" y="308557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5" name="object 105"/>
          <p:cNvSpPr/>
          <p:nvPr/>
        </p:nvSpPr>
        <p:spPr>
          <a:xfrm>
            <a:off x="5868249" y="304075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9" y="98470"/>
                </a:lnTo>
                <a:lnTo>
                  <a:pt x="85536" y="87487"/>
                </a:lnTo>
                <a:lnTo>
                  <a:pt x="96274" y="71197"/>
                </a:lnTo>
                <a:lnTo>
                  <a:pt x="100211" y="51248"/>
                </a:lnTo>
                <a:lnTo>
                  <a:pt x="96274" y="31300"/>
                </a:lnTo>
                <a:lnTo>
                  <a:pt x="85536" y="15010"/>
                </a:lnTo>
                <a:lnTo>
                  <a:pt x="69609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6" name="object 106"/>
          <p:cNvSpPr/>
          <p:nvPr/>
        </p:nvSpPr>
        <p:spPr>
          <a:xfrm>
            <a:off x="5868249" y="304075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7" name="object 107"/>
          <p:cNvSpPr/>
          <p:nvPr/>
        </p:nvSpPr>
        <p:spPr>
          <a:xfrm>
            <a:off x="5818925" y="3090661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9" y="98470"/>
                </a:lnTo>
                <a:lnTo>
                  <a:pt x="85536" y="87487"/>
                </a:lnTo>
                <a:lnTo>
                  <a:pt x="96274" y="71197"/>
                </a:lnTo>
                <a:lnTo>
                  <a:pt x="100211" y="51249"/>
                </a:lnTo>
                <a:lnTo>
                  <a:pt x="96274" y="31300"/>
                </a:lnTo>
                <a:lnTo>
                  <a:pt x="85536" y="15010"/>
                </a:lnTo>
                <a:lnTo>
                  <a:pt x="69609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8" name="object 108"/>
          <p:cNvSpPr/>
          <p:nvPr/>
        </p:nvSpPr>
        <p:spPr>
          <a:xfrm>
            <a:off x="5818925" y="3090661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9" name="object 109"/>
          <p:cNvSpPr/>
          <p:nvPr/>
        </p:nvSpPr>
        <p:spPr>
          <a:xfrm>
            <a:off x="5787929" y="3026383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5" y="87487"/>
                </a:lnTo>
                <a:lnTo>
                  <a:pt x="96273" y="71197"/>
                </a:lnTo>
                <a:lnTo>
                  <a:pt x="100210" y="51248"/>
                </a:lnTo>
                <a:lnTo>
                  <a:pt x="96273" y="31300"/>
                </a:lnTo>
                <a:lnTo>
                  <a:pt x="85535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A16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0" name="object 110"/>
          <p:cNvSpPr/>
          <p:nvPr/>
        </p:nvSpPr>
        <p:spPr>
          <a:xfrm>
            <a:off x="5787929" y="3026383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1" name="object 111"/>
          <p:cNvSpPr/>
          <p:nvPr/>
        </p:nvSpPr>
        <p:spPr>
          <a:xfrm>
            <a:off x="5768614" y="3141911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50105" y="0"/>
                </a:moveTo>
                <a:lnTo>
                  <a:pt x="30601" y="4027"/>
                </a:lnTo>
                <a:lnTo>
                  <a:pt x="14675" y="15009"/>
                </a:lnTo>
                <a:lnTo>
                  <a:pt x="3937" y="31299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1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7"/>
                </a:lnTo>
                <a:lnTo>
                  <a:pt x="100210" y="51248"/>
                </a:lnTo>
                <a:lnTo>
                  <a:pt x="96273" y="31299"/>
                </a:lnTo>
                <a:lnTo>
                  <a:pt x="85534" y="15009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2" name="object 112"/>
          <p:cNvSpPr/>
          <p:nvPr/>
        </p:nvSpPr>
        <p:spPr>
          <a:xfrm>
            <a:off x="5768614" y="3141911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3" name="object 113"/>
          <p:cNvSpPr/>
          <p:nvPr/>
        </p:nvSpPr>
        <p:spPr>
          <a:xfrm>
            <a:off x="5677871" y="3244662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1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1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7"/>
                </a:lnTo>
                <a:lnTo>
                  <a:pt x="100210" y="51248"/>
                </a:lnTo>
                <a:lnTo>
                  <a:pt x="96273" y="31300"/>
                </a:lnTo>
                <a:lnTo>
                  <a:pt x="85534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4" name="object 114"/>
          <p:cNvSpPr/>
          <p:nvPr/>
        </p:nvSpPr>
        <p:spPr>
          <a:xfrm>
            <a:off x="5677871" y="3244662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5" name="object 115"/>
          <p:cNvSpPr/>
          <p:nvPr/>
        </p:nvSpPr>
        <p:spPr>
          <a:xfrm>
            <a:off x="5683543" y="334224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6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8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6" y="102497"/>
                </a:lnTo>
                <a:lnTo>
                  <a:pt x="69609" y="98470"/>
                </a:lnTo>
                <a:lnTo>
                  <a:pt x="85536" y="87487"/>
                </a:lnTo>
                <a:lnTo>
                  <a:pt x="96274" y="71198"/>
                </a:lnTo>
                <a:lnTo>
                  <a:pt x="100211" y="51249"/>
                </a:lnTo>
                <a:lnTo>
                  <a:pt x="96274" y="31300"/>
                </a:lnTo>
                <a:lnTo>
                  <a:pt x="85536" y="15010"/>
                </a:lnTo>
                <a:lnTo>
                  <a:pt x="69609" y="4027"/>
                </a:lnTo>
                <a:lnTo>
                  <a:pt x="50106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6" name="object 116"/>
          <p:cNvSpPr/>
          <p:nvPr/>
        </p:nvSpPr>
        <p:spPr>
          <a:xfrm>
            <a:off x="5683543" y="334224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7" name="object 117"/>
          <p:cNvSpPr/>
          <p:nvPr/>
        </p:nvSpPr>
        <p:spPr>
          <a:xfrm>
            <a:off x="5510963" y="3451643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7"/>
                </a:lnTo>
                <a:lnTo>
                  <a:pt x="100210" y="51248"/>
                </a:lnTo>
                <a:lnTo>
                  <a:pt x="96273" y="31300"/>
                </a:lnTo>
                <a:lnTo>
                  <a:pt x="85534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8" name="object 118"/>
          <p:cNvSpPr/>
          <p:nvPr/>
        </p:nvSpPr>
        <p:spPr>
          <a:xfrm>
            <a:off x="5510963" y="3451643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70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9" name="object 119"/>
          <p:cNvSpPr/>
          <p:nvPr/>
        </p:nvSpPr>
        <p:spPr>
          <a:xfrm>
            <a:off x="5428636" y="2902050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50105" y="0"/>
                </a:moveTo>
                <a:lnTo>
                  <a:pt x="30601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8"/>
                </a:lnTo>
                <a:lnTo>
                  <a:pt x="14675" y="87488"/>
                </a:lnTo>
                <a:lnTo>
                  <a:pt x="30601" y="98471"/>
                </a:lnTo>
                <a:lnTo>
                  <a:pt x="50105" y="102499"/>
                </a:lnTo>
                <a:lnTo>
                  <a:pt x="69608" y="98471"/>
                </a:lnTo>
                <a:lnTo>
                  <a:pt x="85534" y="87488"/>
                </a:lnTo>
                <a:lnTo>
                  <a:pt x="96273" y="71198"/>
                </a:lnTo>
                <a:lnTo>
                  <a:pt x="100210" y="51249"/>
                </a:lnTo>
                <a:lnTo>
                  <a:pt x="96273" y="31300"/>
                </a:lnTo>
                <a:lnTo>
                  <a:pt x="85534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0" name="object 120"/>
          <p:cNvSpPr/>
          <p:nvPr/>
        </p:nvSpPr>
        <p:spPr>
          <a:xfrm>
            <a:off x="5428636" y="2902050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1" name="object 121"/>
          <p:cNvSpPr/>
          <p:nvPr/>
        </p:nvSpPr>
        <p:spPr>
          <a:xfrm>
            <a:off x="5502657" y="2944289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50105" y="0"/>
                </a:moveTo>
                <a:lnTo>
                  <a:pt x="30601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1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4" y="87487"/>
                </a:lnTo>
                <a:lnTo>
                  <a:pt x="96273" y="71197"/>
                </a:lnTo>
                <a:lnTo>
                  <a:pt x="100210" y="51248"/>
                </a:lnTo>
                <a:lnTo>
                  <a:pt x="96273" y="31300"/>
                </a:lnTo>
                <a:lnTo>
                  <a:pt x="85534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A166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2" name="object 122"/>
          <p:cNvSpPr/>
          <p:nvPr/>
        </p:nvSpPr>
        <p:spPr>
          <a:xfrm>
            <a:off x="5502657" y="2944289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3" name="object 123"/>
          <p:cNvSpPr/>
          <p:nvPr/>
        </p:nvSpPr>
        <p:spPr>
          <a:xfrm>
            <a:off x="5714333" y="2946115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50106" y="0"/>
                </a:moveTo>
                <a:lnTo>
                  <a:pt x="30602" y="4027"/>
                </a:lnTo>
                <a:lnTo>
                  <a:pt x="14675" y="15009"/>
                </a:lnTo>
                <a:lnTo>
                  <a:pt x="3937" y="31299"/>
                </a:lnTo>
                <a:lnTo>
                  <a:pt x="0" y="51248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6" y="102497"/>
                </a:lnTo>
                <a:lnTo>
                  <a:pt x="69609" y="98470"/>
                </a:lnTo>
                <a:lnTo>
                  <a:pt x="85536" y="87487"/>
                </a:lnTo>
                <a:lnTo>
                  <a:pt x="96274" y="71197"/>
                </a:lnTo>
                <a:lnTo>
                  <a:pt x="100211" y="51248"/>
                </a:lnTo>
                <a:lnTo>
                  <a:pt x="96274" y="31299"/>
                </a:lnTo>
                <a:lnTo>
                  <a:pt x="85536" y="15009"/>
                </a:lnTo>
                <a:lnTo>
                  <a:pt x="69609" y="4027"/>
                </a:lnTo>
                <a:lnTo>
                  <a:pt x="50106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4" name="object 124"/>
          <p:cNvSpPr/>
          <p:nvPr/>
        </p:nvSpPr>
        <p:spPr>
          <a:xfrm>
            <a:off x="5714333" y="2946115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5" name="object 125"/>
          <p:cNvSpPr/>
          <p:nvPr/>
        </p:nvSpPr>
        <p:spPr>
          <a:xfrm>
            <a:off x="3582513" y="312071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50105" y="0"/>
                </a:moveTo>
                <a:lnTo>
                  <a:pt x="30602" y="4027"/>
                </a:lnTo>
                <a:lnTo>
                  <a:pt x="14675" y="15010"/>
                </a:lnTo>
                <a:lnTo>
                  <a:pt x="3937" y="31300"/>
                </a:lnTo>
                <a:lnTo>
                  <a:pt x="0" y="51249"/>
                </a:lnTo>
                <a:lnTo>
                  <a:pt x="3937" y="71197"/>
                </a:lnTo>
                <a:lnTo>
                  <a:pt x="14675" y="87487"/>
                </a:lnTo>
                <a:lnTo>
                  <a:pt x="30602" y="98470"/>
                </a:lnTo>
                <a:lnTo>
                  <a:pt x="50105" y="102497"/>
                </a:lnTo>
                <a:lnTo>
                  <a:pt x="69608" y="98470"/>
                </a:lnTo>
                <a:lnTo>
                  <a:pt x="85535" y="87487"/>
                </a:lnTo>
                <a:lnTo>
                  <a:pt x="96273" y="71197"/>
                </a:lnTo>
                <a:lnTo>
                  <a:pt x="100210" y="51249"/>
                </a:lnTo>
                <a:lnTo>
                  <a:pt x="96273" y="31300"/>
                </a:lnTo>
                <a:lnTo>
                  <a:pt x="85535" y="15010"/>
                </a:lnTo>
                <a:lnTo>
                  <a:pt x="69608" y="4027"/>
                </a:lnTo>
                <a:lnTo>
                  <a:pt x="50105" y="0"/>
                </a:lnTo>
                <a:close/>
              </a:path>
            </a:pathLst>
          </a:custGeom>
          <a:solidFill>
            <a:srgbClr val="5BA2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6" name="object 126"/>
          <p:cNvSpPr/>
          <p:nvPr/>
        </p:nvSpPr>
        <p:spPr>
          <a:xfrm>
            <a:off x="3582513" y="3120717"/>
            <a:ext cx="100330" cy="102870"/>
          </a:xfrm>
          <a:custGeom>
            <a:avLst/>
            <a:gdLst/>
            <a:ahLst/>
            <a:cxnLst/>
            <a:rect l="l" t="t" r="r" b="b"/>
            <a:pathLst>
              <a:path w="100329" h="102869">
                <a:moveTo>
                  <a:pt x="0" y="51249"/>
                </a:moveTo>
                <a:lnTo>
                  <a:pt x="3937" y="31300"/>
                </a:lnTo>
                <a:lnTo>
                  <a:pt x="14675" y="15010"/>
                </a:lnTo>
                <a:lnTo>
                  <a:pt x="30602" y="4027"/>
                </a:lnTo>
                <a:lnTo>
                  <a:pt x="50105" y="0"/>
                </a:lnTo>
                <a:lnTo>
                  <a:pt x="69608" y="4027"/>
                </a:lnTo>
                <a:lnTo>
                  <a:pt x="85535" y="15010"/>
                </a:lnTo>
                <a:lnTo>
                  <a:pt x="96273" y="31300"/>
                </a:lnTo>
                <a:lnTo>
                  <a:pt x="100211" y="51249"/>
                </a:lnTo>
                <a:lnTo>
                  <a:pt x="96273" y="71197"/>
                </a:lnTo>
                <a:lnTo>
                  <a:pt x="85535" y="87487"/>
                </a:lnTo>
                <a:lnTo>
                  <a:pt x="69608" y="98470"/>
                </a:lnTo>
                <a:lnTo>
                  <a:pt x="50105" y="102498"/>
                </a:lnTo>
                <a:lnTo>
                  <a:pt x="30602" y="98470"/>
                </a:lnTo>
                <a:lnTo>
                  <a:pt x="14675" y="87487"/>
                </a:lnTo>
                <a:lnTo>
                  <a:pt x="3937" y="71197"/>
                </a:lnTo>
                <a:lnTo>
                  <a:pt x="0" y="5124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7" name="object 127"/>
          <p:cNvSpPr/>
          <p:nvPr/>
        </p:nvSpPr>
        <p:spPr>
          <a:xfrm>
            <a:off x="804672" y="4504944"/>
            <a:ext cx="420623" cy="1258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8" name="object 128"/>
          <p:cNvSpPr txBox="1"/>
          <p:nvPr/>
        </p:nvSpPr>
        <p:spPr>
          <a:xfrm>
            <a:off x="1276750" y="4360702"/>
            <a:ext cx="1956435" cy="1270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85700"/>
              </a:lnSpc>
            </a:pPr>
            <a:r>
              <a:rPr sz="1400" spc="20" dirty="0">
                <a:solidFill>
                  <a:srgbClr val="474746"/>
                </a:solidFill>
                <a:latin typeface="Tahoma"/>
                <a:cs typeface="Tahoma"/>
              </a:rPr>
              <a:t>Edge </a:t>
            </a:r>
            <a:r>
              <a:rPr sz="1400" spc="25" dirty="0">
                <a:solidFill>
                  <a:srgbClr val="474746"/>
                </a:solidFill>
                <a:latin typeface="Tahoma"/>
                <a:cs typeface="Tahoma"/>
              </a:rPr>
              <a:t>Locations  </a:t>
            </a:r>
            <a:r>
              <a:rPr sz="1400" spc="50" dirty="0">
                <a:solidFill>
                  <a:srgbClr val="474746"/>
                </a:solidFill>
                <a:latin typeface="Tahoma"/>
                <a:cs typeface="Tahoma"/>
              </a:rPr>
              <a:t>Multiple </a:t>
            </a:r>
            <a:r>
              <a:rPr sz="1400" spc="20" dirty="0">
                <a:solidFill>
                  <a:srgbClr val="474746"/>
                </a:solidFill>
                <a:latin typeface="Tahoma"/>
                <a:cs typeface="Tahoma"/>
              </a:rPr>
              <a:t>Edge</a:t>
            </a:r>
            <a:r>
              <a:rPr sz="1400" spc="-275" dirty="0">
                <a:solidFill>
                  <a:srgbClr val="474746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474746"/>
                </a:solidFill>
                <a:latin typeface="Tahoma"/>
                <a:cs typeface="Tahoma"/>
              </a:rPr>
              <a:t>Locations</a:t>
            </a:r>
            <a:endParaRPr sz="1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30" dirty="0">
                <a:solidFill>
                  <a:srgbClr val="474746"/>
                </a:solidFill>
                <a:latin typeface="Tahoma"/>
                <a:cs typeface="Tahoma"/>
              </a:rPr>
              <a:t>Regional </a:t>
            </a:r>
            <a:r>
              <a:rPr sz="1400" spc="20" dirty="0">
                <a:solidFill>
                  <a:srgbClr val="474746"/>
                </a:solidFill>
                <a:latin typeface="Tahoma"/>
                <a:cs typeface="Tahoma"/>
              </a:rPr>
              <a:t>Edge</a:t>
            </a:r>
            <a:r>
              <a:rPr sz="1400" spc="-270" dirty="0">
                <a:solidFill>
                  <a:srgbClr val="474746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474746"/>
                </a:solidFill>
                <a:latin typeface="Tahoma"/>
                <a:cs typeface="Tahoma"/>
              </a:rPr>
              <a:t>Caches</a:t>
            </a:r>
            <a:endParaRPr sz="1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480568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/>
              <a:t>AWS</a:t>
            </a:r>
            <a:r>
              <a:rPr sz="4400" spc="-290" dirty="0"/>
              <a:t> </a:t>
            </a:r>
            <a:r>
              <a:rPr sz="4400" spc="-220" dirty="0"/>
              <a:t>Fundamentals</a:t>
            </a:r>
            <a:endParaRPr sz="440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822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421384"/>
            <a:ext cx="5181600" cy="3883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0" dirty="0">
                <a:latin typeface="Lucida Sans"/>
                <a:cs typeface="Lucida Sans"/>
              </a:rPr>
              <a:t>Pay </a:t>
            </a:r>
            <a:r>
              <a:rPr sz="2800" spc="-125" dirty="0">
                <a:latin typeface="Lucida Sans"/>
                <a:cs typeface="Lucida Sans"/>
              </a:rPr>
              <a:t>for </a:t>
            </a:r>
            <a:r>
              <a:rPr sz="2800" dirty="0">
                <a:latin typeface="Lucida Sans"/>
                <a:cs typeface="Lucida Sans"/>
              </a:rPr>
              <a:t>AWS</a:t>
            </a:r>
            <a:r>
              <a:rPr sz="2800" spc="-310" dirty="0">
                <a:latin typeface="Lucida Sans"/>
                <a:cs typeface="Lucida Sans"/>
              </a:rPr>
              <a:t> </a:t>
            </a:r>
            <a:r>
              <a:rPr sz="2800" spc="-150" dirty="0">
                <a:latin typeface="Lucida Sans"/>
                <a:cs typeface="Lucida Sans"/>
              </a:rPr>
              <a:t>fundamentals:</a:t>
            </a:r>
            <a:endParaRPr sz="2800" dirty="0">
              <a:latin typeface="Lucida Sans"/>
              <a:cs typeface="Lucida Sans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29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-130" dirty="0">
                <a:latin typeface="Lucida Sans"/>
                <a:cs typeface="Lucida Sans"/>
              </a:rPr>
              <a:t>Compute</a:t>
            </a:r>
            <a:endParaRPr sz="2400" dirty="0">
              <a:latin typeface="Lucida Sans"/>
              <a:cs typeface="Lucida Sans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29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-85" dirty="0">
                <a:latin typeface="Lucida Sans"/>
                <a:cs typeface="Lucida Sans"/>
              </a:rPr>
              <a:t>Storage</a:t>
            </a:r>
            <a:endParaRPr sz="2400" dirty="0">
              <a:latin typeface="Lucida Sans"/>
              <a:cs typeface="Lucida Sans"/>
            </a:endParaRPr>
          </a:p>
          <a:p>
            <a:pPr marL="220979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114" dirty="0">
                <a:latin typeface="Lucida Sans"/>
                <a:cs typeface="Lucida Sans"/>
              </a:rPr>
              <a:t>Outbound </a:t>
            </a:r>
            <a:r>
              <a:rPr sz="2400" spc="-95" dirty="0">
                <a:latin typeface="Lucida Sans"/>
                <a:cs typeface="Lucida Sans"/>
              </a:rPr>
              <a:t>data</a:t>
            </a:r>
            <a:r>
              <a:rPr sz="2400" spc="-330" dirty="0">
                <a:latin typeface="Lucida Sans"/>
                <a:cs typeface="Lucida Sans"/>
              </a:rPr>
              <a:t> </a:t>
            </a:r>
            <a:r>
              <a:rPr sz="2400" spc="-120" dirty="0">
                <a:latin typeface="Lucida Sans"/>
                <a:cs typeface="Lucida Sans"/>
              </a:rPr>
              <a:t>transfer</a:t>
            </a:r>
            <a:endParaRPr sz="24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2800" spc="-125" dirty="0">
                <a:latin typeface="Lucida Sans"/>
                <a:cs typeface="Lucida Sans"/>
              </a:rPr>
              <a:t>No</a:t>
            </a:r>
            <a:r>
              <a:rPr sz="2800" spc="-229" dirty="0">
                <a:latin typeface="Lucida Sans"/>
                <a:cs typeface="Lucida Sans"/>
              </a:rPr>
              <a:t> </a:t>
            </a:r>
            <a:r>
              <a:rPr sz="2800" spc="-175" dirty="0">
                <a:latin typeface="Lucida Sans"/>
                <a:cs typeface="Lucida Sans"/>
              </a:rPr>
              <a:t>charge:</a:t>
            </a:r>
            <a:endParaRPr sz="2800" dirty="0">
              <a:latin typeface="Lucida Sans"/>
              <a:cs typeface="Lucida Sans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135" dirty="0">
                <a:latin typeface="Lucida Sans"/>
                <a:cs typeface="Lucida Sans"/>
              </a:rPr>
              <a:t>Inbound </a:t>
            </a:r>
            <a:r>
              <a:rPr sz="2400" spc="-95" dirty="0">
                <a:latin typeface="Lucida Sans"/>
                <a:cs typeface="Lucida Sans"/>
              </a:rPr>
              <a:t>data</a:t>
            </a:r>
            <a:r>
              <a:rPr sz="2400" spc="-315" dirty="0">
                <a:latin typeface="Lucida Sans"/>
                <a:cs typeface="Lucida Sans"/>
              </a:rPr>
              <a:t> </a:t>
            </a:r>
            <a:r>
              <a:rPr sz="2400" spc="-120" dirty="0">
                <a:latin typeface="Lucida Sans"/>
                <a:cs typeface="Lucida Sans"/>
              </a:rPr>
              <a:t>transfer</a:t>
            </a:r>
            <a:endParaRPr sz="24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800" spc="-170" dirty="0">
                <a:latin typeface="Lucida Sans"/>
                <a:cs typeface="Lucida Sans"/>
              </a:rPr>
              <a:t>Charge </a:t>
            </a:r>
            <a:r>
              <a:rPr sz="2800" spc="-125" dirty="0">
                <a:latin typeface="Lucida Sans"/>
                <a:cs typeface="Lucida Sans"/>
              </a:rPr>
              <a:t>for </a:t>
            </a:r>
            <a:r>
              <a:rPr sz="2800" spc="-135" dirty="0">
                <a:latin typeface="Lucida Sans"/>
                <a:cs typeface="Lucida Sans"/>
              </a:rPr>
              <a:t>aggregated</a:t>
            </a:r>
            <a:r>
              <a:rPr sz="2800" spc="-180" dirty="0">
                <a:latin typeface="Lucida Sans"/>
                <a:cs typeface="Lucida Sans"/>
              </a:rPr>
              <a:t> </a:t>
            </a:r>
            <a:r>
              <a:rPr sz="2800" spc="-150" dirty="0">
                <a:latin typeface="Lucida Sans"/>
                <a:cs typeface="Lucida Sans"/>
              </a:rPr>
              <a:t>outbound</a:t>
            </a:r>
            <a:endParaRPr sz="2800" dirty="0">
              <a:latin typeface="Lucida Sans"/>
              <a:cs typeface="Lucida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49912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816292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185" dirty="0"/>
              <a:t>Service </a:t>
            </a:r>
            <a:r>
              <a:rPr sz="4400" spc="-220" dirty="0"/>
              <a:t>Pricing </a:t>
            </a:r>
            <a:r>
              <a:rPr sz="4400" spc="-190" dirty="0"/>
              <a:t>for </a:t>
            </a:r>
            <a:r>
              <a:rPr sz="4400" spc="-5" dirty="0"/>
              <a:t>AWS</a:t>
            </a:r>
            <a:r>
              <a:rPr sz="4400" spc="-415" dirty="0"/>
              <a:t> </a:t>
            </a:r>
            <a:r>
              <a:rPr sz="4400" spc="-204" dirty="0"/>
              <a:t>Offerings</a:t>
            </a:r>
            <a:endParaRPr sz="440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 txBox="1"/>
          <p:nvPr/>
        </p:nvSpPr>
        <p:spPr>
          <a:xfrm>
            <a:off x="1231678" y="1421384"/>
            <a:ext cx="3138805" cy="4438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80" dirty="0">
                <a:latin typeface="Lucida Sans"/>
                <a:cs typeface="Lucida Sans"/>
              </a:rPr>
              <a:t>Amazon</a:t>
            </a:r>
            <a:r>
              <a:rPr sz="2800" spc="-240" dirty="0">
                <a:latin typeface="Lucida Sans"/>
                <a:cs typeface="Lucida Sans"/>
              </a:rPr>
              <a:t> </a:t>
            </a:r>
            <a:r>
              <a:rPr sz="2800" spc="-130" dirty="0">
                <a:latin typeface="Lucida Sans"/>
                <a:cs typeface="Lucida Sans"/>
              </a:rPr>
              <a:t>EC2</a:t>
            </a:r>
            <a:endParaRPr sz="2800" dirty="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180" dirty="0">
                <a:latin typeface="Lucida Sans"/>
                <a:cs typeface="Lucida Sans"/>
              </a:rPr>
              <a:t>Amazon</a:t>
            </a:r>
            <a:r>
              <a:rPr sz="2800" spc="-245" dirty="0">
                <a:latin typeface="Lucida Sans"/>
                <a:cs typeface="Lucida Sans"/>
              </a:rPr>
              <a:t> </a:t>
            </a:r>
            <a:r>
              <a:rPr sz="2800" spc="-40" dirty="0">
                <a:latin typeface="Lucida Sans"/>
                <a:cs typeface="Lucida Sans"/>
              </a:rPr>
              <a:t>S3</a:t>
            </a:r>
            <a:endParaRPr sz="2800" dirty="0">
              <a:latin typeface="Lucida Sans"/>
              <a:cs typeface="Lucida Sans"/>
            </a:endParaRPr>
          </a:p>
          <a:p>
            <a:pPr marL="12700" marR="5080">
              <a:lnSpc>
                <a:spcPct val="233599"/>
              </a:lnSpc>
              <a:spcBef>
                <a:spcPts val="70"/>
              </a:spcBef>
            </a:pPr>
            <a:r>
              <a:rPr sz="2800" spc="-180" dirty="0">
                <a:latin typeface="Lucida Sans"/>
                <a:cs typeface="Lucida Sans"/>
              </a:rPr>
              <a:t>Amazon </a:t>
            </a:r>
            <a:r>
              <a:rPr sz="2800" spc="45" dirty="0">
                <a:latin typeface="Lucida Sans"/>
                <a:cs typeface="Lucida Sans"/>
              </a:rPr>
              <a:t>EBS  </a:t>
            </a:r>
            <a:r>
              <a:rPr sz="2800" spc="-180" dirty="0">
                <a:latin typeface="Lucida Sans"/>
                <a:cs typeface="Lucida Sans"/>
              </a:rPr>
              <a:t>Amazon </a:t>
            </a:r>
            <a:r>
              <a:rPr sz="2800" spc="-95" dirty="0">
                <a:latin typeface="Lucida Sans"/>
                <a:cs typeface="Lucida Sans"/>
              </a:rPr>
              <a:t>RDS  </a:t>
            </a:r>
            <a:r>
              <a:rPr sz="2800" spc="-180" dirty="0">
                <a:latin typeface="Lucida Sans"/>
                <a:cs typeface="Lucida Sans"/>
              </a:rPr>
              <a:t>Amazon</a:t>
            </a:r>
            <a:r>
              <a:rPr sz="2800" spc="-204" dirty="0">
                <a:latin typeface="Lucida Sans"/>
                <a:cs typeface="Lucida Sans"/>
              </a:rPr>
              <a:t> </a:t>
            </a:r>
            <a:r>
              <a:rPr sz="2800" spc="-150" dirty="0">
                <a:latin typeface="Lucida Sans"/>
                <a:cs typeface="Lucida Sans"/>
              </a:rPr>
              <a:t>CloudFront</a:t>
            </a:r>
            <a:endParaRPr sz="2800" dirty="0">
              <a:latin typeface="Lucida Sans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3191" y="1402080"/>
            <a:ext cx="548640" cy="655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93191" y="2417064"/>
            <a:ext cx="524256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93191" y="4343400"/>
            <a:ext cx="524256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69391" y="3432047"/>
            <a:ext cx="371856" cy="5181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93191" y="5321808"/>
            <a:ext cx="548640" cy="6583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315087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15" dirty="0">
                <a:latin typeface="Calibri"/>
                <a:cs typeface="Calibri"/>
              </a:rPr>
              <a:t>Amazon</a:t>
            </a:r>
            <a:r>
              <a:rPr sz="4400" spc="80" dirty="0">
                <a:latin typeface="Calibri"/>
                <a:cs typeface="Calibri"/>
              </a:rPr>
              <a:t> </a:t>
            </a:r>
            <a:r>
              <a:rPr sz="4400" spc="290" dirty="0">
                <a:latin typeface="Calibri"/>
                <a:cs typeface="Calibri"/>
              </a:rPr>
              <a:t>EC2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66199" y="1421384"/>
            <a:ext cx="8909685" cy="2255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75" dirty="0">
                <a:latin typeface="Calibri"/>
                <a:cs typeface="Calibri"/>
              </a:rPr>
              <a:t>Provide </a:t>
            </a:r>
            <a:r>
              <a:rPr sz="2800" spc="65" dirty="0">
                <a:latin typeface="Calibri"/>
                <a:cs typeface="Calibri"/>
              </a:rPr>
              <a:t>resizable </a:t>
            </a:r>
            <a:r>
              <a:rPr sz="2800" spc="100" dirty="0">
                <a:latin typeface="Calibri"/>
                <a:cs typeface="Calibri"/>
              </a:rPr>
              <a:t>compute </a:t>
            </a:r>
            <a:r>
              <a:rPr sz="2800" spc="70" dirty="0">
                <a:latin typeface="Calibri"/>
                <a:cs typeface="Calibri"/>
              </a:rPr>
              <a:t>capacity </a:t>
            </a:r>
            <a:r>
              <a:rPr sz="2800" spc="50" dirty="0">
                <a:latin typeface="Calibri"/>
                <a:cs typeface="Calibri"/>
              </a:rPr>
              <a:t>in </a:t>
            </a:r>
            <a:r>
              <a:rPr sz="2800" spc="80" dirty="0">
                <a:latin typeface="Calibri"/>
                <a:cs typeface="Calibri"/>
              </a:rPr>
              <a:t>the</a:t>
            </a:r>
            <a:r>
              <a:rPr sz="2800" spc="245" dirty="0">
                <a:latin typeface="Calibri"/>
                <a:cs typeface="Calibri"/>
              </a:rPr>
              <a:t> </a:t>
            </a:r>
            <a:r>
              <a:rPr sz="2800" spc="85" dirty="0">
                <a:latin typeface="Calibri"/>
                <a:cs typeface="Calibri"/>
              </a:rPr>
              <a:t>cloud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ts val="4800"/>
              </a:lnSpc>
              <a:spcBef>
                <a:spcPts val="400"/>
              </a:spcBef>
            </a:pPr>
            <a:r>
              <a:rPr sz="2800" spc="80" dirty="0">
                <a:latin typeface="Calibri"/>
                <a:cs typeface="Calibri"/>
              </a:rPr>
              <a:t>Allows the configuration </a:t>
            </a:r>
            <a:r>
              <a:rPr sz="2800" spc="120" dirty="0">
                <a:latin typeface="Calibri"/>
                <a:cs typeface="Calibri"/>
              </a:rPr>
              <a:t>of </a:t>
            </a:r>
            <a:r>
              <a:rPr sz="2800" spc="70" dirty="0">
                <a:latin typeface="Calibri"/>
                <a:cs typeface="Calibri"/>
              </a:rPr>
              <a:t>capacity </a:t>
            </a:r>
            <a:r>
              <a:rPr sz="2800" spc="60" dirty="0">
                <a:latin typeface="Calibri"/>
                <a:cs typeface="Calibri"/>
              </a:rPr>
              <a:t>with </a:t>
            </a:r>
            <a:r>
              <a:rPr sz="2800" spc="90" dirty="0">
                <a:latin typeface="Calibri"/>
                <a:cs typeface="Calibri"/>
              </a:rPr>
              <a:t>minimal </a:t>
            </a:r>
            <a:r>
              <a:rPr sz="2800" spc="55" dirty="0">
                <a:latin typeface="Calibri"/>
                <a:cs typeface="Calibri"/>
              </a:rPr>
              <a:t>friction  </a:t>
            </a:r>
            <a:r>
              <a:rPr sz="2800" spc="75" dirty="0">
                <a:latin typeface="Calibri"/>
                <a:cs typeface="Calibri"/>
              </a:rPr>
              <a:t>Provides </a:t>
            </a:r>
            <a:r>
              <a:rPr sz="2800" spc="95" dirty="0">
                <a:latin typeface="Calibri"/>
                <a:cs typeface="Calibri"/>
              </a:rPr>
              <a:t>complete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control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800" spc="105" dirty="0">
                <a:latin typeface="Calibri"/>
                <a:cs typeface="Calibri"/>
              </a:rPr>
              <a:t>Charges </a:t>
            </a:r>
            <a:r>
              <a:rPr sz="2800" spc="90" dirty="0">
                <a:latin typeface="Calibri"/>
                <a:cs typeface="Calibri"/>
              </a:rPr>
              <a:t>only </a:t>
            </a:r>
            <a:r>
              <a:rPr sz="2800" spc="75" dirty="0">
                <a:latin typeface="Calibri"/>
                <a:cs typeface="Calibri"/>
              </a:rPr>
              <a:t>for </a:t>
            </a:r>
            <a:r>
              <a:rPr sz="2800" spc="70" dirty="0">
                <a:latin typeface="Calibri"/>
                <a:cs typeface="Calibri"/>
              </a:rPr>
              <a:t>capacity</a:t>
            </a:r>
            <a:r>
              <a:rPr sz="2800" spc="120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used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342391"/>
            <a:ext cx="8999220" cy="541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spc="-225" dirty="0"/>
              <a:t>Amazon </a:t>
            </a:r>
            <a:r>
              <a:rPr sz="3400" spc="-210" dirty="0"/>
              <a:t>EC2: </a:t>
            </a:r>
            <a:r>
              <a:rPr sz="3400" spc="-155" dirty="0"/>
              <a:t>Billing </a:t>
            </a:r>
            <a:r>
              <a:rPr sz="3400" spc="-185" dirty="0"/>
              <a:t>and </a:t>
            </a:r>
            <a:r>
              <a:rPr sz="3400" spc="-175" dirty="0"/>
              <a:t>Instance</a:t>
            </a:r>
            <a:r>
              <a:rPr sz="3400" spc="-195" dirty="0"/>
              <a:t> </a:t>
            </a:r>
            <a:r>
              <a:rPr sz="3400" spc="-185" dirty="0"/>
              <a:t>Configuration</a:t>
            </a:r>
            <a:endParaRPr sz="340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1968624"/>
            <a:ext cx="228599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492624"/>
            <a:ext cx="228599" cy="22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4000624"/>
            <a:ext cx="228599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17279" y="1360758"/>
            <a:ext cx="6489065" cy="4798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5" dirty="0">
                <a:latin typeface="Trebuchet MS"/>
                <a:cs typeface="Trebuchet MS"/>
              </a:rPr>
              <a:t>Clock-Second/Hourly</a:t>
            </a:r>
            <a:r>
              <a:rPr sz="2550" spc="-95" dirty="0">
                <a:latin typeface="Trebuchet MS"/>
                <a:cs typeface="Trebuchet MS"/>
              </a:rPr>
              <a:t> </a:t>
            </a:r>
            <a:r>
              <a:rPr sz="2550" spc="-20" dirty="0">
                <a:latin typeface="Trebuchet MS"/>
                <a:cs typeface="Trebuchet MS"/>
              </a:rPr>
              <a:t>Billing</a:t>
            </a:r>
            <a:endParaRPr sz="2550" dirty="0">
              <a:latin typeface="Trebuchet MS"/>
              <a:cs typeface="Trebuchet MS"/>
            </a:endParaRPr>
          </a:p>
          <a:p>
            <a:pPr marL="243840">
              <a:lnSpc>
                <a:spcPct val="100000"/>
              </a:lnSpc>
              <a:spcBef>
                <a:spcPts val="930"/>
              </a:spcBef>
            </a:pPr>
            <a:r>
              <a:rPr sz="2600" spc="-155" dirty="0">
                <a:latin typeface="Lucida Sans"/>
                <a:cs typeface="Lucida Sans"/>
              </a:rPr>
              <a:t>Resources </a:t>
            </a:r>
            <a:r>
              <a:rPr sz="2600" spc="-170" dirty="0">
                <a:latin typeface="Lucida Sans"/>
                <a:cs typeface="Lucida Sans"/>
              </a:rPr>
              <a:t>incur </a:t>
            </a:r>
            <a:r>
              <a:rPr sz="2600" spc="-155" dirty="0">
                <a:latin typeface="Lucida Sans"/>
                <a:cs typeface="Lucida Sans"/>
              </a:rPr>
              <a:t>charges </a:t>
            </a:r>
            <a:r>
              <a:rPr sz="2600" spc="-120" dirty="0">
                <a:latin typeface="Lucida Sans"/>
                <a:cs typeface="Lucida Sans"/>
              </a:rPr>
              <a:t>only </a:t>
            </a:r>
            <a:r>
              <a:rPr sz="2600" spc="-114" dirty="0">
                <a:latin typeface="Lucida Sans"/>
                <a:cs typeface="Lucida Sans"/>
              </a:rPr>
              <a:t>when</a:t>
            </a:r>
            <a:r>
              <a:rPr sz="2600" spc="-130" dirty="0">
                <a:latin typeface="Lucida Sans"/>
                <a:cs typeface="Lucida Sans"/>
              </a:rPr>
              <a:t> </a:t>
            </a:r>
            <a:r>
              <a:rPr sz="2600" spc="-160" dirty="0">
                <a:latin typeface="Lucida Sans"/>
                <a:cs typeface="Lucida Sans"/>
              </a:rPr>
              <a:t>running</a:t>
            </a:r>
            <a:endParaRPr sz="2600" dirty="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</a:pPr>
            <a:endParaRPr sz="4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550" spc="-10" dirty="0">
                <a:latin typeface="Trebuchet MS"/>
                <a:cs typeface="Trebuchet MS"/>
              </a:rPr>
              <a:t>Instance</a:t>
            </a:r>
            <a:r>
              <a:rPr sz="2550" spc="-110" dirty="0">
                <a:latin typeface="Trebuchet MS"/>
                <a:cs typeface="Trebuchet MS"/>
              </a:rPr>
              <a:t> </a:t>
            </a:r>
            <a:r>
              <a:rPr sz="2550" spc="5" dirty="0">
                <a:latin typeface="Trebuchet MS"/>
                <a:cs typeface="Trebuchet MS"/>
              </a:rPr>
              <a:t>Configuration</a:t>
            </a:r>
            <a:endParaRPr sz="2550" dirty="0">
              <a:latin typeface="Trebuchet MS"/>
              <a:cs typeface="Trebuchet MS"/>
            </a:endParaRPr>
          </a:p>
          <a:p>
            <a:pPr marL="243840" marR="1589405">
              <a:lnSpc>
                <a:spcPct val="128499"/>
              </a:lnSpc>
              <a:spcBef>
                <a:spcPts val="40"/>
              </a:spcBef>
            </a:pPr>
            <a:r>
              <a:rPr sz="2600" spc="-120" dirty="0">
                <a:latin typeface="Lucida Sans"/>
                <a:cs typeface="Lucida Sans"/>
              </a:rPr>
              <a:t>Physical </a:t>
            </a:r>
            <a:r>
              <a:rPr sz="2600" spc="-130" dirty="0">
                <a:latin typeface="Lucida Sans"/>
                <a:cs typeface="Lucida Sans"/>
              </a:rPr>
              <a:t>capacity </a:t>
            </a:r>
            <a:r>
              <a:rPr sz="2600" spc="-85" dirty="0">
                <a:latin typeface="Lucida Sans"/>
                <a:cs typeface="Lucida Sans"/>
              </a:rPr>
              <a:t>of </a:t>
            </a:r>
            <a:r>
              <a:rPr sz="2600" spc="-95" dirty="0">
                <a:latin typeface="Lucida Sans"/>
                <a:cs typeface="Lucida Sans"/>
              </a:rPr>
              <a:t>the</a:t>
            </a:r>
            <a:r>
              <a:rPr sz="2600" spc="-290" dirty="0">
                <a:latin typeface="Lucida Sans"/>
                <a:cs typeface="Lucida Sans"/>
              </a:rPr>
              <a:t> </a:t>
            </a:r>
            <a:r>
              <a:rPr sz="2600" spc="-140" dirty="0">
                <a:latin typeface="Lucida Sans"/>
                <a:cs typeface="Lucida Sans"/>
              </a:rPr>
              <a:t>instance  </a:t>
            </a:r>
            <a:r>
              <a:rPr sz="2600" spc="-130" dirty="0">
                <a:latin typeface="Lucida Sans"/>
                <a:cs typeface="Lucida Sans"/>
              </a:rPr>
              <a:t>Pricing </a:t>
            </a:r>
            <a:r>
              <a:rPr sz="2600" spc="-150" dirty="0">
                <a:latin typeface="Lucida Sans"/>
                <a:cs typeface="Lucida Sans"/>
              </a:rPr>
              <a:t>varies</a:t>
            </a:r>
            <a:r>
              <a:rPr sz="2600" spc="-215" dirty="0">
                <a:latin typeface="Lucida Sans"/>
                <a:cs typeface="Lucida Sans"/>
              </a:rPr>
              <a:t> </a:t>
            </a:r>
            <a:r>
              <a:rPr sz="2600" spc="-140" dirty="0">
                <a:latin typeface="Lucida Sans"/>
                <a:cs typeface="Lucida Sans"/>
              </a:rPr>
              <a:t>with:</a:t>
            </a:r>
            <a:endParaRPr sz="26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975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dirty="0">
                <a:latin typeface="Lucida Sans"/>
                <a:cs typeface="Lucida Sans"/>
              </a:rPr>
              <a:t>AWS</a:t>
            </a:r>
            <a:r>
              <a:rPr sz="2200" spc="-229" dirty="0">
                <a:latin typeface="Lucida Sans"/>
                <a:cs typeface="Lucida Sans"/>
              </a:rPr>
              <a:t> </a:t>
            </a:r>
            <a:r>
              <a:rPr sz="2200" spc="-125" dirty="0">
                <a:latin typeface="Lucida Sans"/>
                <a:cs typeface="Lucida Sans"/>
              </a:rPr>
              <a:t>region</a:t>
            </a:r>
            <a:endParaRPr sz="22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960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700" spc="-135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200" spc="10" dirty="0">
                <a:latin typeface="Lucida Sans"/>
                <a:cs typeface="Lucida Sans"/>
              </a:rPr>
              <a:t>OS</a:t>
            </a:r>
            <a:endParaRPr sz="22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1055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-114" dirty="0">
                <a:latin typeface="Lucida Sans"/>
                <a:cs typeface="Lucida Sans"/>
              </a:rPr>
              <a:t>Instance</a:t>
            </a:r>
            <a:r>
              <a:rPr sz="2200" spc="-225" dirty="0">
                <a:latin typeface="Lucida Sans"/>
                <a:cs typeface="Lucida Sans"/>
              </a:rPr>
              <a:t> </a:t>
            </a:r>
            <a:r>
              <a:rPr sz="2200" spc="-114" dirty="0">
                <a:latin typeface="Lucida Sans"/>
                <a:cs typeface="Lucida Sans"/>
              </a:rPr>
              <a:t>Type</a:t>
            </a:r>
            <a:endParaRPr sz="22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960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-114" dirty="0">
                <a:latin typeface="Lucida Sans"/>
                <a:cs typeface="Lucida Sans"/>
              </a:rPr>
              <a:t>Instance</a:t>
            </a:r>
            <a:r>
              <a:rPr sz="2200" spc="-225" dirty="0">
                <a:latin typeface="Lucida Sans"/>
                <a:cs typeface="Lucida Sans"/>
              </a:rPr>
              <a:t> </a:t>
            </a:r>
            <a:r>
              <a:rPr sz="2200" spc="-114" dirty="0">
                <a:latin typeface="Lucida Sans"/>
                <a:cs typeface="Lucida Sans"/>
              </a:rPr>
              <a:t>Size</a:t>
            </a:r>
            <a:endParaRPr sz="22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719391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85" dirty="0"/>
              <a:t>Amazon </a:t>
            </a:r>
            <a:r>
              <a:rPr sz="4400" spc="-265" dirty="0"/>
              <a:t>EC2: </a:t>
            </a:r>
            <a:r>
              <a:rPr sz="4400" spc="-215" dirty="0"/>
              <a:t>Purchase</a:t>
            </a:r>
            <a:r>
              <a:rPr sz="4400" spc="-250" dirty="0"/>
              <a:t> </a:t>
            </a:r>
            <a:r>
              <a:rPr sz="4400" spc="-270" dirty="0"/>
              <a:t>Types</a:t>
            </a:r>
            <a:endParaRPr sz="440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0702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6831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529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17279" y="1386924"/>
            <a:ext cx="7042784" cy="4745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-10" dirty="0">
                <a:latin typeface="Tahoma"/>
                <a:cs typeface="Tahoma"/>
              </a:rPr>
              <a:t>Ways</a:t>
            </a:r>
            <a:r>
              <a:rPr sz="2750" spc="-114" dirty="0">
                <a:latin typeface="Tahoma"/>
                <a:cs typeface="Tahoma"/>
              </a:rPr>
              <a:t> </a:t>
            </a:r>
            <a:r>
              <a:rPr sz="2750" spc="90" dirty="0">
                <a:latin typeface="Tahoma"/>
                <a:cs typeface="Tahoma"/>
              </a:rPr>
              <a:t>to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15" dirty="0">
                <a:latin typeface="Tahoma"/>
                <a:cs typeface="Tahoma"/>
              </a:rPr>
              <a:t>pay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55" dirty="0">
                <a:latin typeface="Tahoma"/>
                <a:cs typeface="Tahoma"/>
              </a:rPr>
              <a:t>for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70" dirty="0">
                <a:latin typeface="Tahoma"/>
                <a:cs typeface="Tahoma"/>
              </a:rPr>
              <a:t>Amazon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EC2</a:t>
            </a:r>
            <a:r>
              <a:rPr sz="2750" spc="-125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instances</a:t>
            </a:r>
            <a:endParaRPr sz="2750" dirty="0">
              <a:latin typeface="Tahoma"/>
              <a:cs typeface="Tahoma"/>
            </a:endParaRPr>
          </a:p>
          <a:p>
            <a:pPr marL="260985">
              <a:lnSpc>
                <a:spcPct val="100000"/>
              </a:lnSpc>
              <a:spcBef>
                <a:spcPts val="1170"/>
              </a:spcBef>
            </a:pPr>
            <a:r>
              <a:rPr sz="2800" spc="-100" dirty="0">
                <a:latin typeface="Lucida Sans"/>
                <a:cs typeface="Lucida Sans"/>
              </a:rPr>
              <a:t>On-demand</a:t>
            </a:r>
            <a:r>
              <a:rPr sz="2800" spc="-210" dirty="0">
                <a:latin typeface="Lucida Sans"/>
                <a:cs typeface="Lucida Sans"/>
              </a:rPr>
              <a:t> </a:t>
            </a:r>
            <a:r>
              <a:rPr sz="2800" spc="-165" dirty="0">
                <a:latin typeface="Lucida Sans"/>
                <a:cs typeface="Lucida Sans"/>
              </a:rPr>
              <a:t>instances</a:t>
            </a:r>
            <a:endParaRPr sz="28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130" dirty="0">
                <a:latin typeface="Lucida Sans"/>
                <a:cs typeface="Lucida Sans"/>
              </a:rPr>
              <a:t>Compute </a:t>
            </a:r>
            <a:r>
              <a:rPr sz="2400" spc="-120" dirty="0">
                <a:latin typeface="Lucida Sans"/>
                <a:cs typeface="Lucida Sans"/>
              </a:rPr>
              <a:t>capacity </a:t>
            </a:r>
            <a:r>
              <a:rPr sz="2400" spc="-114" dirty="0">
                <a:latin typeface="Lucida Sans"/>
                <a:cs typeface="Lucida Sans"/>
              </a:rPr>
              <a:t>by </a:t>
            </a:r>
            <a:r>
              <a:rPr sz="2400" spc="-85" dirty="0">
                <a:latin typeface="Lucida Sans"/>
                <a:cs typeface="Lucida Sans"/>
              </a:rPr>
              <a:t>the </a:t>
            </a:r>
            <a:r>
              <a:rPr sz="2400" spc="-140" dirty="0">
                <a:latin typeface="Lucida Sans"/>
                <a:cs typeface="Lucida Sans"/>
              </a:rPr>
              <a:t>hour </a:t>
            </a:r>
            <a:r>
              <a:rPr sz="2400" spc="-125" dirty="0">
                <a:latin typeface="Lucida Sans"/>
                <a:cs typeface="Lucida Sans"/>
              </a:rPr>
              <a:t>and</a:t>
            </a:r>
            <a:r>
              <a:rPr sz="2400" spc="-430" dirty="0">
                <a:latin typeface="Lucida Sans"/>
                <a:cs typeface="Lucida Sans"/>
              </a:rPr>
              <a:t> </a:t>
            </a:r>
            <a:r>
              <a:rPr sz="2400" spc="-140" dirty="0">
                <a:latin typeface="Lucida Sans"/>
                <a:cs typeface="Lucida Sans"/>
              </a:rPr>
              <a:t>second</a:t>
            </a:r>
            <a:endParaRPr sz="24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122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150" dirty="0">
                <a:latin typeface="Lucida Sans"/>
                <a:cs typeface="Lucida Sans"/>
              </a:rPr>
              <a:t>Minimum </a:t>
            </a:r>
            <a:r>
              <a:rPr sz="2400" spc="-80" dirty="0">
                <a:latin typeface="Lucida Sans"/>
                <a:cs typeface="Lucida Sans"/>
              </a:rPr>
              <a:t>of </a:t>
            </a:r>
            <a:r>
              <a:rPr sz="2400" spc="-110" dirty="0">
                <a:latin typeface="Lucida Sans"/>
                <a:cs typeface="Lucida Sans"/>
              </a:rPr>
              <a:t>60</a:t>
            </a:r>
            <a:r>
              <a:rPr sz="2400" spc="-365" dirty="0">
                <a:latin typeface="Lucida Sans"/>
                <a:cs typeface="Lucida Sans"/>
              </a:rPr>
              <a:t> </a:t>
            </a:r>
            <a:r>
              <a:rPr sz="2400" spc="-155" dirty="0">
                <a:latin typeface="Lucida Sans"/>
                <a:cs typeface="Lucida Sans"/>
              </a:rPr>
              <a:t>seconds</a:t>
            </a:r>
            <a:endParaRPr sz="2400" dirty="0">
              <a:latin typeface="Lucida Sans"/>
              <a:cs typeface="Lucida Sans"/>
            </a:endParaRPr>
          </a:p>
          <a:p>
            <a:pPr marL="260985">
              <a:lnSpc>
                <a:spcPct val="100000"/>
              </a:lnSpc>
              <a:spcBef>
                <a:spcPts val="1135"/>
              </a:spcBef>
            </a:pPr>
            <a:r>
              <a:rPr sz="2800" spc="-145" dirty="0">
                <a:latin typeface="Lucida Sans"/>
                <a:cs typeface="Lucida Sans"/>
              </a:rPr>
              <a:t>Reserved</a:t>
            </a:r>
            <a:r>
              <a:rPr sz="2800" spc="-220" dirty="0">
                <a:latin typeface="Lucida Sans"/>
                <a:cs typeface="Lucida Sans"/>
              </a:rPr>
              <a:t> </a:t>
            </a:r>
            <a:r>
              <a:rPr sz="2800" spc="-155" dirty="0">
                <a:latin typeface="Lucida Sans"/>
                <a:cs typeface="Lucida Sans"/>
              </a:rPr>
              <a:t>Instances</a:t>
            </a:r>
            <a:endParaRPr sz="28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80" dirty="0">
                <a:latin typeface="Lucida Sans"/>
                <a:cs typeface="Lucida Sans"/>
              </a:rPr>
              <a:t>Low </a:t>
            </a:r>
            <a:r>
              <a:rPr sz="2400" spc="-140" dirty="0">
                <a:latin typeface="Lucida Sans"/>
                <a:cs typeface="Lucida Sans"/>
              </a:rPr>
              <a:t>or </a:t>
            </a:r>
            <a:r>
              <a:rPr sz="2400" spc="-125" dirty="0">
                <a:latin typeface="Lucida Sans"/>
                <a:cs typeface="Lucida Sans"/>
              </a:rPr>
              <a:t>no </a:t>
            </a:r>
            <a:r>
              <a:rPr sz="2400" spc="-85" dirty="0">
                <a:latin typeface="Lucida Sans"/>
                <a:cs typeface="Lucida Sans"/>
              </a:rPr>
              <a:t>up-front </a:t>
            </a:r>
            <a:r>
              <a:rPr sz="2400" spc="-105" dirty="0">
                <a:latin typeface="Lucida Sans"/>
                <a:cs typeface="Lucida Sans"/>
              </a:rPr>
              <a:t>payment </a:t>
            </a:r>
            <a:r>
              <a:rPr sz="2400" spc="-140" dirty="0">
                <a:latin typeface="Lucida Sans"/>
                <a:cs typeface="Lucida Sans"/>
              </a:rPr>
              <a:t>instances</a:t>
            </a:r>
            <a:r>
              <a:rPr sz="2400" spc="-415" dirty="0">
                <a:latin typeface="Lucida Sans"/>
                <a:cs typeface="Lucida Sans"/>
              </a:rPr>
              <a:t> </a:t>
            </a:r>
            <a:r>
              <a:rPr sz="2400" spc="-135" dirty="0">
                <a:latin typeface="Lucida Sans"/>
                <a:cs typeface="Lucida Sans"/>
              </a:rPr>
              <a:t>reserved</a:t>
            </a:r>
            <a:endParaRPr sz="24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120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145" dirty="0">
                <a:latin typeface="Lucida Sans"/>
                <a:cs typeface="Lucida Sans"/>
              </a:rPr>
              <a:t>Discount </a:t>
            </a:r>
            <a:r>
              <a:rPr sz="2400" spc="-125" dirty="0">
                <a:latin typeface="Lucida Sans"/>
                <a:cs typeface="Lucida Sans"/>
              </a:rPr>
              <a:t>on </a:t>
            </a:r>
            <a:r>
              <a:rPr sz="2400" spc="-130" dirty="0">
                <a:latin typeface="Lucida Sans"/>
                <a:cs typeface="Lucida Sans"/>
              </a:rPr>
              <a:t>hourly charge </a:t>
            </a:r>
            <a:r>
              <a:rPr sz="2400" spc="-105" dirty="0">
                <a:latin typeface="Lucida Sans"/>
                <a:cs typeface="Lucida Sans"/>
              </a:rPr>
              <a:t>for </a:t>
            </a:r>
            <a:r>
              <a:rPr sz="2400" spc="-75" dirty="0">
                <a:latin typeface="Lucida Sans"/>
                <a:cs typeface="Lucida Sans"/>
              </a:rPr>
              <a:t>that</a:t>
            </a:r>
            <a:r>
              <a:rPr sz="2400" spc="-325" dirty="0">
                <a:latin typeface="Lucida Sans"/>
                <a:cs typeface="Lucida Sans"/>
              </a:rPr>
              <a:t> </a:t>
            </a:r>
            <a:r>
              <a:rPr sz="2400" spc="-130" dirty="0">
                <a:latin typeface="Lucida Sans"/>
                <a:cs typeface="Lucida Sans"/>
              </a:rPr>
              <a:t>instance</a:t>
            </a:r>
            <a:endParaRPr sz="2400" dirty="0">
              <a:latin typeface="Lucida Sans"/>
              <a:cs typeface="Lucida Sans"/>
            </a:endParaRPr>
          </a:p>
          <a:p>
            <a:pPr marL="260985">
              <a:lnSpc>
                <a:spcPct val="100000"/>
              </a:lnSpc>
              <a:spcBef>
                <a:spcPts val="1135"/>
              </a:spcBef>
            </a:pPr>
            <a:r>
              <a:rPr sz="2800" spc="-75" dirty="0">
                <a:latin typeface="Lucida Sans"/>
                <a:cs typeface="Lucida Sans"/>
              </a:rPr>
              <a:t>Spot</a:t>
            </a:r>
            <a:r>
              <a:rPr sz="2800" spc="-220" dirty="0">
                <a:latin typeface="Lucida Sans"/>
                <a:cs typeface="Lucida Sans"/>
              </a:rPr>
              <a:t> </a:t>
            </a:r>
            <a:r>
              <a:rPr sz="2800" spc="-155" dirty="0">
                <a:latin typeface="Lucida Sans"/>
                <a:cs typeface="Lucida Sans"/>
              </a:rPr>
              <a:t>Instances</a:t>
            </a:r>
            <a:endParaRPr sz="28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95" dirty="0">
                <a:latin typeface="Lucida Sans"/>
                <a:cs typeface="Lucida Sans"/>
              </a:rPr>
              <a:t>Bid </a:t>
            </a:r>
            <a:r>
              <a:rPr sz="2400" spc="-105" dirty="0">
                <a:latin typeface="Lucida Sans"/>
                <a:cs typeface="Lucida Sans"/>
              </a:rPr>
              <a:t>for </a:t>
            </a:r>
            <a:r>
              <a:rPr sz="2400" spc="-155" dirty="0">
                <a:latin typeface="Lucida Sans"/>
                <a:cs typeface="Lucida Sans"/>
              </a:rPr>
              <a:t>unused Amazon </a:t>
            </a:r>
            <a:r>
              <a:rPr sz="2400" spc="-114" dirty="0">
                <a:latin typeface="Lucida Sans"/>
                <a:cs typeface="Lucida Sans"/>
              </a:rPr>
              <a:t>EC2</a:t>
            </a:r>
            <a:r>
              <a:rPr sz="2400" spc="-300" dirty="0">
                <a:latin typeface="Lucida Sans"/>
                <a:cs typeface="Lucida Sans"/>
              </a:rPr>
              <a:t> </a:t>
            </a:r>
            <a:r>
              <a:rPr sz="2400" spc="-120" dirty="0">
                <a:latin typeface="Lucida Sans"/>
                <a:cs typeface="Lucida Sans"/>
              </a:rPr>
              <a:t>capacity</a:t>
            </a:r>
            <a:endParaRPr sz="24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130047"/>
            <a:ext cx="8915400" cy="993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910"/>
              </a:lnSpc>
            </a:pPr>
            <a:r>
              <a:rPr sz="3600" spc="170" dirty="0">
                <a:latin typeface="Calibri"/>
                <a:cs typeface="Calibri"/>
              </a:rPr>
              <a:t>Amazon </a:t>
            </a:r>
            <a:r>
              <a:rPr sz="3600" spc="130" dirty="0">
                <a:latin typeface="Calibri"/>
                <a:cs typeface="Calibri"/>
              </a:rPr>
              <a:t>EC2: </a:t>
            </a:r>
            <a:r>
              <a:rPr sz="3600" spc="125" dirty="0">
                <a:latin typeface="Calibri"/>
                <a:cs typeface="Calibri"/>
              </a:rPr>
              <a:t>Number </a:t>
            </a:r>
            <a:r>
              <a:rPr sz="3600" spc="160" dirty="0">
                <a:latin typeface="Calibri"/>
                <a:cs typeface="Calibri"/>
              </a:rPr>
              <a:t>of </a:t>
            </a:r>
            <a:r>
              <a:rPr sz="3600" spc="90" dirty="0">
                <a:latin typeface="Calibri"/>
                <a:cs typeface="Calibri"/>
              </a:rPr>
              <a:t>Instances </a:t>
            </a:r>
            <a:r>
              <a:rPr sz="3600" spc="135" dirty="0">
                <a:latin typeface="Calibri"/>
                <a:cs typeface="Calibri"/>
              </a:rPr>
              <a:t>and </a:t>
            </a:r>
            <a:r>
              <a:rPr sz="3600" spc="175" dirty="0">
                <a:latin typeface="Calibri"/>
                <a:cs typeface="Calibri"/>
              </a:rPr>
              <a:t>Load  </a:t>
            </a:r>
            <a:r>
              <a:rPr sz="3600" spc="130" dirty="0">
                <a:latin typeface="Calibri"/>
                <a:cs typeface="Calibri"/>
              </a:rPr>
              <a:t>Balancing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45975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17279" y="1423500"/>
            <a:ext cx="7923530" cy="4625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50" dirty="0">
                <a:latin typeface="Trebuchet MS"/>
                <a:cs typeface="Trebuchet MS"/>
              </a:rPr>
              <a:t>Number </a:t>
            </a:r>
            <a:r>
              <a:rPr sz="2750" spc="35" dirty="0">
                <a:latin typeface="Trebuchet MS"/>
                <a:cs typeface="Trebuchet MS"/>
              </a:rPr>
              <a:t>of</a:t>
            </a:r>
            <a:r>
              <a:rPr sz="2750" spc="-305" dirty="0">
                <a:latin typeface="Trebuchet MS"/>
                <a:cs typeface="Trebuchet MS"/>
              </a:rPr>
              <a:t> </a:t>
            </a:r>
            <a:r>
              <a:rPr sz="2750" spc="-5" dirty="0">
                <a:latin typeface="Trebuchet MS"/>
                <a:cs typeface="Trebuchet MS"/>
              </a:rPr>
              <a:t>Instances</a:t>
            </a:r>
            <a:endParaRPr sz="2750" dirty="0">
              <a:latin typeface="Trebuchet MS"/>
              <a:cs typeface="Trebuchet MS"/>
            </a:endParaRPr>
          </a:p>
          <a:p>
            <a:pPr marL="260985">
              <a:lnSpc>
                <a:spcPct val="100000"/>
              </a:lnSpc>
              <a:spcBef>
                <a:spcPts val="1480"/>
              </a:spcBef>
            </a:pPr>
            <a:r>
              <a:rPr sz="2800" spc="70" dirty="0">
                <a:latin typeface="Calibri"/>
                <a:cs typeface="Calibri"/>
              </a:rPr>
              <a:t>Provision </a:t>
            </a:r>
            <a:r>
              <a:rPr sz="2800" spc="80" dirty="0">
                <a:latin typeface="Calibri"/>
                <a:cs typeface="Calibri"/>
              </a:rPr>
              <a:t>multiple </a:t>
            </a:r>
            <a:r>
              <a:rPr sz="2800" spc="70" dirty="0">
                <a:latin typeface="Calibri"/>
                <a:cs typeface="Calibri"/>
              </a:rPr>
              <a:t>instances </a:t>
            </a:r>
            <a:r>
              <a:rPr sz="2800" spc="90" dirty="0">
                <a:latin typeface="Calibri"/>
                <a:cs typeface="Calibri"/>
              </a:rPr>
              <a:t>to handle </a:t>
            </a:r>
            <a:r>
              <a:rPr sz="2800" spc="80" dirty="0">
                <a:latin typeface="Calibri"/>
                <a:cs typeface="Calibri"/>
              </a:rPr>
              <a:t>peak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spc="90" dirty="0">
                <a:latin typeface="Calibri"/>
                <a:cs typeface="Calibri"/>
              </a:rPr>
              <a:t>loads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60"/>
              </a:spcBef>
            </a:pPr>
            <a:r>
              <a:rPr sz="2750" spc="45" dirty="0">
                <a:latin typeface="Trebuchet MS"/>
                <a:cs typeface="Trebuchet MS"/>
              </a:rPr>
              <a:t>Load</a:t>
            </a:r>
            <a:r>
              <a:rPr sz="2750" spc="-165" dirty="0">
                <a:latin typeface="Trebuchet MS"/>
                <a:cs typeface="Trebuchet MS"/>
              </a:rPr>
              <a:t> </a:t>
            </a:r>
            <a:r>
              <a:rPr sz="2750" spc="5" dirty="0">
                <a:latin typeface="Trebuchet MS"/>
                <a:cs typeface="Trebuchet MS"/>
              </a:rPr>
              <a:t>Balancing</a:t>
            </a:r>
            <a:endParaRPr sz="2750" dirty="0">
              <a:latin typeface="Trebuchet MS"/>
              <a:cs typeface="Trebuchet MS"/>
            </a:endParaRPr>
          </a:p>
          <a:p>
            <a:pPr marL="260985" marR="627380" indent="-248920">
              <a:lnSpc>
                <a:spcPct val="142900"/>
              </a:lnSpc>
              <a:spcBef>
                <a:spcPts val="160"/>
              </a:spcBef>
            </a:pPr>
            <a:r>
              <a:rPr sz="2800" spc="85" dirty="0">
                <a:latin typeface="Calibri"/>
                <a:cs typeface="Calibri"/>
              </a:rPr>
              <a:t>Uses </a:t>
            </a:r>
            <a:r>
              <a:rPr sz="2800" spc="70" dirty="0">
                <a:latin typeface="Calibri"/>
                <a:cs typeface="Calibri"/>
              </a:rPr>
              <a:t>Elastic </a:t>
            </a:r>
            <a:r>
              <a:rPr sz="2800" spc="140" dirty="0">
                <a:latin typeface="Calibri"/>
                <a:cs typeface="Calibri"/>
              </a:rPr>
              <a:t>Load </a:t>
            </a:r>
            <a:r>
              <a:rPr sz="2800" spc="100" dirty="0">
                <a:latin typeface="Calibri"/>
                <a:cs typeface="Calibri"/>
              </a:rPr>
              <a:t>Balancing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55" dirty="0">
                <a:latin typeface="Calibri"/>
                <a:cs typeface="Calibri"/>
              </a:rPr>
              <a:t>distribute </a:t>
            </a:r>
            <a:r>
              <a:rPr sz="2800" spc="65" dirty="0">
                <a:latin typeface="Calibri"/>
                <a:cs typeface="Calibri"/>
              </a:rPr>
              <a:t>traffic  </a:t>
            </a:r>
            <a:r>
              <a:rPr sz="2800" spc="80" dirty="0">
                <a:latin typeface="Calibri"/>
                <a:cs typeface="Calibri"/>
              </a:rPr>
              <a:t>Calculates </a:t>
            </a:r>
            <a:r>
              <a:rPr sz="2800" spc="110" dirty="0">
                <a:latin typeface="Calibri"/>
                <a:cs typeface="Calibri"/>
              </a:rPr>
              <a:t>monthly </a:t>
            </a:r>
            <a:r>
              <a:rPr sz="2800" spc="80" dirty="0">
                <a:latin typeface="Calibri"/>
                <a:cs typeface="Calibri"/>
              </a:rPr>
              <a:t>cost </a:t>
            </a:r>
            <a:r>
              <a:rPr sz="2800" spc="90" dirty="0">
                <a:latin typeface="Calibri"/>
                <a:cs typeface="Calibri"/>
              </a:rPr>
              <a:t>based</a:t>
            </a:r>
            <a:r>
              <a:rPr sz="2800" spc="95" dirty="0">
                <a:latin typeface="Calibri"/>
                <a:cs typeface="Calibri"/>
              </a:rPr>
              <a:t> </a:t>
            </a:r>
            <a:r>
              <a:rPr sz="2800" spc="110" dirty="0">
                <a:latin typeface="Calibri"/>
                <a:cs typeface="Calibri"/>
              </a:rPr>
              <a:t>on</a:t>
            </a:r>
            <a:endParaRPr sz="28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80" dirty="0">
                <a:latin typeface="Calibri"/>
                <a:cs typeface="Calibri"/>
              </a:rPr>
              <a:t>Hours load </a:t>
            </a:r>
            <a:r>
              <a:rPr sz="2400" spc="60" dirty="0">
                <a:latin typeface="Calibri"/>
                <a:cs typeface="Calibri"/>
              </a:rPr>
              <a:t>balancer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runs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85" dirty="0">
                <a:latin typeface="Calibri"/>
                <a:cs typeface="Calibri"/>
              </a:rPr>
              <a:t>Data </a:t>
            </a:r>
            <a:r>
              <a:rPr sz="2400" spc="80" dirty="0">
                <a:latin typeface="Calibri"/>
                <a:cs typeface="Calibri"/>
              </a:rPr>
              <a:t>load </a:t>
            </a:r>
            <a:r>
              <a:rPr sz="2400" spc="60" dirty="0">
                <a:latin typeface="Calibri"/>
                <a:cs typeface="Calibri"/>
              </a:rPr>
              <a:t>balancer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processes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610362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15" dirty="0">
                <a:latin typeface="Calibri"/>
                <a:cs typeface="Calibri"/>
              </a:rPr>
              <a:t>Amazon </a:t>
            </a:r>
            <a:r>
              <a:rPr sz="4400" spc="160" dirty="0">
                <a:latin typeface="Calibri"/>
                <a:cs typeface="Calibri"/>
              </a:rPr>
              <a:t>EC2:</a:t>
            </a:r>
            <a:r>
              <a:rPr sz="4400" spc="35" dirty="0">
                <a:latin typeface="Calibri"/>
                <a:cs typeface="Calibri"/>
              </a:rPr>
              <a:t> </a:t>
            </a:r>
            <a:r>
              <a:rPr sz="4400" spc="100" dirty="0">
                <a:latin typeface="Calibri"/>
                <a:cs typeface="Calibri"/>
              </a:rPr>
              <a:t>Monitoring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66199" y="1238321"/>
            <a:ext cx="7339330" cy="2950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90" dirty="0">
                <a:latin typeface="Calibri"/>
                <a:cs typeface="Calibri"/>
              </a:rPr>
              <a:t>Use </a:t>
            </a:r>
            <a:r>
              <a:rPr sz="2800" spc="135" dirty="0">
                <a:latin typeface="Calibri"/>
                <a:cs typeface="Calibri"/>
              </a:rPr>
              <a:t>Amazon </a:t>
            </a:r>
            <a:r>
              <a:rPr sz="2800" spc="90" dirty="0">
                <a:latin typeface="Calibri"/>
                <a:cs typeface="Calibri"/>
              </a:rPr>
              <a:t>CloudWatch to </a:t>
            </a:r>
            <a:r>
              <a:rPr sz="2800" spc="80" dirty="0">
                <a:latin typeface="Calibri"/>
                <a:cs typeface="Calibri"/>
              </a:rPr>
              <a:t>monitor </a:t>
            </a:r>
            <a:r>
              <a:rPr sz="2800" spc="50" dirty="0">
                <a:latin typeface="Calibri"/>
                <a:cs typeface="Calibri"/>
              </a:rPr>
              <a:t>instances.  </a:t>
            </a:r>
            <a:r>
              <a:rPr sz="2800" spc="70" dirty="0">
                <a:latin typeface="Calibri"/>
                <a:cs typeface="Calibri"/>
              </a:rPr>
              <a:t>Basic </a:t>
            </a:r>
            <a:r>
              <a:rPr sz="2800" spc="90" dirty="0">
                <a:latin typeface="Calibri"/>
                <a:cs typeface="Calibri"/>
              </a:rPr>
              <a:t>monitoring</a:t>
            </a:r>
            <a:r>
              <a:rPr sz="2800" spc="130" dirty="0">
                <a:latin typeface="Calibri"/>
                <a:cs typeface="Calibri"/>
              </a:rPr>
              <a:t> </a:t>
            </a:r>
            <a:r>
              <a:rPr sz="2800" spc="45" dirty="0">
                <a:latin typeface="Calibri"/>
                <a:cs typeface="Calibri"/>
              </a:rPr>
              <a:t>(default)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70" dirty="0">
                <a:latin typeface="Calibri"/>
                <a:cs typeface="Calibri"/>
              </a:rPr>
              <a:t>Detailed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90" dirty="0">
                <a:latin typeface="Calibri"/>
                <a:cs typeface="Calibri"/>
              </a:rPr>
              <a:t>monitoring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55" dirty="0">
                <a:latin typeface="Calibri"/>
                <a:cs typeface="Calibri"/>
              </a:rPr>
              <a:t>Fixed </a:t>
            </a:r>
            <a:r>
              <a:rPr sz="2400" spc="90" dirty="0">
                <a:latin typeface="Calibri"/>
                <a:cs typeface="Calibri"/>
              </a:rPr>
              <a:t>monthly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40" dirty="0">
                <a:latin typeface="Calibri"/>
                <a:cs typeface="Calibri"/>
              </a:rPr>
              <a:t>rate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Calibri"/>
                <a:cs typeface="Calibri"/>
              </a:rPr>
              <a:t>Prorated </a:t>
            </a:r>
            <a:r>
              <a:rPr sz="2400" spc="45" dirty="0">
                <a:latin typeface="Calibri"/>
                <a:cs typeface="Calibri"/>
              </a:rPr>
              <a:t>partial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months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315087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15" dirty="0">
                <a:latin typeface="Calibri"/>
                <a:cs typeface="Calibri"/>
              </a:rPr>
              <a:t>Amazon</a:t>
            </a:r>
            <a:r>
              <a:rPr sz="4400" spc="80" dirty="0">
                <a:latin typeface="Calibri"/>
                <a:cs typeface="Calibri"/>
              </a:rPr>
              <a:t> </a:t>
            </a:r>
            <a:r>
              <a:rPr sz="4400" spc="290" dirty="0">
                <a:latin typeface="Calibri"/>
                <a:cs typeface="Calibri"/>
              </a:rPr>
              <a:t>EC2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45975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17279" y="1423500"/>
            <a:ext cx="9893300" cy="3890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50" dirty="0">
                <a:latin typeface="Trebuchet MS"/>
                <a:cs typeface="Trebuchet MS"/>
              </a:rPr>
              <a:t>Auto</a:t>
            </a:r>
            <a:r>
              <a:rPr sz="2750" spc="-165" dirty="0">
                <a:latin typeface="Trebuchet MS"/>
                <a:cs typeface="Trebuchet MS"/>
              </a:rPr>
              <a:t> </a:t>
            </a:r>
            <a:r>
              <a:rPr sz="2750" spc="15" dirty="0">
                <a:latin typeface="Trebuchet MS"/>
                <a:cs typeface="Trebuchet MS"/>
              </a:rPr>
              <a:t>Scaling</a:t>
            </a:r>
            <a:endParaRPr sz="2750" dirty="0">
              <a:latin typeface="Trebuchet MS"/>
              <a:cs typeface="Trebuchet MS"/>
            </a:endParaRPr>
          </a:p>
          <a:p>
            <a:pPr marL="260985" marR="3037840">
              <a:lnSpc>
                <a:spcPct val="142900"/>
              </a:lnSpc>
              <a:spcBef>
                <a:spcPts val="40"/>
              </a:spcBef>
            </a:pPr>
            <a:r>
              <a:rPr sz="2800" spc="80" dirty="0">
                <a:latin typeface="Calibri"/>
                <a:cs typeface="Calibri"/>
              </a:rPr>
              <a:t>Automatically </a:t>
            </a:r>
            <a:r>
              <a:rPr sz="2800" spc="65" dirty="0">
                <a:latin typeface="Calibri"/>
                <a:cs typeface="Calibri"/>
              </a:rPr>
              <a:t>adjusts </a:t>
            </a:r>
            <a:r>
              <a:rPr sz="2800" spc="95" dirty="0">
                <a:latin typeface="Calibri"/>
                <a:cs typeface="Calibri"/>
              </a:rPr>
              <a:t>number </a:t>
            </a:r>
            <a:r>
              <a:rPr sz="2800" spc="120" dirty="0">
                <a:latin typeface="Calibri"/>
                <a:cs typeface="Calibri"/>
              </a:rPr>
              <a:t>of </a:t>
            </a:r>
            <a:r>
              <a:rPr sz="2800" spc="70" dirty="0">
                <a:latin typeface="Calibri"/>
                <a:cs typeface="Calibri"/>
              </a:rPr>
              <a:t>instances  </a:t>
            </a:r>
            <a:r>
              <a:rPr sz="2800" spc="45" dirty="0">
                <a:latin typeface="Calibri"/>
                <a:cs typeface="Calibri"/>
              </a:rPr>
              <a:t>Incurs </a:t>
            </a:r>
            <a:r>
              <a:rPr sz="2800" spc="110" dirty="0">
                <a:latin typeface="Calibri"/>
                <a:cs typeface="Calibri"/>
              </a:rPr>
              <a:t>no </a:t>
            </a:r>
            <a:r>
              <a:rPr sz="2800" spc="70" dirty="0">
                <a:latin typeface="Calibri"/>
                <a:cs typeface="Calibri"/>
              </a:rPr>
              <a:t>additional</a:t>
            </a:r>
            <a:r>
              <a:rPr sz="2800" spc="114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charge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80"/>
              </a:spcBef>
            </a:pPr>
            <a:r>
              <a:rPr sz="2750" spc="-50" dirty="0">
                <a:latin typeface="Trebuchet MS"/>
                <a:cs typeface="Trebuchet MS"/>
              </a:rPr>
              <a:t>Elastic </a:t>
            </a:r>
            <a:r>
              <a:rPr sz="2750" spc="5" dirty="0">
                <a:latin typeface="Trebuchet MS"/>
                <a:cs typeface="Trebuchet MS"/>
              </a:rPr>
              <a:t>IP</a:t>
            </a:r>
            <a:r>
              <a:rPr sz="2750" spc="-195" dirty="0">
                <a:latin typeface="Trebuchet MS"/>
                <a:cs typeface="Trebuchet MS"/>
              </a:rPr>
              <a:t> </a:t>
            </a:r>
            <a:r>
              <a:rPr sz="2750" spc="25" dirty="0">
                <a:latin typeface="Trebuchet MS"/>
                <a:cs typeface="Trebuchet MS"/>
              </a:rPr>
              <a:t>Addresses</a:t>
            </a:r>
            <a:endParaRPr sz="2750" dirty="0">
              <a:latin typeface="Trebuchet MS"/>
              <a:cs typeface="Trebuchet MS"/>
            </a:endParaRPr>
          </a:p>
          <a:p>
            <a:pPr marL="240665" marR="5080" indent="20320">
              <a:lnSpc>
                <a:spcPts val="3000"/>
              </a:lnSpc>
              <a:spcBef>
                <a:spcPts val="1880"/>
              </a:spcBef>
            </a:pPr>
            <a:r>
              <a:rPr sz="2800" spc="125" dirty="0">
                <a:latin typeface="Calibri"/>
                <a:cs typeface="Calibri"/>
              </a:rPr>
              <a:t>No </a:t>
            </a:r>
            <a:r>
              <a:rPr sz="2800" spc="95" dirty="0">
                <a:latin typeface="Calibri"/>
                <a:cs typeface="Calibri"/>
              </a:rPr>
              <a:t>charge </a:t>
            </a:r>
            <a:r>
              <a:rPr sz="2800" spc="75" dirty="0">
                <a:latin typeface="Calibri"/>
                <a:cs typeface="Calibri"/>
              </a:rPr>
              <a:t>for </a:t>
            </a:r>
            <a:r>
              <a:rPr sz="2800" spc="90" dirty="0">
                <a:latin typeface="Calibri"/>
                <a:cs typeface="Calibri"/>
              </a:rPr>
              <a:t>one </a:t>
            </a:r>
            <a:r>
              <a:rPr sz="2800" spc="70" dirty="0">
                <a:latin typeface="Calibri"/>
                <a:cs typeface="Calibri"/>
              </a:rPr>
              <a:t>Elastic </a:t>
            </a:r>
            <a:r>
              <a:rPr sz="2800" spc="75" dirty="0">
                <a:latin typeface="Calibri"/>
                <a:cs typeface="Calibri"/>
              </a:rPr>
              <a:t>IP address </a:t>
            </a:r>
            <a:r>
              <a:rPr sz="2800" spc="70" dirty="0">
                <a:latin typeface="Calibri"/>
                <a:cs typeface="Calibri"/>
              </a:rPr>
              <a:t>associated </a:t>
            </a:r>
            <a:r>
              <a:rPr sz="2800" spc="60" dirty="0">
                <a:latin typeface="Calibri"/>
                <a:cs typeface="Calibri"/>
              </a:rPr>
              <a:t>with </a:t>
            </a:r>
            <a:r>
              <a:rPr sz="2800" spc="80" dirty="0">
                <a:latin typeface="Calibri"/>
                <a:cs typeface="Calibri"/>
              </a:rPr>
              <a:t>a </a:t>
            </a:r>
            <a:r>
              <a:rPr sz="2800" spc="90" dirty="0">
                <a:latin typeface="Calibri"/>
                <a:cs typeface="Calibri"/>
              </a:rPr>
              <a:t>running  </a:t>
            </a:r>
            <a:r>
              <a:rPr sz="2800" spc="50" dirty="0">
                <a:latin typeface="Calibri"/>
                <a:cs typeface="Calibri"/>
              </a:rPr>
              <a:t>instance.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758126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15" dirty="0">
                <a:latin typeface="Calibri"/>
                <a:cs typeface="Calibri"/>
              </a:rPr>
              <a:t>Amazon </a:t>
            </a:r>
            <a:r>
              <a:rPr sz="4400" spc="160" dirty="0">
                <a:latin typeface="Calibri"/>
                <a:cs typeface="Calibri"/>
              </a:rPr>
              <a:t>EC2: </a:t>
            </a:r>
            <a:r>
              <a:rPr sz="4400" spc="450" dirty="0">
                <a:latin typeface="Calibri"/>
                <a:cs typeface="Calibri"/>
              </a:rPr>
              <a:t>OS </a:t>
            </a:r>
            <a:r>
              <a:rPr sz="4400" spc="170" dirty="0">
                <a:latin typeface="Calibri"/>
                <a:cs typeface="Calibri"/>
              </a:rPr>
              <a:t>and</a:t>
            </a:r>
            <a:r>
              <a:rPr sz="4400" spc="-280" dirty="0">
                <a:latin typeface="Calibri"/>
                <a:cs typeface="Calibri"/>
              </a:rPr>
              <a:t> </a:t>
            </a:r>
            <a:r>
              <a:rPr sz="4400" spc="155" dirty="0">
                <a:latin typeface="Calibri"/>
                <a:cs typeface="Calibri"/>
              </a:rPr>
              <a:t>Software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66199" y="1238321"/>
            <a:ext cx="8763635" cy="306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81965">
              <a:lnSpc>
                <a:spcPct val="142900"/>
              </a:lnSpc>
            </a:pPr>
            <a:r>
              <a:rPr sz="2800" spc="80" dirty="0">
                <a:latin typeface="Calibri"/>
                <a:cs typeface="Calibri"/>
              </a:rPr>
              <a:t>Pricing </a:t>
            </a:r>
            <a:r>
              <a:rPr sz="2800" spc="75" dirty="0">
                <a:latin typeface="Calibri"/>
                <a:cs typeface="Calibri"/>
              </a:rPr>
              <a:t>for </a:t>
            </a:r>
            <a:r>
              <a:rPr sz="2800" spc="85" dirty="0">
                <a:latin typeface="Calibri"/>
                <a:cs typeface="Calibri"/>
              </a:rPr>
              <a:t>operating </a:t>
            </a:r>
            <a:r>
              <a:rPr sz="2800" spc="95" dirty="0">
                <a:latin typeface="Calibri"/>
                <a:cs typeface="Calibri"/>
              </a:rPr>
              <a:t>systems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70" dirty="0">
                <a:latin typeface="Calibri"/>
                <a:cs typeface="Calibri"/>
              </a:rPr>
              <a:t>software </a:t>
            </a:r>
            <a:r>
              <a:rPr sz="2800" spc="75" dirty="0">
                <a:latin typeface="Calibri"/>
                <a:cs typeface="Calibri"/>
              </a:rPr>
              <a:t>packages:  </a:t>
            </a:r>
            <a:r>
              <a:rPr sz="2800" spc="65" dirty="0">
                <a:latin typeface="Calibri"/>
                <a:cs typeface="Calibri"/>
              </a:rPr>
              <a:t>Includes </a:t>
            </a:r>
            <a:r>
              <a:rPr sz="2800" spc="285" dirty="0">
                <a:latin typeface="Calibri"/>
                <a:cs typeface="Calibri"/>
              </a:rPr>
              <a:t>OS </a:t>
            </a:r>
            <a:r>
              <a:rPr sz="2800" spc="50" dirty="0">
                <a:latin typeface="Calibri"/>
                <a:cs typeface="Calibri"/>
              </a:rPr>
              <a:t>prices in </a:t>
            </a:r>
            <a:r>
              <a:rPr sz="2800" spc="70" dirty="0">
                <a:latin typeface="Calibri"/>
                <a:cs typeface="Calibri"/>
              </a:rPr>
              <a:t>instance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prices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ts val="4800"/>
              </a:lnSpc>
              <a:spcBef>
                <a:spcPts val="400"/>
              </a:spcBef>
            </a:pPr>
            <a:r>
              <a:rPr sz="2800" spc="65" dirty="0">
                <a:latin typeface="Calibri"/>
                <a:cs typeface="Calibri"/>
              </a:rPr>
              <a:t>Partners </a:t>
            </a:r>
            <a:r>
              <a:rPr sz="2800" spc="60" dirty="0">
                <a:latin typeface="Calibri"/>
                <a:cs typeface="Calibri"/>
              </a:rPr>
              <a:t>with </a:t>
            </a:r>
            <a:r>
              <a:rPr sz="2800" spc="65" dirty="0">
                <a:latin typeface="Calibri"/>
                <a:cs typeface="Calibri"/>
              </a:rPr>
              <a:t>other </a:t>
            </a:r>
            <a:r>
              <a:rPr sz="2800" spc="80" dirty="0">
                <a:latin typeface="Calibri"/>
                <a:cs typeface="Calibri"/>
              </a:rPr>
              <a:t>vendors </a:t>
            </a:r>
            <a:r>
              <a:rPr sz="2800" spc="75" dirty="0">
                <a:latin typeface="Calibri"/>
                <a:cs typeface="Calibri"/>
              </a:rPr>
              <a:t>for </a:t>
            </a:r>
            <a:r>
              <a:rPr sz="2800" spc="50" dirty="0">
                <a:latin typeface="Calibri"/>
                <a:cs typeface="Calibri"/>
              </a:rPr>
              <a:t>certain </a:t>
            </a:r>
            <a:r>
              <a:rPr sz="2800" spc="70" dirty="0">
                <a:latin typeface="Calibri"/>
                <a:cs typeface="Calibri"/>
              </a:rPr>
              <a:t>software  </a:t>
            </a:r>
            <a:r>
              <a:rPr sz="2800" spc="60" dirty="0">
                <a:latin typeface="Calibri"/>
                <a:cs typeface="Calibri"/>
              </a:rPr>
              <a:t>Requires licenses </a:t>
            </a:r>
            <a:r>
              <a:rPr sz="2800" spc="105" dirty="0">
                <a:latin typeface="Calibri"/>
                <a:cs typeface="Calibri"/>
              </a:rPr>
              <a:t>from </a:t>
            </a:r>
            <a:r>
              <a:rPr sz="2800" spc="80" dirty="0">
                <a:latin typeface="Calibri"/>
                <a:cs typeface="Calibri"/>
              </a:rPr>
              <a:t>vendors </a:t>
            </a:r>
            <a:r>
              <a:rPr sz="2800" spc="75" dirty="0">
                <a:latin typeface="Calibri"/>
                <a:cs typeface="Calibri"/>
              </a:rPr>
              <a:t>for </a:t>
            </a:r>
            <a:r>
              <a:rPr sz="2800" spc="65" dirty="0">
                <a:latin typeface="Calibri"/>
                <a:cs typeface="Calibri"/>
              </a:rPr>
              <a:t>other</a:t>
            </a:r>
            <a:r>
              <a:rPr sz="2800" spc="190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software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2800" spc="95" dirty="0">
                <a:latin typeface="Calibri"/>
                <a:cs typeface="Calibri"/>
              </a:rPr>
              <a:t>Brings </a:t>
            </a:r>
            <a:r>
              <a:rPr sz="2800" spc="75" dirty="0">
                <a:latin typeface="Calibri"/>
                <a:cs typeface="Calibri"/>
              </a:rPr>
              <a:t>existing </a:t>
            </a:r>
            <a:r>
              <a:rPr sz="2800" spc="55" dirty="0">
                <a:latin typeface="Calibri"/>
                <a:cs typeface="Calibri"/>
              </a:rPr>
              <a:t>license </a:t>
            </a:r>
            <a:r>
              <a:rPr sz="2800" spc="105" dirty="0">
                <a:latin typeface="Calibri"/>
                <a:cs typeface="Calibri"/>
              </a:rPr>
              <a:t>through </a:t>
            </a:r>
            <a:r>
              <a:rPr sz="2800" spc="60" dirty="0">
                <a:latin typeface="Calibri"/>
                <a:cs typeface="Calibri"/>
              </a:rPr>
              <a:t>specific </a:t>
            </a:r>
            <a:r>
              <a:rPr sz="2800" spc="80" dirty="0">
                <a:latin typeface="Calibri"/>
                <a:cs typeface="Calibri"/>
              </a:rPr>
              <a:t>vendor</a:t>
            </a:r>
            <a:r>
              <a:rPr sz="2800" spc="215" dirty="0">
                <a:latin typeface="Calibri"/>
                <a:cs typeface="Calibri"/>
              </a:rPr>
              <a:t> </a:t>
            </a:r>
            <a:r>
              <a:rPr sz="2800" spc="105" dirty="0">
                <a:latin typeface="Calibri"/>
                <a:cs typeface="Calibri"/>
              </a:rPr>
              <a:t>programs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979" y="39879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689864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5" dirty="0">
                <a:latin typeface="Arial"/>
                <a:cs typeface="Arial"/>
              </a:rPr>
              <a:t>Amazon </a:t>
            </a:r>
            <a:r>
              <a:rPr sz="4400" spc="-215" dirty="0">
                <a:latin typeface="Arial"/>
                <a:cs typeface="Arial"/>
              </a:rPr>
              <a:t>S3: </a:t>
            </a:r>
            <a:r>
              <a:rPr sz="4400" spc="-55" dirty="0">
                <a:latin typeface="Arial"/>
                <a:cs typeface="Arial"/>
              </a:rPr>
              <a:t>Storage</a:t>
            </a:r>
            <a:r>
              <a:rPr sz="4400" spc="5" dirty="0">
                <a:latin typeface="Arial"/>
                <a:cs typeface="Arial"/>
              </a:rPr>
              <a:t> </a:t>
            </a:r>
            <a:r>
              <a:rPr sz="4400" spc="-270" dirty="0">
                <a:latin typeface="Arial"/>
                <a:cs typeface="Arial"/>
              </a:rPr>
              <a:t>Classes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8736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17279" y="1423500"/>
            <a:ext cx="5513705" cy="3883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-5" dirty="0">
                <a:latin typeface="Tahoma"/>
                <a:cs typeface="Tahoma"/>
              </a:rPr>
              <a:t>Types </a:t>
            </a:r>
            <a:r>
              <a:rPr sz="2750" spc="100" dirty="0">
                <a:latin typeface="Tahoma"/>
                <a:cs typeface="Tahoma"/>
              </a:rPr>
              <a:t>of </a:t>
            </a:r>
            <a:r>
              <a:rPr sz="2750" spc="20" dirty="0">
                <a:latin typeface="Tahoma"/>
                <a:cs typeface="Tahoma"/>
              </a:rPr>
              <a:t>storage</a:t>
            </a:r>
            <a:r>
              <a:rPr sz="2750" spc="-525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classes</a:t>
            </a:r>
            <a:endParaRPr sz="2750" dirty="0">
              <a:latin typeface="Tahoma"/>
              <a:cs typeface="Tahoma"/>
            </a:endParaRPr>
          </a:p>
          <a:p>
            <a:pPr marL="260985">
              <a:lnSpc>
                <a:spcPct val="100000"/>
              </a:lnSpc>
              <a:spcBef>
                <a:spcPts val="1480"/>
              </a:spcBef>
            </a:pPr>
            <a:r>
              <a:rPr sz="2800" spc="-30" dirty="0">
                <a:latin typeface="Arial"/>
                <a:cs typeface="Arial"/>
              </a:rPr>
              <a:t>Standard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Storage</a:t>
            </a:r>
            <a:endParaRPr sz="28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Arial"/>
                <a:cs typeface="Arial"/>
              </a:rPr>
              <a:t>99.999999999%</a:t>
            </a:r>
            <a:r>
              <a:rPr sz="2400" spc="-225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durability</a:t>
            </a:r>
            <a:endParaRPr sz="24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45" dirty="0">
                <a:latin typeface="Arial"/>
                <a:cs typeface="Arial"/>
              </a:rPr>
              <a:t>99.99%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availability</a:t>
            </a:r>
            <a:endParaRPr sz="2400" dirty="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1425"/>
              </a:spcBef>
            </a:pPr>
            <a:r>
              <a:rPr sz="2800" spc="5" dirty="0">
                <a:latin typeface="Arial"/>
                <a:cs typeface="Arial"/>
              </a:rPr>
              <a:t>Standard-Infrequent </a:t>
            </a:r>
            <a:r>
              <a:rPr sz="2800" spc="-160" dirty="0">
                <a:latin typeface="Arial"/>
                <a:cs typeface="Arial"/>
              </a:rPr>
              <a:t>Access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125" dirty="0">
                <a:latin typeface="Arial"/>
                <a:cs typeface="Arial"/>
              </a:rPr>
              <a:t>(S-IA)</a:t>
            </a:r>
            <a:endParaRPr sz="28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Arial"/>
                <a:cs typeface="Arial"/>
              </a:rPr>
              <a:t>99.999999999%</a:t>
            </a:r>
            <a:r>
              <a:rPr sz="2400" spc="-225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durability</a:t>
            </a:r>
            <a:endParaRPr sz="24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35" dirty="0">
                <a:latin typeface="Arial"/>
                <a:cs typeface="Arial"/>
              </a:rPr>
              <a:t>99.9%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availability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1750568"/>
            <a:ext cx="6878218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9" dirty="0">
                <a:latin typeface="Calibri"/>
                <a:cs typeface="Calibri"/>
              </a:rPr>
              <a:t>High</a:t>
            </a:r>
            <a:r>
              <a:rPr sz="4400" spc="100" dirty="0">
                <a:latin typeface="Calibri"/>
                <a:cs typeface="Calibri"/>
              </a:rPr>
              <a:t> </a:t>
            </a:r>
            <a:r>
              <a:rPr sz="4400" spc="90" dirty="0">
                <a:latin typeface="Calibri"/>
                <a:cs typeface="Calibri"/>
              </a:rPr>
              <a:t>Availability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933673"/>
            <a:ext cx="419671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990600" y="2819400"/>
            <a:ext cx="6672801" cy="2105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45" dirty="0">
                <a:latin typeface="Calibri"/>
                <a:cs typeface="Calibri"/>
              </a:rPr>
              <a:t>High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availability:</a:t>
            </a:r>
            <a:endParaRPr sz="2800" dirty="0">
              <a:latin typeface="Calibri"/>
              <a:cs typeface="Calibri"/>
            </a:endParaRPr>
          </a:p>
          <a:p>
            <a:pPr marL="449580" marR="5080" indent="-228600">
              <a:lnSpc>
                <a:spcPts val="2620"/>
              </a:lnSpc>
              <a:spcBef>
                <a:spcPts val="183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0" dirty="0">
                <a:latin typeface="Calibri"/>
                <a:cs typeface="Calibri"/>
              </a:rPr>
              <a:t>Functional </a:t>
            </a:r>
            <a:r>
              <a:rPr sz="2400" spc="90" dirty="0">
                <a:latin typeface="Calibri"/>
                <a:cs typeface="Calibri"/>
              </a:rPr>
              <a:t>and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accessible  </a:t>
            </a:r>
            <a:r>
              <a:rPr sz="2400" spc="80" dirty="0">
                <a:latin typeface="Calibri"/>
                <a:cs typeface="Calibri"/>
              </a:rPr>
              <a:t>systems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46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40" dirty="0">
                <a:latin typeface="Calibri"/>
                <a:cs typeface="Calibri"/>
              </a:rPr>
              <a:t>Minimized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downtime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41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05" dirty="0">
                <a:latin typeface="Calibri"/>
                <a:cs typeface="Calibri"/>
              </a:rPr>
              <a:t>No </a:t>
            </a:r>
            <a:r>
              <a:rPr sz="2400" spc="100" dirty="0">
                <a:latin typeface="Calibri"/>
                <a:cs typeface="Calibri"/>
              </a:rPr>
              <a:t>human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intervention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00189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15" dirty="0">
                <a:latin typeface="Calibri"/>
                <a:cs typeface="Calibri"/>
              </a:rPr>
              <a:t>Amazon </a:t>
            </a:r>
            <a:r>
              <a:rPr sz="4400" spc="175" dirty="0">
                <a:latin typeface="Calibri"/>
                <a:cs typeface="Calibri"/>
              </a:rPr>
              <a:t>S3:</a:t>
            </a:r>
            <a:r>
              <a:rPr sz="4400" spc="35" dirty="0">
                <a:latin typeface="Calibri"/>
                <a:cs typeface="Calibri"/>
              </a:rPr>
              <a:t> </a:t>
            </a:r>
            <a:r>
              <a:rPr sz="4400" spc="190" dirty="0">
                <a:latin typeface="Calibri"/>
                <a:cs typeface="Calibri"/>
              </a:rPr>
              <a:t>Storage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1421384"/>
            <a:ext cx="6598284" cy="154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75" dirty="0">
                <a:latin typeface="Calibri"/>
                <a:cs typeface="Calibri"/>
              </a:rPr>
              <a:t>Considerations for </a:t>
            </a:r>
            <a:r>
              <a:rPr sz="2800" spc="90" dirty="0">
                <a:latin typeface="Calibri"/>
                <a:cs typeface="Calibri"/>
              </a:rPr>
              <a:t>estimating storage</a:t>
            </a:r>
            <a:r>
              <a:rPr sz="2800" spc="120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cost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00" dirty="0">
                <a:latin typeface="Calibri"/>
                <a:cs typeface="Calibri"/>
              </a:rPr>
              <a:t>The </a:t>
            </a:r>
            <a:r>
              <a:rPr sz="2400" spc="80" dirty="0">
                <a:latin typeface="Calibri"/>
                <a:cs typeface="Calibri"/>
              </a:rPr>
              <a:t>number </a:t>
            </a:r>
            <a:r>
              <a:rPr sz="2400" spc="90" dirty="0">
                <a:latin typeface="Calibri"/>
                <a:cs typeface="Calibri"/>
              </a:rPr>
              <a:t>and </a:t>
            </a:r>
            <a:r>
              <a:rPr sz="2400" spc="60" dirty="0">
                <a:latin typeface="Calibri"/>
                <a:cs typeface="Calibri"/>
              </a:rPr>
              <a:t>size </a:t>
            </a:r>
            <a:r>
              <a:rPr sz="2400" spc="100" dirty="0">
                <a:latin typeface="Calibri"/>
                <a:cs typeface="Calibri"/>
              </a:rPr>
              <a:t>of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objects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00" dirty="0">
                <a:latin typeface="Calibri"/>
                <a:cs typeface="Calibri"/>
              </a:rPr>
              <a:t>Type of</a:t>
            </a:r>
            <a:r>
              <a:rPr sz="2400" spc="-155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storage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82321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15" dirty="0">
                <a:latin typeface="Calibri"/>
                <a:cs typeface="Calibri"/>
              </a:rPr>
              <a:t>Amazon</a:t>
            </a:r>
            <a:r>
              <a:rPr sz="4400" spc="75" dirty="0">
                <a:latin typeface="Calibri"/>
                <a:cs typeface="Calibri"/>
              </a:rPr>
              <a:t> </a:t>
            </a:r>
            <a:r>
              <a:rPr sz="4400" spc="385" dirty="0">
                <a:latin typeface="Calibri"/>
                <a:cs typeface="Calibri"/>
              </a:rPr>
              <a:t>S3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51563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17279" y="1423500"/>
            <a:ext cx="9436100" cy="443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80" dirty="0">
                <a:latin typeface="Calibri"/>
                <a:cs typeface="Calibri"/>
              </a:rPr>
              <a:t>Requests:</a:t>
            </a:r>
            <a:endParaRPr sz="2750" dirty="0">
              <a:latin typeface="Calibri"/>
              <a:cs typeface="Calibri"/>
            </a:endParaRPr>
          </a:p>
          <a:p>
            <a:pPr marL="260985" marR="6069330" indent="-248920">
              <a:lnSpc>
                <a:spcPct val="142900"/>
              </a:lnSpc>
              <a:spcBef>
                <a:spcPts val="40"/>
              </a:spcBef>
            </a:pPr>
            <a:r>
              <a:rPr sz="2800" spc="80" dirty="0">
                <a:latin typeface="Calibri"/>
                <a:cs typeface="Calibri"/>
              </a:rPr>
              <a:t>Pricing </a:t>
            </a:r>
            <a:r>
              <a:rPr sz="2800" spc="90" dirty="0">
                <a:latin typeface="Calibri"/>
                <a:cs typeface="Calibri"/>
              </a:rPr>
              <a:t>based </a:t>
            </a:r>
            <a:r>
              <a:rPr sz="2800" spc="110" dirty="0">
                <a:latin typeface="Calibri"/>
                <a:cs typeface="Calibri"/>
              </a:rPr>
              <a:t>on  </a:t>
            </a:r>
            <a:r>
              <a:rPr sz="2800" spc="95" dirty="0">
                <a:latin typeface="Calibri"/>
                <a:cs typeface="Calibri"/>
              </a:rPr>
              <a:t>Number </a:t>
            </a:r>
            <a:r>
              <a:rPr sz="2800" spc="120" dirty="0">
                <a:latin typeface="Calibri"/>
                <a:cs typeface="Calibri"/>
              </a:rPr>
              <a:t>of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65" dirty="0">
                <a:latin typeface="Calibri"/>
                <a:cs typeface="Calibri"/>
              </a:rPr>
              <a:t>requests  </a:t>
            </a:r>
            <a:r>
              <a:rPr sz="2800" spc="114" dirty="0">
                <a:latin typeface="Calibri"/>
                <a:cs typeface="Calibri"/>
              </a:rPr>
              <a:t>Type </a:t>
            </a:r>
            <a:r>
              <a:rPr sz="2800" spc="120" dirty="0">
                <a:latin typeface="Calibri"/>
                <a:cs typeface="Calibri"/>
              </a:rPr>
              <a:t>of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65" dirty="0">
                <a:latin typeface="Calibri"/>
                <a:cs typeface="Calibri"/>
              </a:rPr>
              <a:t>requests</a:t>
            </a:r>
            <a:endParaRPr sz="28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Calibri"/>
                <a:cs typeface="Calibri"/>
              </a:rPr>
              <a:t>Different </a:t>
            </a:r>
            <a:r>
              <a:rPr sz="2400" spc="45" dirty="0">
                <a:latin typeface="Calibri"/>
                <a:cs typeface="Calibri"/>
              </a:rPr>
              <a:t>rates </a:t>
            </a:r>
            <a:r>
              <a:rPr sz="2400" spc="60" dirty="0">
                <a:latin typeface="Calibri"/>
                <a:cs typeface="Calibri"/>
              </a:rPr>
              <a:t>for </a:t>
            </a:r>
            <a:r>
              <a:rPr sz="2400" spc="135" dirty="0">
                <a:latin typeface="Calibri"/>
                <a:cs typeface="Calibri"/>
              </a:rPr>
              <a:t>GET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requests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750" spc="120" dirty="0">
                <a:latin typeface="Calibri"/>
                <a:cs typeface="Calibri"/>
              </a:rPr>
              <a:t>Data</a:t>
            </a:r>
            <a:r>
              <a:rPr sz="2750" spc="35" dirty="0">
                <a:latin typeface="Calibri"/>
                <a:cs typeface="Calibri"/>
              </a:rPr>
              <a:t> </a:t>
            </a:r>
            <a:r>
              <a:rPr sz="2750" spc="100" dirty="0">
                <a:latin typeface="Calibri"/>
                <a:cs typeface="Calibri"/>
              </a:rPr>
              <a:t>Transfer</a:t>
            </a:r>
            <a:endParaRPr sz="2750" dirty="0">
              <a:latin typeface="Calibri"/>
              <a:cs typeface="Calibri"/>
            </a:endParaRPr>
          </a:p>
          <a:p>
            <a:pPr marL="240665" marR="5080" indent="20320">
              <a:lnSpc>
                <a:spcPts val="3000"/>
              </a:lnSpc>
              <a:spcBef>
                <a:spcPts val="1880"/>
              </a:spcBef>
            </a:pPr>
            <a:r>
              <a:rPr sz="2800" spc="80" dirty="0">
                <a:latin typeface="Calibri"/>
                <a:cs typeface="Calibri"/>
              </a:rPr>
              <a:t>Pricing </a:t>
            </a:r>
            <a:r>
              <a:rPr sz="2800" spc="90" dirty="0">
                <a:latin typeface="Calibri"/>
                <a:cs typeface="Calibri"/>
              </a:rPr>
              <a:t>based </a:t>
            </a:r>
            <a:r>
              <a:rPr sz="2800" spc="110" dirty="0">
                <a:latin typeface="Calibri"/>
                <a:cs typeface="Calibri"/>
              </a:rPr>
              <a:t>on </a:t>
            </a:r>
            <a:r>
              <a:rPr sz="2800" spc="80" dirty="0">
                <a:latin typeface="Calibri"/>
                <a:cs typeface="Calibri"/>
              </a:rPr>
              <a:t>the </a:t>
            </a:r>
            <a:r>
              <a:rPr sz="2800" spc="110" dirty="0">
                <a:latin typeface="Calibri"/>
                <a:cs typeface="Calibri"/>
              </a:rPr>
              <a:t>amount </a:t>
            </a:r>
            <a:r>
              <a:rPr sz="2800" spc="120" dirty="0">
                <a:latin typeface="Calibri"/>
                <a:cs typeface="Calibri"/>
              </a:rPr>
              <a:t>of </a:t>
            </a:r>
            <a:r>
              <a:rPr sz="2800" spc="90" dirty="0">
                <a:latin typeface="Calibri"/>
                <a:cs typeface="Calibri"/>
              </a:rPr>
              <a:t>data </a:t>
            </a:r>
            <a:r>
              <a:rPr sz="2800" spc="55" dirty="0">
                <a:latin typeface="Calibri"/>
                <a:cs typeface="Calibri"/>
              </a:rPr>
              <a:t>transferred </a:t>
            </a:r>
            <a:r>
              <a:rPr sz="2800" spc="85" dirty="0">
                <a:latin typeface="Calibri"/>
                <a:cs typeface="Calibri"/>
              </a:rPr>
              <a:t>out </a:t>
            </a:r>
            <a:r>
              <a:rPr sz="2800" spc="120" dirty="0">
                <a:latin typeface="Calibri"/>
                <a:cs typeface="Calibri"/>
              </a:rPr>
              <a:t>of </a:t>
            </a:r>
            <a:r>
              <a:rPr sz="2800" spc="80" dirty="0">
                <a:latin typeface="Calibri"/>
                <a:cs typeface="Calibri"/>
              </a:rPr>
              <a:t>the  </a:t>
            </a:r>
            <a:r>
              <a:rPr sz="2800" spc="135" dirty="0">
                <a:latin typeface="Calibri"/>
                <a:cs typeface="Calibri"/>
              </a:rPr>
              <a:t>Amazon </a:t>
            </a:r>
            <a:r>
              <a:rPr sz="2800" spc="245" dirty="0">
                <a:latin typeface="Calibri"/>
                <a:cs typeface="Calibri"/>
              </a:rPr>
              <a:t>S3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85" dirty="0">
                <a:latin typeface="Calibri"/>
                <a:cs typeface="Calibri"/>
              </a:rPr>
              <a:t>region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313499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85" dirty="0"/>
              <a:t>Amazon</a:t>
            </a:r>
            <a:r>
              <a:rPr sz="4400" spc="-320" dirty="0"/>
              <a:t> </a:t>
            </a:r>
            <a:r>
              <a:rPr sz="4400" spc="65" dirty="0"/>
              <a:t>EBS</a:t>
            </a:r>
            <a:endParaRPr sz="440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66199" y="1421384"/>
            <a:ext cx="8312784" cy="393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95" dirty="0">
                <a:latin typeface="Lucida Sans"/>
                <a:cs typeface="Lucida Sans"/>
              </a:rPr>
              <a:t>Block-level </a:t>
            </a:r>
            <a:r>
              <a:rPr sz="2800" spc="-145" dirty="0">
                <a:latin typeface="Lucida Sans"/>
                <a:cs typeface="Lucida Sans"/>
              </a:rPr>
              <a:t>storage </a:t>
            </a:r>
            <a:r>
              <a:rPr sz="2800" spc="-125" dirty="0">
                <a:latin typeface="Lucida Sans"/>
                <a:cs typeface="Lucida Sans"/>
              </a:rPr>
              <a:t>for</a:t>
            </a:r>
            <a:r>
              <a:rPr sz="2800" spc="-235" dirty="0">
                <a:latin typeface="Lucida Sans"/>
                <a:cs typeface="Lucida Sans"/>
              </a:rPr>
              <a:t> </a:t>
            </a:r>
            <a:r>
              <a:rPr sz="2800" spc="-165" dirty="0">
                <a:latin typeface="Lucida Sans"/>
                <a:cs typeface="Lucida Sans"/>
              </a:rPr>
              <a:t>instances</a:t>
            </a:r>
            <a:endParaRPr sz="2800" dirty="0">
              <a:latin typeface="Lucida Sans"/>
              <a:cs typeface="Lucida Sans"/>
            </a:endParaRPr>
          </a:p>
          <a:p>
            <a:pPr marL="12700" marR="5080">
              <a:lnSpc>
                <a:spcPts val="4800"/>
              </a:lnSpc>
              <a:spcBef>
                <a:spcPts val="400"/>
              </a:spcBef>
            </a:pPr>
            <a:r>
              <a:rPr sz="2800" spc="40" dirty="0">
                <a:latin typeface="Lucida Sans"/>
                <a:cs typeface="Lucida Sans"/>
              </a:rPr>
              <a:t>EBS </a:t>
            </a:r>
            <a:r>
              <a:rPr sz="2800" spc="-155" dirty="0">
                <a:latin typeface="Lucida Sans"/>
                <a:cs typeface="Lucida Sans"/>
              </a:rPr>
              <a:t>volumes </a:t>
            </a:r>
            <a:r>
              <a:rPr sz="2800" spc="-175" dirty="0">
                <a:latin typeface="Lucida Sans"/>
                <a:cs typeface="Lucida Sans"/>
              </a:rPr>
              <a:t>persist </a:t>
            </a:r>
            <a:r>
              <a:rPr sz="2800" spc="-135" dirty="0">
                <a:latin typeface="Lucida Sans"/>
                <a:cs typeface="Lucida Sans"/>
              </a:rPr>
              <a:t>independently from </a:t>
            </a:r>
            <a:r>
              <a:rPr sz="2800" spc="-105" dirty="0">
                <a:latin typeface="Lucida Sans"/>
                <a:cs typeface="Lucida Sans"/>
              </a:rPr>
              <a:t>the</a:t>
            </a:r>
            <a:r>
              <a:rPr sz="2800" spc="-305" dirty="0">
                <a:latin typeface="Lucida Sans"/>
                <a:cs typeface="Lucida Sans"/>
              </a:rPr>
              <a:t> </a:t>
            </a:r>
            <a:r>
              <a:rPr sz="2800" spc="-150" dirty="0">
                <a:latin typeface="Lucida Sans"/>
                <a:cs typeface="Lucida Sans"/>
              </a:rPr>
              <a:t>instance  </a:t>
            </a:r>
            <a:r>
              <a:rPr sz="2800" spc="-160" dirty="0">
                <a:latin typeface="Lucida Sans"/>
                <a:cs typeface="Lucida Sans"/>
              </a:rPr>
              <a:t>Analogous </a:t>
            </a:r>
            <a:r>
              <a:rPr sz="2800" spc="-85" dirty="0">
                <a:latin typeface="Lucida Sans"/>
                <a:cs typeface="Lucida Sans"/>
              </a:rPr>
              <a:t>to </a:t>
            </a:r>
            <a:r>
              <a:rPr sz="2800" spc="-135" dirty="0">
                <a:latin typeface="Lucida Sans"/>
                <a:cs typeface="Lucida Sans"/>
              </a:rPr>
              <a:t>virtual </a:t>
            </a:r>
            <a:r>
              <a:rPr sz="2800" spc="-229" dirty="0">
                <a:latin typeface="Lucida Sans"/>
                <a:cs typeface="Lucida Sans"/>
              </a:rPr>
              <a:t>disks </a:t>
            </a:r>
            <a:r>
              <a:rPr sz="2800" spc="-170" dirty="0">
                <a:latin typeface="Lucida Sans"/>
                <a:cs typeface="Lucida Sans"/>
              </a:rPr>
              <a:t>in </a:t>
            </a:r>
            <a:r>
              <a:rPr sz="2800" spc="-105" dirty="0">
                <a:latin typeface="Lucida Sans"/>
                <a:cs typeface="Lucida Sans"/>
              </a:rPr>
              <a:t>the</a:t>
            </a:r>
            <a:r>
              <a:rPr sz="2800" spc="-185" dirty="0">
                <a:latin typeface="Lucida Sans"/>
                <a:cs typeface="Lucida Sans"/>
              </a:rPr>
              <a:t> </a:t>
            </a:r>
            <a:r>
              <a:rPr sz="2800" spc="-155" dirty="0">
                <a:latin typeface="Lucida Sans"/>
                <a:cs typeface="Lucida Sans"/>
              </a:rPr>
              <a:t>cloud</a:t>
            </a:r>
            <a:endParaRPr sz="28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800" spc="-160" dirty="0">
                <a:latin typeface="Lucida Sans"/>
                <a:cs typeface="Lucida Sans"/>
              </a:rPr>
              <a:t>Three </a:t>
            </a:r>
            <a:r>
              <a:rPr sz="2800" spc="-135" dirty="0">
                <a:latin typeface="Lucida Sans"/>
                <a:cs typeface="Lucida Sans"/>
              </a:rPr>
              <a:t>volume</a:t>
            </a:r>
            <a:r>
              <a:rPr sz="2800" spc="-215" dirty="0">
                <a:latin typeface="Lucida Sans"/>
                <a:cs typeface="Lucida Sans"/>
              </a:rPr>
              <a:t> </a:t>
            </a:r>
            <a:r>
              <a:rPr sz="2800" spc="-160" dirty="0">
                <a:latin typeface="Lucida Sans"/>
                <a:cs typeface="Lucida Sans"/>
              </a:rPr>
              <a:t>types:</a:t>
            </a:r>
            <a:endParaRPr sz="2800" dirty="0">
              <a:latin typeface="Lucida Sans"/>
              <a:cs typeface="Lucida Sans"/>
            </a:endParaRPr>
          </a:p>
          <a:p>
            <a:pPr marL="220979" marR="4782820" algn="just">
              <a:lnSpc>
                <a:spcPct val="152900"/>
              </a:lnSpc>
              <a:spcBef>
                <a:spcPts val="2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120" dirty="0">
                <a:latin typeface="Lucida Sans"/>
                <a:cs typeface="Lucida Sans"/>
              </a:rPr>
              <a:t>General Purpose </a:t>
            </a:r>
            <a:r>
              <a:rPr sz="2400" spc="-70" dirty="0">
                <a:latin typeface="Lucida Sans"/>
                <a:cs typeface="Lucida Sans"/>
              </a:rPr>
              <a:t>(SSD)  </a:t>
            </a: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125" dirty="0">
                <a:latin typeface="Lucida Sans"/>
                <a:cs typeface="Lucida Sans"/>
              </a:rPr>
              <a:t>Provisioned </a:t>
            </a:r>
            <a:r>
              <a:rPr sz="2400" spc="-5" dirty="0">
                <a:latin typeface="Lucida Sans"/>
                <a:cs typeface="Lucida Sans"/>
              </a:rPr>
              <a:t>IOPS</a:t>
            </a:r>
            <a:r>
              <a:rPr sz="2400" spc="-310" dirty="0">
                <a:latin typeface="Lucida Sans"/>
                <a:cs typeface="Lucida Sans"/>
              </a:rPr>
              <a:t> </a:t>
            </a:r>
            <a:r>
              <a:rPr sz="2400" spc="-70" dirty="0">
                <a:latin typeface="Lucida Sans"/>
                <a:cs typeface="Lucida Sans"/>
              </a:rPr>
              <a:t>(SSD)  </a:t>
            </a: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1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-120" dirty="0">
                <a:latin typeface="Lucida Sans"/>
                <a:cs typeface="Lucida Sans"/>
              </a:rPr>
              <a:t>Magnetic</a:t>
            </a:r>
            <a:endParaRPr sz="24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794258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85" dirty="0"/>
              <a:t>Amazon </a:t>
            </a:r>
            <a:r>
              <a:rPr sz="4400" spc="-65" dirty="0"/>
              <a:t>EBS: </a:t>
            </a:r>
            <a:r>
              <a:rPr sz="4400" spc="-240" dirty="0"/>
              <a:t>Volumes </a:t>
            </a:r>
            <a:r>
              <a:rPr sz="4400" spc="-229" dirty="0"/>
              <a:t>and</a:t>
            </a:r>
            <a:r>
              <a:rPr sz="4400" spc="-440" dirty="0"/>
              <a:t> </a:t>
            </a:r>
            <a:r>
              <a:rPr sz="4400" spc="-5" dirty="0"/>
              <a:t>IOPS</a:t>
            </a:r>
            <a:endParaRPr sz="440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044824"/>
            <a:ext cx="228599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137024"/>
            <a:ext cx="228599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4178424"/>
            <a:ext cx="228599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5219824"/>
            <a:ext cx="228599" cy="22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17279" y="1400382"/>
            <a:ext cx="10036175" cy="461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-110" dirty="0">
                <a:latin typeface="Lucida Sans"/>
                <a:cs typeface="Lucida Sans"/>
              </a:rPr>
              <a:t>Volumes</a:t>
            </a:r>
            <a:endParaRPr sz="2550" dirty="0">
              <a:latin typeface="Lucida Sans"/>
              <a:cs typeface="Lucida Sans"/>
            </a:endParaRPr>
          </a:p>
          <a:p>
            <a:pPr marL="243840">
              <a:lnSpc>
                <a:spcPct val="100000"/>
              </a:lnSpc>
              <a:spcBef>
                <a:spcPts val="1215"/>
              </a:spcBef>
            </a:pPr>
            <a:r>
              <a:rPr sz="2600" spc="-125" dirty="0">
                <a:latin typeface="Lucida Sans"/>
                <a:cs typeface="Lucida Sans"/>
              </a:rPr>
              <a:t>All volume types </a:t>
            </a:r>
            <a:r>
              <a:rPr sz="2600" spc="-130" dirty="0">
                <a:latin typeface="Lucida Sans"/>
                <a:cs typeface="Lucida Sans"/>
              </a:rPr>
              <a:t>are </a:t>
            </a:r>
            <a:r>
              <a:rPr sz="2600" spc="-145" dirty="0">
                <a:latin typeface="Lucida Sans"/>
                <a:cs typeface="Lucida Sans"/>
              </a:rPr>
              <a:t>charged </a:t>
            </a:r>
            <a:r>
              <a:rPr sz="2600" spc="-125" dirty="0">
                <a:latin typeface="Lucida Sans"/>
                <a:cs typeface="Lucida Sans"/>
              </a:rPr>
              <a:t>by </a:t>
            </a:r>
            <a:r>
              <a:rPr sz="2600" spc="-95" dirty="0">
                <a:latin typeface="Lucida Sans"/>
                <a:cs typeface="Lucida Sans"/>
              </a:rPr>
              <a:t>the </a:t>
            </a:r>
            <a:r>
              <a:rPr sz="2600" spc="-125" dirty="0">
                <a:latin typeface="Lucida Sans"/>
                <a:cs typeface="Lucida Sans"/>
              </a:rPr>
              <a:t>amount </a:t>
            </a:r>
            <a:r>
              <a:rPr sz="2600" spc="-150" dirty="0">
                <a:latin typeface="Lucida Sans"/>
                <a:cs typeface="Lucida Sans"/>
              </a:rPr>
              <a:t>provisioned </a:t>
            </a:r>
            <a:r>
              <a:rPr sz="2600" spc="-145" dirty="0">
                <a:latin typeface="Lucida Sans"/>
                <a:cs typeface="Lucida Sans"/>
              </a:rPr>
              <a:t>per</a:t>
            </a:r>
            <a:r>
              <a:rPr sz="2600" spc="-315" dirty="0">
                <a:latin typeface="Lucida Sans"/>
                <a:cs typeface="Lucida Sans"/>
              </a:rPr>
              <a:t> </a:t>
            </a:r>
            <a:r>
              <a:rPr sz="2600" spc="-120" dirty="0">
                <a:latin typeface="Lucida Sans"/>
                <a:cs typeface="Lucida Sans"/>
              </a:rPr>
              <a:t>month</a:t>
            </a:r>
            <a:endParaRPr sz="26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2550" spc="25" dirty="0">
                <a:latin typeface="Lucida Sans"/>
                <a:cs typeface="Lucida Sans"/>
              </a:rPr>
              <a:t>IOPS</a:t>
            </a:r>
            <a:endParaRPr sz="2550" dirty="0">
              <a:latin typeface="Lucida Sans"/>
              <a:cs typeface="Lucida Sans"/>
            </a:endParaRPr>
          </a:p>
          <a:p>
            <a:pPr marL="243840">
              <a:lnSpc>
                <a:spcPct val="100000"/>
              </a:lnSpc>
              <a:spcBef>
                <a:spcPts val="1215"/>
              </a:spcBef>
            </a:pPr>
            <a:r>
              <a:rPr sz="2600" spc="-125" dirty="0">
                <a:latin typeface="Lucida Sans"/>
                <a:cs typeface="Lucida Sans"/>
              </a:rPr>
              <a:t>General Purpose</a:t>
            </a:r>
            <a:r>
              <a:rPr sz="2600" spc="-225" dirty="0">
                <a:latin typeface="Lucida Sans"/>
                <a:cs typeface="Lucida Sans"/>
              </a:rPr>
              <a:t> </a:t>
            </a:r>
            <a:r>
              <a:rPr sz="2600" spc="-75" dirty="0">
                <a:latin typeface="Lucida Sans"/>
                <a:cs typeface="Lucida Sans"/>
              </a:rPr>
              <a:t>(SSD)</a:t>
            </a:r>
            <a:endParaRPr sz="26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1285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-120" dirty="0">
                <a:latin typeface="Lucida Sans"/>
                <a:cs typeface="Lucida Sans"/>
              </a:rPr>
              <a:t>Included </a:t>
            </a:r>
            <a:r>
              <a:rPr sz="2200" spc="-135" dirty="0">
                <a:latin typeface="Lucida Sans"/>
                <a:cs typeface="Lucida Sans"/>
              </a:rPr>
              <a:t>in</a:t>
            </a:r>
            <a:r>
              <a:rPr sz="2200" spc="-240" dirty="0">
                <a:latin typeface="Lucida Sans"/>
                <a:cs typeface="Lucida Sans"/>
              </a:rPr>
              <a:t> </a:t>
            </a:r>
            <a:r>
              <a:rPr sz="2200" spc="-130" dirty="0">
                <a:latin typeface="Lucida Sans"/>
                <a:cs typeface="Lucida Sans"/>
              </a:rPr>
              <a:t>price</a:t>
            </a:r>
            <a:endParaRPr sz="2200" dirty="0">
              <a:latin typeface="Lucida Sans"/>
              <a:cs typeface="Lucida Sans"/>
            </a:endParaRPr>
          </a:p>
          <a:p>
            <a:pPr marL="243840">
              <a:lnSpc>
                <a:spcPct val="100000"/>
              </a:lnSpc>
              <a:spcBef>
                <a:spcPts val="1160"/>
              </a:spcBef>
            </a:pPr>
            <a:r>
              <a:rPr sz="2600" spc="-125" dirty="0">
                <a:latin typeface="Lucida Sans"/>
                <a:cs typeface="Lucida Sans"/>
              </a:rPr>
              <a:t>Magnetic</a:t>
            </a:r>
            <a:endParaRPr sz="26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1285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-135" dirty="0">
                <a:latin typeface="Lucida Sans"/>
                <a:cs typeface="Lucida Sans"/>
              </a:rPr>
              <a:t>Charged </a:t>
            </a:r>
            <a:r>
              <a:rPr sz="2200" spc="-105" dirty="0">
                <a:latin typeface="Lucida Sans"/>
                <a:cs typeface="Lucida Sans"/>
              </a:rPr>
              <a:t>by </a:t>
            </a:r>
            <a:r>
              <a:rPr sz="2200" spc="-80" dirty="0">
                <a:latin typeface="Lucida Sans"/>
                <a:cs typeface="Lucida Sans"/>
              </a:rPr>
              <a:t>the </a:t>
            </a:r>
            <a:r>
              <a:rPr sz="2200" spc="-125" dirty="0">
                <a:latin typeface="Lucida Sans"/>
                <a:cs typeface="Lucida Sans"/>
              </a:rPr>
              <a:t>number </a:t>
            </a:r>
            <a:r>
              <a:rPr sz="2200" spc="-70" dirty="0">
                <a:latin typeface="Lucida Sans"/>
                <a:cs typeface="Lucida Sans"/>
              </a:rPr>
              <a:t>of</a:t>
            </a:r>
            <a:r>
              <a:rPr sz="2200" spc="-235" dirty="0">
                <a:latin typeface="Lucida Sans"/>
                <a:cs typeface="Lucida Sans"/>
              </a:rPr>
              <a:t> </a:t>
            </a:r>
            <a:r>
              <a:rPr sz="2200" spc="-130" dirty="0">
                <a:latin typeface="Lucida Sans"/>
                <a:cs typeface="Lucida Sans"/>
              </a:rPr>
              <a:t>requests</a:t>
            </a:r>
            <a:endParaRPr sz="2200" dirty="0">
              <a:latin typeface="Lucida Sans"/>
              <a:cs typeface="Lucida Sans"/>
            </a:endParaRPr>
          </a:p>
          <a:p>
            <a:pPr marL="243840">
              <a:lnSpc>
                <a:spcPct val="100000"/>
              </a:lnSpc>
              <a:spcBef>
                <a:spcPts val="1160"/>
              </a:spcBef>
            </a:pPr>
            <a:r>
              <a:rPr sz="2600" spc="-130" dirty="0">
                <a:latin typeface="Lucida Sans"/>
                <a:cs typeface="Lucida Sans"/>
              </a:rPr>
              <a:t>Provisioned </a:t>
            </a:r>
            <a:r>
              <a:rPr sz="2600" spc="-5" dirty="0">
                <a:latin typeface="Lucida Sans"/>
                <a:cs typeface="Lucida Sans"/>
              </a:rPr>
              <a:t>IOPS</a:t>
            </a:r>
            <a:r>
              <a:rPr sz="2600" spc="-215" dirty="0">
                <a:latin typeface="Lucida Sans"/>
                <a:cs typeface="Lucida Sans"/>
              </a:rPr>
              <a:t> </a:t>
            </a:r>
            <a:r>
              <a:rPr sz="2600" spc="-75" dirty="0">
                <a:latin typeface="Lucida Sans"/>
                <a:cs typeface="Lucida Sans"/>
              </a:rPr>
              <a:t>(SSD)</a:t>
            </a:r>
            <a:endParaRPr sz="26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1260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-135" dirty="0">
                <a:latin typeface="Lucida Sans"/>
                <a:cs typeface="Lucida Sans"/>
              </a:rPr>
              <a:t>Charged </a:t>
            </a:r>
            <a:r>
              <a:rPr sz="2200" spc="-105" dirty="0">
                <a:latin typeface="Lucida Sans"/>
                <a:cs typeface="Lucida Sans"/>
              </a:rPr>
              <a:t>by </a:t>
            </a:r>
            <a:r>
              <a:rPr sz="2200" spc="-80" dirty="0">
                <a:latin typeface="Lucida Sans"/>
                <a:cs typeface="Lucida Sans"/>
              </a:rPr>
              <a:t>the </a:t>
            </a:r>
            <a:r>
              <a:rPr sz="2200" spc="-105" dirty="0">
                <a:latin typeface="Lucida Sans"/>
                <a:cs typeface="Lucida Sans"/>
              </a:rPr>
              <a:t>amount </a:t>
            </a:r>
            <a:r>
              <a:rPr sz="2200" spc="-110" dirty="0">
                <a:latin typeface="Lucida Sans"/>
                <a:cs typeface="Lucida Sans"/>
              </a:rPr>
              <a:t>you </a:t>
            </a:r>
            <a:r>
              <a:rPr sz="2200" spc="-130" dirty="0">
                <a:latin typeface="Lucida Sans"/>
                <a:cs typeface="Lucida Sans"/>
              </a:rPr>
              <a:t>provision </a:t>
            </a:r>
            <a:r>
              <a:rPr sz="2200" spc="-135" dirty="0">
                <a:latin typeface="Lucida Sans"/>
                <a:cs typeface="Lucida Sans"/>
              </a:rPr>
              <a:t>in</a:t>
            </a:r>
            <a:r>
              <a:rPr sz="2200" spc="-240" dirty="0">
                <a:latin typeface="Lucida Sans"/>
                <a:cs typeface="Lucida Sans"/>
              </a:rPr>
              <a:t> </a:t>
            </a:r>
            <a:r>
              <a:rPr sz="2200" dirty="0">
                <a:latin typeface="Lucida Sans"/>
                <a:cs typeface="Lucida Sans"/>
              </a:rPr>
              <a:t>IOPS</a:t>
            </a: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303784"/>
            <a:ext cx="9039225" cy="603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-250" dirty="0"/>
              <a:t>Amazon </a:t>
            </a:r>
            <a:r>
              <a:rPr sz="3800" spc="-60" dirty="0"/>
              <a:t>EBS: </a:t>
            </a:r>
            <a:r>
              <a:rPr sz="3800" spc="-185" dirty="0"/>
              <a:t>Snapshots </a:t>
            </a:r>
            <a:r>
              <a:rPr sz="3800" spc="-200" dirty="0"/>
              <a:t>and </a:t>
            </a:r>
            <a:r>
              <a:rPr sz="3800" spc="-175" dirty="0"/>
              <a:t>Data</a:t>
            </a:r>
            <a:r>
              <a:rPr sz="3800" spc="-375" dirty="0"/>
              <a:t> </a:t>
            </a:r>
            <a:r>
              <a:rPr sz="3800" spc="-215" dirty="0"/>
              <a:t>Transfer</a:t>
            </a:r>
            <a:endParaRPr sz="380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43689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17279" y="1423500"/>
            <a:ext cx="10173970" cy="3890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30" dirty="0">
                <a:latin typeface="Tahoma"/>
                <a:cs typeface="Tahoma"/>
              </a:rPr>
              <a:t>Snapshots</a:t>
            </a:r>
            <a:endParaRPr sz="2750" dirty="0">
              <a:latin typeface="Tahoma"/>
              <a:cs typeface="Tahoma"/>
            </a:endParaRPr>
          </a:p>
          <a:p>
            <a:pPr marL="240665" marR="5080" indent="20320">
              <a:lnSpc>
                <a:spcPts val="3000"/>
              </a:lnSpc>
              <a:spcBef>
                <a:spcPts val="1880"/>
              </a:spcBef>
            </a:pPr>
            <a:r>
              <a:rPr sz="2800" spc="-160" dirty="0">
                <a:latin typeface="Lucida Sans"/>
                <a:cs typeface="Lucida Sans"/>
              </a:rPr>
              <a:t>Added </a:t>
            </a:r>
            <a:r>
              <a:rPr sz="2800" spc="-150" dirty="0">
                <a:latin typeface="Lucida Sans"/>
                <a:cs typeface="Lucida Sans"/>
              </a:rPr>
              <a:t>cost </a:t>
            </a:r>
            <a:r>
              <a:rPr sz="2800" spc="-90" dirty="0">
                <a:latin typeface="Lucida Sans"/>
                <a:cs typeface="Lucida Sans"/>
              </a:rPr>
              <a:t>of </a:t>
            </a:r>
            <a:r>
              <a:rPr sz="2800" spc="40" dirty="0">
                <a:latin typeface="Lucida Sans"/>
                <a:cs typeface="Lucida Sans"/>
              </a:rPr>
              <a:t>EBS </a:t>
            </a:r>
            <a:r>
              <a:rPr sz="2800" spc="-170" dirty="0">
                <a:latin typeface="Lucida Sans"/>
                <a:cs typeface="Lucida Sans"/>
              </a:rPr>
              <a:t>snapshots </a:t>
            </a:r>
            <a:r>
              <a:rPr sz="2800" spc="-85" dirty="0">
                <a:latin typeface="Lucida Sans"/>
                <a:cs typeface="Lucida Sans"/>
              </a:rPr>
              <a:t>to </a:t>
            </a:r>
            <a:r>
              <a:rPr sz="2800" spc="-180" dirty="0">
                <a:latin typeface="Lucida Sans"/>
                <a:cs typeface="Lucida Sans"/>
              </a:rPr>
              <a:t>Amazon </a:t>
            </a:r>
            <a:r>
              <a:rPr sz="2800" spc="-40" dirty="0">
                <a:latin typeface="Lucida Sans"/>
                <a:cs typeface="Lucida Sans"/>
              </a:rPr>
              <a:t>S3 </a:t>
            </a:r>
            <a:r>
              <a:rPr sz="2800" spc="-220" dirty="0">
                <a:latin typeface="Lucida Sans"/>
                <a:cs typeface="Lucida Sans"/>
              </a:rPr>
              <a:t>is </a:t>
            </a:r>
            <a:r>
              <a:rPr sz="2800" spc="-155" dirty="0">
                <a:latin typeface="Lucida Sans"/>
                <a:cs typeface="Lucida Sans"/>
              </a:rPr>
              <a:t>per </a:t>
            </a:r>
            <a:r>
              <a:rPr sz="2800" spc="-70" dirty="0">
                <a:latin typeface="Lucida Sans"/>
                <a:cs typeface="Lucida Sans"/>
              </a:rPr>
              <a:t>GB-month</a:t>
            </a:r>
            <a:r>
              <a:rPr sz="2800" spc="-484" dirty="0">
                <a:latin typeface="Lucida Sans"/>
                <a:cs typeface="Lucida Sans"/>
              </a:rPr>
              <a:t> </a:t>
            </a:r>
            <a:r>
              <a:rPr sz="2800" spc="-90" dirty="0">
                <a:latin typeface="Lucida Sans"/>
                <a:cs typeface="Lucida Sans"/>
              </a:rPr>
              <a:t>of  </a:t>
            </a:r>
            <a:r>
              <a:rPr sz="2800" spc="-114" dirty="0">
                <a:latin typeface="Lucida Sans"/>
                <a:cs typeface="Lucida Sans"/>
              </a:rPr>
              <a:t>data</a:t>
            </a:r>
            <a:r>
              <a:rPr sz="2800" spc="-229" dirty="0">
                <a:latin typeface="Lucida Sans"/>
                <a:cs typeface="Lucida Sans"/>
              </a:rPr>
              <a:t> </a:t>
            </a:r>
            <a:r>
              <a:rPr sz="2800" spc="-150" dirty="0">
                <a:latin typeface="Lucida Sans"/>
                <a:cs typeface="Lucida Sans"/>
              </a:rPr>
              <a:t>stored</a:t>
            </a:r>
            <a:endParaRPr sz="2800" dirty="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40"/>
              </a:spcBef>
            </a:pPr>
            <a:r>
              <a:rPr sz="2750" spc="15" dirty="0">
                <a:latin typeface="Tahoma"/>
                <a:cs typeface="Tahoma"/>
              </a:rPr>
              <a:t>Data</a:t>
            </a:r>
            <a:r>
              <a:rPr sz="2750" spc="-17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Transfer</a:t>
            </a:r>
            <a:endParaRPr sz="2750" dirty="0">
              <a:latin typeface="Tahoma"/>
              <a:cs typeface="Tahoma"/>
            </a:endParaRPr>
          </a:p>
          <a:p>
            <a:pPr marL="260985" marR="3331845">
              <a:lnSpc>
                <a:spcPct val="142900"/>
              </a:lnSpc>
              <a:spcBef>
                <a:spcPts val="40"/>
              </a:spcBef>
            </a:pPr>
            <a:r>
              <a:rPr sz="2800" spc="-160" dirty="0">
                <a:latin typeface="Lucida Sans"/>
                <a:cs typeface="Lucida Sans"/>
              </a:rPr>
              <a:t>Inbound </a:t>
            </a:r>
            <a:r>
              <a:rPr sz="2800" spc="-114" dirty="0">
                <a:latin typeface="Lucida Sans"/>
                <a:cs typeface="Lucida Sans"/>
              </a:rPr>
              <a:t>data </a:t>
            </a:r>
            <a:r>
              <a:rPr sz="2800" spc="-140" dirty="0">
                <a:latin typeface="Lucida Sans"/>
                <a:cs typeface="Lucida Sans"/>
              </a:rPr>
              <a:t>transfer </a:t>
            </a:r>
            <a:r>
              <a:rPr sz="2800" spc="-175" dirty="0">
                <a:latin typeface="Lucida Sans"/>
                <a:cs typeface="Lucida Sans"/>
              </a:rPr>
              <a:t>has </a:t>
            </a:r>
            <a:r>
              <a:rPr sz="2800" spc="-145" dirty="0">
                <a:latin typeface="Lucida Sans"/>
                <a:cs typeface="Lucida Sans"/>
              </a:rPr>
              <a:t>no </a:t>
            </a:r>
            <a:r>
              <a:rPr sz="2800" spc="-155" dirty="0">
                <a:latin typeface="Lucida Sans"/>
                <a:cs typeface="Lucida Sans"/>
              </a:rPr>
              <a:t>charge  </a:t>
            </a:r>
            <a:r>
              <a:rPr sz="2800" spc="-135" dirty="0">
                <a:latin typeface="Lucida Sans"/>
                <a:cs typeface="Lucida Sans"/>
              </a:rPr>
              <a:t>Outbound </a:t>
            </a:r>
            <a:r>
              <a:rPr sz="2800" spc="-114" dirty="0">
                <a:latin typeface="Lucida Sans"/>
                <a:cs typeface="Lucida Sans"/>
              </a:rPr>
              <a:t>data </a:t>
            </a:r>
            <a:r>
              <a:rPr sz="2800" spc="-140" dirty="0">
                <a:latin typeface="Lucida Sans"/>
                <a:cs typeface="Lucida Sans"/>
              </a:rPr>
              <a:t>transfer </a:t>
            </a:r>
            <a:r>
              <a:rPr sz="2800" spc="-170" dirty="0">
                <a:latin typeface="Lucida Sans"/>
                <a:cs typeface="Lucida Sans"/>
              </a:rPr>
              <a:t>charges </a:t>
            </a:r>
            <a:r>
              <a:rPr sz="2800" spc="-145" dirty="0">
                <a:latin typeface="Lucida Sans"/>
                <a:cs typeface="Lucida Sans"/>
              </a:rPr>
              <a:t>are</a:t>
            </a:r>
            <a:r>
              <a:rPr sz="2800" spc="-185" dirty="0">
                <a:latin typeface="Lucida Sans"/>
                <a:cs typeface="Lucida Sans"/>
              </a:rPr>
              <a:t> </a:t>
            </a:r>
            <a:r>
              <a:rPr sz="2800" spc="-135" dirty="0">
                <a:latin typeface="Lucida Sans"/>
                <a:cs typeface="Lucida Sans"/>
              </a:rPr>
              <a:t>tiered</a:t>
            </a:r>
            <a:endParaRPr sz="2800" dirty="0">
              <a:latin typeface="Lucida Sans"/>
              <a:cs typeface="Lucida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49785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320167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15" dirty="0">
                <a:latin typeface="Calibri"/>
                <a:cs typeface="Calibri"/>
              </a:rPr>
              <a:t>Amazon</a:t>
            </a:r>
            <a:r>
              <a:rPr sz="4400" spc="75" dirty="0">
                <a:latin typeface="Calibri"/>
                <a:cs typeface="Calibri"/>
              </a:rPr>
              <a:t> </a:t>
            </a:r>
            <a:r>
              <a:rPr sz="4400" spc="295" dirty="0">
                <a:latin typeface="Calibri"/>
                <a:cs typeface="Calibri"/>
              </a:rPr>
              <a:t>RDS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66199" y="1238321"/>
            <a:ext cx="8317865" cy="182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712085">
              <a:lnSpc>
                <a:spcPct val="142900"/>
              </a:lnSpc>
            </a:pPr>
            <a:r>
              <a:rPr sz="2800" spc="70" dirty="0">
                <a:latin typeface="Calibri"/>
                <a:cs typeface="Calibri"/>
              </a:rPr>
              <a:t>Relational </a:t>
            </a:r>
            <a:r>
              <a:rPr sz="2800" spc="85" dirty="0">
                <a:latin typeface="Calibri"/>
                <a:cs typeface="Calibri"/>
              </a:rPr>
              <a:t>database </a:t>
            </a:r>
            <a:r>
              <a:rPr sz="2800" spc="50" dirty="0">
                <a:latin typeface="Calibri"/>
                <a:cs typeface="Calibri"/>
              </a:rPr>
              <a:t>in </a:t>
            </a:r>
            <a:r>
              <a:rPr sz="2800" spc="80" dirty="0">
                <a:latin typeface="Calibri"/>
                <a:cs typeface="Calibri"/>
              </a:rPr>
              <a:t>the </a:t>
            </a:r>
            <a:r>
              <a:rPr sz="2800" spc="85" dirty="0">
                <a:latin typeface="Calibri"/>
                <a:cs typeface="Calibri"/>
              </a:rPr>
              <a:t>cloud  Cost-efficient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65" dirty="0">
                <a:latin typeface="Calibri"/>
                <a:cs typeface="Calibri"/>
              </a:rPr>
              <a:t>resizable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capacity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95" dirty="0">
                <a:latin typeface="Calibri"/>
                <a:cs typeface="Calibri"/>
              </a:rPr>
              <a:t>Management </a:t>
            </a:r>
            <a:r>
              <a:rPr sz="2800" spc="120" dirty="0">
                <a:latin typeface="Calibri"/>
                <a:cs typeface="Calibri"/>
              </a:rPr>
              <a:t>of </a:t>
            </a:r>
            <a:r>
              <a:rPr sz="2800" spc="110" dirty="0">
                <a:latin typeface="Calibri"/>
                <a:cs typeface="Calibri"/>
              </a:rPr>
              <a:t>time-consuming </a:t>
            </a:r>
            <a:r>
              <a:rPr sz="2800" spc="65" dirty="0">
                <a:latin typeface="Calibri"/>
                <a:cs typeface="Calibri"/>
              </a:rPr>
              <a:t>administrative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tasks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130047"/>
            <a:ext cx="9272905" cy="993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910"/>
              </a:lnSpc>
            </a:pPr>
            <a:r>
              <a:rPr sz="3600" spc="170" dirty="0">
                <a:latin typeface="Calibri"/>
                <a:cs typeface="Calibri"/>
              </a:rPr>
              <a:t>Amazon </a:t>
            </a:r>
            <a:r>
              <a:rPr sz="3600" spc="130" dirty="0">
                <a:latin typeface="Calibri"/>
                <a:cs typeface="Calibri"/>
              </a:rPr>
              <a:t>RDS: </a:t>
            </a:r>
            <a:r>
              <a:rPr sz="3600" spc="140" dirty="0">
                <a:latin typeface="Calibri"/>
                <a:cs typeface="Calibri"/>
              </a:rPr>
              <a:t>Clock-Hour </a:t>
            </a:r>
            <a:r>
              <a:rPr sz="3600" spc="110" dirty="0">
                <a:latin typeface="Calibri"/>
                <a:cs typeface="Calibri"/>
              </a:rPr>
              <a:t>Billing </a:t>
            </a:r>
            <a:r>
              <a:rPr sz="3600" spc="140" dirty="0">
                <a:latin typeface="Calibri"/>
                <a:cs typeface="Calibri"/>
              </a:rPr>
              <a:t>and</a:t>
            </a:r>
            <a:r>
              <a:rPr sz="3600" spc="55" dirty="0">
                <a:latin typeface="Calibri"/>
                <a:cs typeface="Calibri"/>
              </a:rPr>
              <a:t> </a:t>
            </a:r>
            <a:r>
              <a:rPr sz="3600" spc="114" dirty="0">
                <a:latin typeface="Calibri"/>
                <a:cs typeface="Calibri"/>
              </a:rPr>
              <a:t>Database  </a:t>
            </a:r>
            <a:r>
              <a:rPr sz="3600" spc="75" dirty="0">
                <a:latin typeface="Calibri"/>
                <a:cs typeface="Calibri"/>
              </a:rPr>
              <a:t>Characteristics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9879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17279" y="1423500"/>
            <a:ext cx="6223000" cy="4577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35" dirty="0">
                <a:latin typeface="Tahoma"/>
                <a:cs typeface="Tahoma"/>
              </a:rPr>
              <a:t>Clock-Hour</a:t>
            </a:r>
            <a:r>
              <a:rPr sz="2750" spc="-160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Billing</a:t>
            </a:r>
            <a:endParaRPr sz="2750" dirty="0">
              <a:latin typeface="Tahoma"/>
              <a:cs typeface="Tahoma"/>
            </a:endParaRPr>
          </a:p>
          <a:p>
            <a:pPr marL="260985">
              <a:lnSpc>
                <a:spcPct val="100000"/>
              </a:lnSpc>
              <a:spcBef>
                <a:spcPts val="1480"/>
              </a:spcBef>
            </a:pPr>
            <a:r>
              <a:rPr sz="2800" spc="70" dirty="0">
                <a:latin typeface="Calibri"/>
                <a:cs typeface="Calibri"/>
              </a:rPr>
              <a:t>Resources </a:t>
            </a:r>
            <a:r>
              <a:rPr sz="2800" spc="45" dirty="0">
                <a:latin typeface="Calibri"/>
                <a:cs typeface="Calibri"/>
              </a:rPr>
              <a:t>incur </a:t>
            </a:r>
            <a:r>
              <a:rPr sz="2800" spc="90" dirty="0">
                <a:latin typeface="Calibri"/>
                <a:cs typeface="Calibri"/>
              </a:rPr>
              <a:t>charges </a:t>
            </a:r>
            <a:r>
              <a:rPr sz="2800" spc="85" dirty="0">
                <a:latin typeface="Calibri"/>
                <a:cs typeface="Calibri"/>
              </a:rPr>
              <a:t>when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spc="90" dirty="0">
                <a:latin typeface="Calibri"/>
                <a:cs typeface="Calibri"/>
              </a:rPr>
              <a:t>running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60"/>
              </a:spcBef>
            </a:pPr>
            <a:r>
              <a:rPr sz="2750" spc="10" dirty="0">
                <a:latin typeface="Tahoma"/>
                <a:cs typeface="Tahoma"/>
              </a:rPr>
              <a:t>Database</a:t>
            </a:r>
            <a:r>
              <a:rPr sz="2750" spc="-170" dirty="0">
                <a:latin typeface="Tahoma"/>
                <a:cs typeface="Tahoma"/>
              </a:rPr>
              <a:t> </a:t>
            </a:r>
            <a:r>
              <a:rPr sz="2750" dirty="0">
                <a:latin typeface="Tahoma"/>
                <a:cs typeface="Tahoma"/>
              </a:rPr>
              <a:t>Characteristics</a:t>
            </a:r>
          </a:p>
          <a:p>
            <a:pPr marL="260985">
              <a:lnSpc>
                <a:spcPct val="100000"/>
              </a:lnSpc>
              <a:spcBef>
                <a:spcPts val="1600"/>
              </a:spcBef>
            </a:pPr>
            <a:r>
              <a:rPr sz="2800" spc="80" dirty="0">
                <a:latin typeface="Calibri"/>
                <a:cs typeface="Calibri"/>
              </a:rPr>
              <a:t>Physical </a:t>
            </a:r>
            <a:r>
              <a:rPr sz="2800" spc="70" dirty="0">
                <a:latin typeface="Calibri"/>
                <a:cs typeface="Calibri"/>
              </a:rPr>
              <a:t>capacity </a:t>
            </a:r>
            <a:r>
              <a:rPr sz="2800" spc="120" dirty="0">
                <a:latin typeface="Calibri"/>
                <a:cs typeface="Calibri"/>
              </a:rPr>
              <a:t>of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60" dirty="0">
                <a:latin typeface="Calibri"/>
                <a:cs typeface="Calibri"/>
              </a:rPr>
              <a:t>database:</a:t>
            </a:r>
            <a:endParaRPr sz="28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25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95" dirty="0">
                <a:latin typeface="Calibri"/>
                <a:cs typeface="Calibri"/>
              </a:rPr>
              <a:t>Engine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Calibri"/>
                <a:cs typeface="Calibri"/>
              </a:rPr>
              <a:t>Instance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Type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Calibri"/>
                <a:cs typeface="Calibri"/>
              </a:rPr>
              <a:t>Instance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Size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130047"/>
            <a:ext cx="9052560" cy="993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910"/>
              </a:lnSpc>
            </a:pPr>
            <a:r>
              <a:rPr sz="3600" spc="-235" dirty="0"/>
              <a:t>Amazon </a:t>
            </a:r>
            <a:r>
              <a:rPr sz="3600" spc="-185" dirty="0"/>
              <a:t>RDS: </a:t>
            </a:r>
            <a:r>
              <a:rPr sz="3600" spc="-100" dirty="0"/>
              <a:t>DB </a:t>
            </a:r>
            <a:r>
              <a:rPr sz="3600" spc="-175" dirty="0"/>
              <a:t>Purchase </a:t>
            </a:r>
            <a:r>
              <a:rPr sz="3600" spc="-190" dirty="0"/>
              <a:t>Type and</a:t>
            </a:r>
            <a:r>
              <a:rPr sz="3600" spc="-400" dirty="0"/>
              <a:t> </a:t>
            </a:r>
            <a:r>
              <a:rPr sz="3600" spc="-165" dirty="0"/>
              <a:t>Multiple  </a:t>
            </a:r>
            <a:r>
              <a:rPr sz="3600" spc="-100" dirty="0"/>
              <a:t>DB</a:t>
            </a:r>
            <a:r>
              <a:rPr sz="3600" spc="-260" dirty="0"/>
              <a:t> </a:t>
            </a:r>
            <a:r>
              <a:rPr sz="3600" spc="-200" dirty="0"/>
              <a:t>Instances</a:t>
            </a:r>
            <a:endParaRPr sz="360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314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17279" y="1423500"/>
            <a:ext cx="8469630" cy="456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180" dirty="0">
                <a:latin typeface="Calibri"/>
                <a:cs typeface="Calibri"/>
              </a:rPr>
              <a:t>DB </a:t>
            </a:r>
            <a:r>
              <a:rPr sz="2750" spc="105" dirty="0">
                <a:latin typeface="Calibri"/>
                <a:cs typeface="Calibri"/>
              </a:rPr>
              <a:t>Purchase</a:t>
            </a:r>
            <a:r>
              <a:rPr sz="2750" spc="-20" dirty="0">
                <a:latin typeface="Calibri"/>
                <a:cs typeface="Calibri"/>
              </a:rPr>
              <a:t> </a:t>
            </a:r>
            <a:r>
              <a:rPr sz="2750" spc="145" dirty="0">
                <a:latin typeface="Calibri"/>
                <a:cs typeface="Calibri"/>
              </a:rPr>
              <a:t>Type</a:t>
            </a:r>
            <a:endParaRPr sz="2750" dirty="0">
              <a:latin typeface="Calibri"/>
              <a:cs typeface="Calibri"/>
            </a:endParaRPr>
          </a:p>
          <a:p>
            <a:pPr marL="260985">
              <a:lnSpc>
                <a:spcPct val="100000"/>
              </a:lnSpc>
              <a:spcBef>
                <a:spcPts val="1480"/>
              </a:spcBef>
            </a:pPr>
            <a:r>
              <a:rPr sz="2800" spc="-100" dirty="0">
                <a:latin typeface="Lucida Sans"/>
                <a:cs typeface="Lucida Sans"/>
              </a:rPr>
              <a:t>On-demand </a:t>
            </a:r>
            <a:r>
              <a:rPr sz="2800" spc="-140" dirty="0">
                <a:latin typeface="Lucida Sans"/>
                <a:cs typeface="Lucida Sans"/>
              </a:rPr>
              <a:t>database</a:t>
            </a:r>
            <a:r>
              <a:rPr sz="2800" spc="-240" dirty="0">
                <a:latin typeface="Lucida Sans"/>
                <a:cs typeface="Lucida Sans"/>
              </a:rPr>
              <a:t> </a:t>
            </a:r>
            <a:r>
              <a:rPr sz="2800" spc="-165" dirty="0">
                <a:latin typeface="Lucida Sans"/>
                <a:cs typeface="Lucida Sans"/>
              </a:rPr>
              <a:t>instances</a:t>
            </a:r>
            <a:endParaRPr sz="28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25" dirty="0">
                <a:latin typeface="Lucida Sans"/>
                <a:cs typeface="Lucida Sans"/>
              </a:rPr>
              <a:t>By </a:t>
            </a:r>
            <a:r>
              <a:rPr sz="2400" spc="-85" dirty="0">
                <a:latin typeface="Lucida Sans"/>
                <a:cs typeface="Lucida Sans"/>
              </a:rPr>
              <a:t>the</a:t>
            </a:r>
            <a:r>
              <a:rPr sz="2400" spc="-465" dirty="0">
                <a:latin typeface="Lucida Sans"/>
                <a:cs typeface="Lucida Sans"/>
              </a:rPr>
              <a:t> </a:t>
            </a:r>
            <a:r>
              <a:rPr sz="2400" spc="-150" dirty="0">
                <a:latin typeface="Lucida Sans"/>
                <a:cs typeface="Lucida Sans"/>
              </a:rPr>
              <a:t>hour</a:t>
            </a:r>
            <a:endParaRPr sz="2400" dirty="0">
              <a:latin typeface="Lucida Sans"/>
              <a:cs typeface="Lucida Sans"/>
            </a:endParaRPr>
          </a:p>
          <a:p>
            <a:pPr marL="260985">
              <a:lnSpc>
                <a:spcPct val="100000"/>
              </a:lnSpc>
              <a:spcBef>
                <a:spcPts val="1420"/>
              </a:spcBef>
            </a:pPr>
            <a:r>
              <a:rPr sz="2800" spc="-145" dirty="0">
                <a:latin typeface="Lucida Sans"/>
                <a:cs typeface="Lucida Sans"/>
              </a:rPr>
              <a:t>Reserved </a:t>
            </a:r>
            <a:r>
              <a:rPr sz="2800" spc="-140" dirty="0">
                <a:latin typeface="Lucida Sans"/>
                <a:cs typeface="Lucida Sans"/>
              </a:rPr>
              <a:t>database</a:t>
            </a:r>
            <a:r>
              <a:rPr sz="2800" spc="-215" dirty="0">
                <a:latin typeface="Lucida Sans"/>
                <a:cs typeface="Lucida Sans"/>
              </a:rPr>
              <a:t> </a:t>
            </a:r>
            <a:r>
              <a:rPr sz="2800" spc="-160" dirty="0">
                <a:latin typeface="Lucida Sans"/>
                <a:cs typeface="Lucida Sans"/>
              </a:rPr>
              <a:t>instances</a:t>
            </a:r>
            <a:endParaRPr sz="28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65" dirty="0">
                <a:latin typeface="Lucida Sans"/>
                <a:cs typeface="Lucida Sans"/>
              </a:rPr>
              <a:t>Up-front </a:t>
            </a:r>
            <a:r>
              <a:rPr sz="2400" spc="-105" dirty="0">
                <a:latin typeface="Lucida Sans"/>
                <a:cs typeface="Lucida Sans"/>
              </a:rPr>
              <a:t>payment for </a:t>
            </a:r>
            <a:r>
              <a:rPr sz="2400" spc="-114" dirty="0">
                <a:latin typeface="Lucida Sans"/>
                <a:cs typeface="Lucida Sans"/>
              </a:rPr>
              <a:t>database </a:t>
            </a:r>
            <a:r>
              <a:rPr sz="2400" spc="-140" dirty="0">
                <a:latin typeface="Lucida Sans"/>
                <a:cs typeface="Lucida Sans"/>
              </a:rPr>
              <a:t>instances</a:t>
            </a:r>
            <a:r>
              <a:rPr sz="2400" spc="-440" dirty="0">
                <a:latin typeface="Lucida Sans"/>
                <a:cs typeface="Lucida Sans"/>
              </a:rPr>
              <a:t> </a:t>
            </a:r>
            <a:r>
              <a:rPr sz="2400" spc="-135" dirty="0">
                <a:latin typeface="Lucida Sans"/>
                <a:cs typeface="Lucida Sans"/>
              </a:rPr>
              <a:t>reserved</a:t>
            </a:r>
            <a:endParaRPr sz="2400" dirty="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750" spc="60" dirty="0">
                <a:latin typeface="Calibri"/>
                <a:cs typeface="Calibri"/>
              </a:rPr>
              <a:t>Multiple </a:t>
            </a:r>
            <a:r>
              <a:rPr sz="2750" spc="180" dirty="0">
                <a:latin typeface="Calibri"/>
                <a:cs typeface="Calibri"/>
              </a:rPr>
              <a:t>DB</a:t>
            </a:r>
            <a:r>
              <a:rPr sz="2750" spc="150" dirty="0">
                <a:latin typeface="Calibri"/>
                <a:cs typeface="Calibri"/>
              </a:rPr>
              <a:t> </a:t>
            </a:r>
            <a:r>
              <a:rPr sz="2750" spc="90" dirty="0">
                <a:latin typeface="Calibri"/>
                <a:cs typeface="Calibri"/>
              </a:rPr>
              <a:t>Instances</a:t>
            </a:r>
            <a:endParaRPr sz="2750" dirty="0">
              <a:latin typeface="Calibri"/>
              <a:cs typeface="Calibri"/>
            </a:endParaRPr>
          </a:p>
          <a:p>
            <a:pPr marL="260985">
              <a:lnSpc>
                <a:spcPct val="100000"/>
              </a:lnSpc>
              <a:spcBef>
                <a:spcPts val="1480"/>
              </a:spcBef>
            </a:pPr>
            <a:r>
              <a:rPr sz="2800" spc="-140" dirty="0">
                <a:latin typeface="Lucida Sans"/>
                <a:cs typeface="Lucida Sans"/>
              </a:rPr>
              <a:t>Provision </a:t>
            </a:r>
            <a:r>
              <a:rPr sz="2800" spc="-135" dirty="0">
                <a:latin typeface="Lucida Sans"/>
                <a:cs typeface="Lucida Sans"/>
              </a:rPr>
              <a:t>multiple </a:t>
            </a:r>
            <a:r>
              <a:rPr sz="2800" spc="-80" dirty="0">
                <a:latin typeface="Lucida Sans"/>
                <a:cs typeface="Lucida Sans"/>
              </a:rPr>
              <a:t>DB </a:t>
            </a:r>
            <a:r>
              <a:rPr sz="2800" spc="-165" dirty="0">
                <a:latin typeface="Lucida Sans"/>
                <a:cs typeface="Lucida Sans"/>
              </a:rPr>
              <a:t>instances </a:t>
            </a:r>
            <a:r>
              <a:rPr sz="2800" spc="-85" dirty="0">
                <a:latin typeface="Lucida Sans"/>
                <a:cs typeface="Lucida Sans"/>
              </a:rPr>
              <a:t>to </a:t>
            </a:r>
            <a:r>
              <a:rPr sz="2800" spc="-140" dirty="0">
                <a:latin typeface="Lucida Sans"/>
                <a:cs typeface="Lucida Sans"/>
              </a:rPr>
              <a:t>handle </a:t>
            </a:r>
            <a:r>
              <a:rPr sz="2800" spc="-175" dirty="0">
                <a:latin typeface="Lucida Sans"/>
                <a:cs typeface="Lucida Sans"/>
              </a:rPr>
              <a:t>peak</a:t>
            </a:r>
            <a:r>
              <a:rPr sz="2800" spc="-270" dirty="0">
                <a:latin typeface="Lucida Sans"/>
                <a:cs typeface="Lucida Sans"/>
              </a:rPr>
              <a:t> </a:t>
            </a:r>
            <a:r>
              <a:rPr sz="2800" spc="-160" dirty="0">
                <a:latin typeface="Lucida Sans"/>
                <a:cs typeface="Lucida Sans"/>
              </a:rPr>
              <a:t>loads</a:t>
            </a:r>
            <a:endParaRPr sz="2800" dirty="0">
              <a:latin typeface="Lucida Sans"/>
              <a:cs typeface="Lucida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56516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38162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0" dirty="0">
                <a:latin typeface="Arial"/>
                <a:cs typeface="Arial"/>
              </a:rPr>
              <a:t>Amazon </a:t>
            </a:r>
            <a:r>
              <a:rPr sz="4400" spc="-390" dirty="0">
                <a:latin typeface="Arial"/>
                <a:cs typeface="Arial"/>
              </a:rPr>
              <a:t>RDS:</a:t>
            </a:r>
            <a:r>
              <a:rPr sz="4400" spc="-195" dirty="0">
                <a:latin typeface="Arial"/>
                <a:cs typeface="Arial"/>
              </a:rPr>
              <a:t> </a:t>
            </a:r>
            <a:r>
              <a:rPr sz="4400" spc="-50" dirty="0">
                <a:latin typeface="Arial"/>
                <a:cs typeface="Arial"/>
              </a:rPr>
              <a:t>Storage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0702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162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53976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17279" y="1386924"/>
            <a:ext cx="7541259" cy="4866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30" dirty="0">
                <a:latin typeface="Tahoma"/>
                <a:cs typeface="Tahoma"/>
              </a:rPr>
              <a:t>Provisioned</a:t>
            </a:r>
            <a:r>
              <a:rPr sz="2750" spc="-200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Storage</a:t>
            </a:r>
            <a:endParaRPr sz="2750" dirty="0">
              <a:latin typeface="Tahoma"/>
              <a:cs typeface="Tahoma"/>
            </a:endParaRPr>
          </a:p>
          <a:p>
            <a:pPr marL="260985">
              <a:lnSpc>
                <a:spcPct val="100000"/>
              </a:lnSpc>
              <a:spcBef>
                <a:spcPts val="1170"/>
              </a:spcBef>
            </a:pPr>
            <a:r>
              <a:rPr sz="2800" spc="-20" dirty="0">
                <a:latin typeface="Arial"/>
                <a:cs typeface="Arial"/>
              </a:rPr>
              <a:t>No</a:t>
            </a:r>
            <a:r>
              <a:rPr sz="2800" spc="-14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charge</a:t>
            </a:r>
            <a:endParaRPr sz="28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135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-75" dirty="0">
                <a:latin typeface="Arial"/>
                <a:cs typeface="Arial"/>
              </a:rPr>
              <a:t>Backup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storage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100" dirty="0">
                <a:latin typeface="Arial"/>
                <a:cs typeface="Arial"/>
              </a:rPr>
              <a:t>of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up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114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85" dirty="0">
                <a:latin typeface="Arial"/>
                <a:cs typeface="Arial"/>
              </a:rPr>
              <a:t>100%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100" dirty="0">
                <a:latin typeface="Arial"/>
                <a:cs typeface="Arial"/>
              </a:rPr>
              <a:t>of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database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storage</a:t>
            </a:r>
            <a:endParaRPr sz="2400" dirty="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1135"/>
              </a:spcBef>
            </a:pPr>
            <a:r>
              <a:rPr sz="2800" spc="-85" dirty="0">
                <a:latin typeface="Arial"/>
                <a:cs typeface="Arial"/>
              </a:rPr>
              <a:t>Charge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(</a:t>
            </a:r>
            <a:r>
              <a:rPr sz="2800" i="1" spc="-135" dirty="0">
                <a:latin typeface="Lucida Sans"/>
                <a:cs typeface="Lucida Sans"/>
              </a:rPr>
              <a:t>GB/month</a:t>
            </a:r>
            <a:r>
              <a:rPr sz="2800" spc="-135" dirty="0"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75" dirty="0">
                <a:latin typeface="Arial"/>
                <a:cs typeface="Arial"/>
              </a:rPr>
              <a:t>Backup </a:t>
            </a:r>
            <a:r>
              <a:rPr sz="2400" spc="-20" dirty="0">
                <a:latin typeface="Arial"/>
                <a:cs typeface="Arial"/>
              </a:rPr>
              <a:t>storage </a:t>
            </a:r>
            <a:r>
              <a:rPr sz="2400" spc="75" dirty="0">
                <a:latin typeface="Arial"/>
                <a:cs typeface="Arial"/>
              </a:rPr>
              <a:t>for </a:t>
            </a:r>
            <a:r>
              <a:rPr sz="2400" spc="25" dirty="0">
                <a:latin typeface="Arial"/>
                <a:cs typeface="Arial"/>
              </a:rPr>
              <a:t>terminated </a:t>
            </a:r>
            <a:r>
              <a:rPr sz="2400" spc="-150" dirty="0">
                <a:latin typeface="Arial"/>
                <a:cs typeface="Arial"/>
              </a:rPr>
              <a:t>DB</a:t>
            </a:r>
            <a:r>
              <a:rPr sz="2400" spc="-390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instances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20"/>
              </a:spcBef>
            </a:pPr>
            <a:r>
              <a:rPr sz="2750" spc="50" dirty="0">
                <a:latin typeface="Tahoma"/>
                <a:cs typeface="Tahoma"/>
              </a:rPr>
              <a:t>Additional</a:t>
            </a:r>
            <a:r>
              <a:rPr sz="2750" spc="-180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Storage</a:t>
            </a:r>
            <a:endParaRPr sz="2750" dirty="0">
              <a:latin typeface="Tahoma"/>
              <a:cs typeface="Tahoma"/>
            </a:endParaRPr>
          </a:p>
          <a:p>
            <a:pPr marL="260985">
              <a:lnSpc>
                <a:spcPct val="100000"/>
              </a:lnSpc>
              <a:spcBef>
                <a:spcPts val="1170"/>
              </a:spcBef>
            </a:pPr>
            <a:r>
              <a:rPr sz="2800" spc="-85" dirty="0">
                <a:latin typeface="Arial"/>
                <a:cs typeface="Arial"/>
              </a:rPr>
              <a:t>Charge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(</a:t>
            </a:r>
            <a:r>
              <a:rPr sz="2800" i="1" spc="-135" dirty="0">
                <a:latin typeface="Lucida Sans"/>
                <a:cs typeface="Lucida Sans"/>
              </a:rPr>
              <a:t>GB/month</a:t>
            </a:r>
            <a:r>
              <a:rPr sz="2800" spc="-135" dirty="0"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75" dirty="0">
                <a:latin typeface="Arial"/>
                <a:cs typeface="Arial"/>
              </a:rPr>
              <a:t>Backup </a:t>
            </a:r>
            <a:r>
              <a:rPr sz="2400" spc="-20" dirty="0">
                <a:latin typeface="Arial"/>
                <a:cs typeface="Arial"/>
              </a:rPr>
              <a:t>storage </a:t>
            </a:r>
            <a:r>
              <a:rPr sz="2400" spc="5" dirty="0">
                <a:latin typeface="Arial"/>
                <a:cs typeface="Arial"/>
              </a:rPr>
              <a:t>in </a:t>
            </a:r>
            <a:r>
              <a:rPr sz="2400" spc="20" dirty="0">
                <a:latin typeface="Arial"/>
                <a:cs typeface="Arial"/>
              </a:rPr>
              <a:t>addition </a:t>
            </a:r>
            <a:r>
              <a:rPr sz="2400" spc="114" dirty="0">
                <a:latin typeface="Arial"/>
                <a:cs typeface="Arial"/>
              </a:rPr>
              <a:t>to </a:t>
            </a:r>
            <a:r>
              <a:rPr sz="2400" spc="-20" dirty="0">
                <a:latin typeface="Arial"/>
                <a:cs typeface="Arial"/>
              </a:rPr>
              <a:t>provisioned</a:t>
            </a:r>
            <a:r>
              <a:rPr sz="2400" spc="-4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storage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66040"/>
            <a:ext cx="9258300" cy="1115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90"/>
              </a:lnSpc>
            </a:pPr>
            <a:r>
              <a:rPr sz="4000" spc="-260" dirty="0"/>
              <a:t>Amazon </a:t>
            </a:r>
            <a:r>
              <a:rPr sz="4000" spc="-210" dirty="0"/>
              <a:t>RDS: </a:t>
            </a:r>
            <a:r>
              <a:rPr sz="4000" spc="-185" dirty="0"/>
              <a:t>Deployment </a:t>
            </a:r>
            <a:r>
              <a:rPr sz="4000" spc="-210" dirty="0"/>
              <a:t>Type and </a:t>
            </a:r>
            <a:r>
              <a:rPr sz="4000" spc="-180" dirty="0"/>
              <a:t>Data  </a:t>
            </a:r>
            <a:r>
              <a:rPr sz="4000" spc="-225" dirty="0"/>
              <a:t>Transfer</a:t>
            </a:r>
            <a:endParaRPr sz="400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45975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17279" y="1421384"/>
            <a:ext cx="9579610" cy="412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0" dirty="0">
                <a:latin typeface="Lucida Sans"/>
                <a:cs typeface="Lucida Sans"/>
              </a:rPr>
              <a:t>Storage </a:t>
            </a:r>
            <a:r>
              <a:rPr sz="2800" spc="-150" dirty="0">
                <a:latin typeface="Lucida Sans"/>
                <a:cs typeface="Lucida Sans"/>
              </a:rPr>
              <a:t>and </a:t>
            </a:r>
            <a:r>
              <a:rPr sz="2800" spc="-110" dirty="0">
                <a:latin typeface="Lucida Sans"/>
                <a:cs typeface="Lucida Sans"/>
              </a:rPr>
              <a:t>I/O </a:t>
            </a:r>
            <a:r>
              <a:rPr sz="2800" spc="-170" dirty="0">
                <a:latin typeface="Lucida Sans"/>
                <a:cs typeface="Lucida Sans"/>
              </a:rPr>
              <a:t>charges </a:t>
            </a:r>
            <a:r>
              <a:rPr sz="2800" spc="-130" dirty="0">
                <a:latin typeface="Lucida Sans"/>
                <a:cs typeface="Lucida Sans"/>
              </a:rPr>
              <a:t>vary </a:t>
            </a:r>
            <a:r>
              <a:rPr sz="2800" spc="-155" dirty="0">
                <a:latin typeface="Lucida Sans"/>
                <a:cs typeface="Lucida Sans"/>
              </a:rPr>
              <a:t>depending </a:t>
            </a:r>
            <a:r>
              <a:rPr sz="2800" spc="-145" dirty="0">
                <a:latin typeface="Lucida Sans"/>
                <a:cs typeface="Lucida Sans"/>
              </a:rPr>
              <a:t>on </a:t>
            </a:r>
            <a:r>
              <a:rPr sz="4125" spc="89" baseline="1010" dirty="0">
                <a:latin typeface="Tahoma"/>
                <a:cs typeface="Tahoma"/>
              </a:rPr>
              <a:t>deployment</a:t>
            </a:r>
            <a:r>
              <a:rPr sz="4125" spc="-315" baseline="1010" dirty="0">
                <a:latin typeface="Tahoma"/>
                <a:cs typeface="Tahoma"/>
              </a:rPr>
              <a:t> </a:t>
            </a:r>
            <a:r>
              <a:rPr sz="4125" spc="60" baseline="1010" dirty="0">
                <a:latin typeface="Tahoma"/>
                <a:cs typeface="Tahoma"/>
              </a:rPr>
              <a:t>type</a:t>
            </a:r>
            <a:endParaRPr sz="4125" baseline="1010" dirty="0">
              <a:latin typeface="Tahoma"/>
              <a:cs typeface="Tahoma"/>
            </a:endParaRPr>
          </a:p>
          <a:p>
            <a:pPr marL="260985" marR="5243195">
              <a:lnSpc>
                <a:spcPts val="4800"/>
              </a:lnSpc>
              <a:spcBef>
                <a:spcPts val="400"/>
              </a:spcBef>
            </a:pPr>
            <a:r>
              <a:rPr sz="2800" spc="-114" dirty="0">
                <a:latin typeface="Lucida Sans"/>
                <a:cs typeface="Lucida Sans"/>
              </a:rPr>
              <a:t>Single </a:t>
            </a:r>
            <a:r>
              <a:rPr sz="2800" spc="-135" dirty="0">
                <a:latin typeface="Lucida Sans"/>
                <a:cs typeface="Lucida Sans"/>
              </a:rPr>
              <a:t>Availability </a:t>
            </a:r>
            <a:r>
              <a:rPr sz="2800" spc="-155" dirty="0">
                <a:latin typeface="Lucida Sans"/>
                <a:cs typeface="Lucida Sans"/>
              </a:rPr>
              <a:t>Zones  </a:t>
            </a:r>
            <a:r>
              <a:rPr sz="2800" spc="-130" dirty="0">
                <a:latin typeface="Lucida Sans"/>
                <a:cs typeface="Lucida Sans"/>
              </a:rPr>
              <a:t>Multiple </a:t>
            </a:r>
            <a:r>
              <a:rPr sz="2800" spc="-135" dirty="0">
                <a:latin typeface="Lucida Sans"/>
                <a:cs typeface="Lucida Sans"/>
              </a:rPr>
              <a:t>Availability</a:t>
            </a:r>
            <a:r>
              <a:rPr sz="2800" spc="-215" dirty="0">
                <a:latin typeface="Lucida Sans"/>
                <a:cs typeface="Lucida Sans"/>
              </a:rPr>
              <a:t> </a:t>
            </a:r>
            <a:r>
              <a:rPr sz="2800" spc="-155" dirty="0">
                <a:latin typeface="Lucida Sans"/>
                <a:cs typeface="Lucida Sans"/>
              </a:rPr>
              <a:t>Zones</a:t>
            </a:r>
            <a:endParaRPr sz="2800" dirty="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80"/>
              </a:spcBef>
            </a:pPr>
            <a:r>
              <a:rPr sz="2750" spc="15" dirty="0">
                <a:latin typeface="Tahoma"/>
                <a:cs typeface="Tahoma"/>
              </a:rPr>
              <a:t>Data</a:t>
            </a:r>
            <a:r>
              <a:rPr sz="2750" spc="-175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Transfer</a:t>
            </a:r>
            <a:endParaRPr sz="2750" dirty="0">
              <a:latin typeface="Tahoma"/>
              <a:cs typeface="Tahoma"/>
            </a:endParaRPr>
          </a:p>
          <a:p>
            <a:pPr marL="260985" marR="2780030">
              <a:lnSpc>
                <a:spcPct val="142900"/>
              </a:lnSpc>
              <a:spcBef>
                <a:spcPts val="40"/>
              </a:spcBef>
            </a:pPr>
            <a:r>
              <a:rPr sz="2800" spc="-125" dirty="0">
                <a:latin typeface="Lucida Sans"/>
                <a:cs typeface="Lucida Sans"/>
              </a:rPr>
              <a:t>No </a:t>
            </a:r>
            <a:r>
              <a:rPr sz="2800" spc="-155" dirty="0">
                <a:latin typeface="Lucida Sans"/>
                <a:cs typeface="Lucida Sans"/>
              </a:rPr>
              <a:t>charge </a:t>
            </a:r>
            <a:r>
              <a:rPr sz="2800" spc="-125" dirty="0">
                <a:latin typeface="Lucida Sans"/>
                <a:cs typeface="Lucida Sans"/>
              </a:rPr>
              <a:t>for </a:t>
            </a:r>
            <a:r>
              <a:rPr sz="2800" spc="-160" dirty="0">
                <a:latin typeface="Lucida Sans"/>
                <a:cs typeface="Lucida Sans"/>
              </a:rPr>
              <a:t>Inbound </a:t>
            </a:r>
            <a:r>
              <a:rPr sz="2800" spc="-114" dirty="0">
                <a:latin typeface="Lucida Sans"/>
                <a:cs typeface="Lucida Sans"/>
              </a:rPr>
              <a:t>data </a:t>
            </a:r>
            <a:r>
              <a:rPr sz="2800" spc="-140" dirty="0">
                <a:latin typeface="Lucida Sans"/>
                <a:cs typeface="Lucida Sans"/>
              </a:rPr>
              <a:t>transfer  </a:t>
            </a:r>
            <a:r>
              <a:rPr sz="2800" spc="-165" dirty="0">
                <a:latin typeface="Lucida Sans"/>
                <a:cs typeface="Lucida Sans"/>
              </a:rPr>
              <a:t>Tiered </a:t>
            </a:r>
            <a:r>
              <a:rPr sz="2800" spc="-170" dirty="0">
                <a:latin typeface="Lucida Sans"/>
                <a:cs typeface="Lucida Sans"/>
              </a:rPr>
              <a:t>charges </a:t>
            </a:r>
            <a:r>
              <a:rPr sz="2800" spc="-125" dirty="0">
                <a:latin typeface="Lucida Sans"/>
                <a:cs typeface="Lucida Sans"/>
              </a:rPr>
              <a:t>for </a:t>
            </a:r>
            <a:r>
              <a:rPr sz="2800" spc="-150" dirty="0">
                <a:latin typeface="Lucida Sans"/>
                <a:cs typeface="Lucida Sans"/>
              </a:rPr>
              <a:t>outbound </a:t>
            </a:r>
            <a:r>
              <a:rPr sz="2800" spc="-114" dirty="0">
                <a:latin typeface="Lucida Sans"/>
                <a:cs typeface="Lucida Sans"/>
              </a:rPr>
              <a:t>data</a:t>
            </a:r>
            <a:r>
              <a:rPr sz="2800" spc="-140" dirty="0">
                <a:latin typeface="Lucida Sans"/>
                <a:cs typeface="Lucida Sans"/>
              </a:rPr>
              <a:t> transfer</a:t>
            </a:r>
            <a:endParaRPr sz="2800" dirty="0">
              <a:latin typeface="Lucida Sans"/>
              <a:cs typeface="Lucida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979" y="52071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1951736"/>
            <a:ext cx="378206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170" dirty="0"/>
              <a:t>Fault</a:t>
            </a:r>
            <a:r>
              <a:rPr sz="4400" spc="-325" dirty="0"/>
              <a:t> </a:t>
            </a:r>
            <a:r>
              <a:rPr sz="4400" spc="-229" dirty="0"/>
              <a:t>Tolerance</a:t>
            </a:r>
            <a:endParaRPr sz="440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3239640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3124200"/>
            <a:ext cx="7193915" cy="154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10" dirty="0">
                <a:latin typeface="Lucida Sans"/>
                <a:cs typeface="Lucida Sans"/>
              </a:rPr>
              <a:t>Fault</a:t>
            </a:r>
            <a:r>
              <a:rPr sz="2800" spc="-215" dirty="0">
                <a:latin typeface="Lucida Sans"/>
                <a:cs typeface="Lucida Sans"/>
              </a:rPr>
              <a:t> </a:t>
            </a:r>
            <a:r>
              <a:rPr sz="2800" spc="-165" dirty="0">
                <a:latin typeface="Lucida Sans"/>
                <a:cs typeface="Lucida Sans"/>
              </a:rPr>
              <a:t>Tolerance:</a:t>
            </a:r>
            <a:endParaRPr sz="2800" dirty="0">
              <a:latin typeface="Lucida Sans"/>
              <a:cs typeface="Lucida Sans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110" dirty="0">
                <a:latin typeface="Lucida Sans"/>
                <a:cs typeface="Lucida Sans"/>
              </a:rPr>
              <a:t>Operational </a:t>
            </a:r>
            <a:r>
              <a:rPr sz="2400" spc="-130" dirty="0">
                <a:latin typeface="Lucida Sans"/>
                <a:cs typeface="Lucida Sans"/>
              </a:rPr>
              <a:t>applications </a:t>
            </a:r>
            <a:r>
              <a:rPr sz="2400" spc="-155" dirty="0">
                <a:latin typeface="Lucida Sans"/>
                <a:cs typeface="Lucida Sans"/>
              </a:rPr>
              <a:t>during </a:t>
            </a:r>
            <a:r>
              <a:rPr sz="2400" spc="-120" dirty="0">
                <a:latin typeface="Lucida Sans"/>
                <a:cs typeface="Lucida Sans"/>
              </a:rPr>
              <a:t>component</a:t>
            </a:r>
            <a:r>
              <a:rPr sz="2400" spc="-250" dirty="0">
                <a:latin typeface="Lucida Sans"/>
                <a:cs typeface="Lucida Sans"/>
              </a:rPr>
              <a:t> </a:t>
            </a:r>
            <a:r>
              <a:rPr sz="2400" spc="-120" dirty="0">
                <a:latin typeface="Lucida Sans"/>
                <a:cs typeface="Lucida Sans"/>
              </a:rPr>
              <a:t>failure</a:t>
            </a:r>
            <a:endParaRPr sz="2400" dirty="0">
              <a:latin typeface="Lucida Sans"/>
              <a:cs typeface="Lucida Sans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75" dirty="0">
                <a:latin typeface="Lucida Sans"/>
                <a:cs typeface="Lucida Sans"/>
              </a:rPr>
              <a:t>Built-in </a:t>
            </a:r>
            <a:r>
              <a:rPr sz="2400" spc="-135" dirty="0">
                <a:latin typeface="Lucida Sans"/>
                <a:cs typeface="Lucida Sans"/>
              </a:rPr>
              <a:t>redundancy </a:t>
            </a:r>
            <a:r>
              <a:rPr sz="2400" spc="-80" dirty="0">
                <a:latin typeface="Lucida Sans"/>
                <a:cs typeface="Lucida Sans"/>
              </a:rPr>
              <a:t>of</a:t>
            </a:r>
            <a:r>
              <a:rPr sz="2400" spc="-345" dirty="0">
                <a:latin typeface="Lucida Sans"/>
                <a:cs typeface="Lucida Sans"/>
              </a:rPr>
              <a:t> </a:t>
            </a:r>
            <a:r>
              <a:rPr sz="2400" spc="-130" dirty="0">
                <a:latin typeface="Lucida Sans"/>
                <a:cs typeface="Lucida Sans"/>
              </a:rPr>
              <a:t>components</a:t>
            </a:r>
            <a:endParaRPr sz="24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491744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15" dirty="0">
                <a:latin typeface="Calibri"/>
                <a:cs typeface="Calibri"/>
              </a:rPr>
              <a:t>Amazon</a:t>
            </a:r>
            <a:r>
              <a:rPr sz="4400" spc="110" dirty="0">
                <a:latin typeface="Calibri"/>
                <a:cs typeface="Calibri"/>
              </a:rPr>
              <a:t> </a:t>
            </a:r>
            <a:r>
              <a:rPr sz="4400" spc="150" dirty="0">
                <a:latin typeface="Calibri"/>
                <a:cs typeface="Calibri"/>
              </a:rPr>
              <a:t>CloudFront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238321"/>
            <a:ext cx="5572760" cy="290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75" dirty="0">
                <a:latin typeface="Calibri"/>
                <a:cs typeface="Calibri"/>
              </a:rPr>
              <a:t>Web </a:t>
            </a:r>
            <a:r>
              <a:rPr sz="2800" spc="45" dirty="0">
                <a:latin typeface="Calibri"/>
                <a:cs typeface="Calibri"/>
              </a:rPr>
              <a:t>service </a:t>
            </a:r>
            <a:r>
              <a:rPr sz="2800" spc="75" dirty="0">
                <a:latin typeface="Calibri"/>
                <a:cs typeface="Calibri"/>
              </a:rPr>
              <a:t>for </a:t>
            </a:r>
            <a:r>
              <a:rPr sz="2800" spc="85" dirty="0">
                <a:latin typeface="Calibri"/>
                <a:cs typeface="Calibri"/>
              </a:rPr>
              <a:t>content </a:t>
            </a:r>
            <a:r>
              <a:rPr sz="2800" spc="55" dirty="0">
                <a:latin typeface="Calibri"/>
                <a:cs typeface="Calibri"/>
              </a:rPr>
              <a:t>delivery  </a:t>
            </a:r>
            <a:r>
              <a:rPr sz="2800" spc="70" dirty="0">
                <a:latin typeface="Calibri"/>
                <a:cs typeface="Calibri"/>
              </a:rPr>
              <a:t>Integration </a:t>
            </a:r>
            <a:r>
              <a:rPr sz="2800" spc="60" dirty="0">
                <a:latin typeface="Calibri"/>
                <a:cs typeface="Calibri"/>
              </a:rPr>
              <a:t>with </a:t>
            </a:r>
            <a:r>
              <a:rPr sz="2800" spc="65" dirty="0">
                <a:latin typeface="Calibri"/>
                <a:cs typeface="Calibri"/>
              </a:rPr>
              <a:t>other </a:t>
            </a:r>
            <a:r>
              <a:rPr sz="2800" spc="145" dirty="0">
                <a:latin typeface="Calibri"/>
                <a:cs typeface="Calibri"/>
              </a:rPr>
              <a:t>AWS</a:t>
            </a:r>
            <a:r>
              <a:rPr sz="2800" spc="175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services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25" dirty="0">
                <a:latin typeface="Calibri"/>
                <a:cs typeface="Calibri"/>
              </a:rPr>
              <a:t>Low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latency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20" dirty="0">
                <a:latin typeface="Calibri"/>
                <a:cs typeface="Calibri"/>
              </a:rPr>
              <a:t>High </a:t>
            </a:r>
            <a:r>
              <a:rPr sz="2400" spc="80" dirty="0">
                <a:latin typeface="Calibri"/>
                <a:cs typeface="Calibri"/>
              </a:rPr>
              <a:t>data </a:t>
            </a:r>
            <a:r>
              <a:rPr sz="2400" spc="55" dirty="0">
                <a:latin typeface="Calibri"/>
                <a:cs typeface="Calibri"/>
              </a:rPr>
              <a:t>transfer</a:t>
            </a:r>
            <a:r>
              <a:rPr sz="2400" spc="-15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speeds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05" dirty="0">
                <a:latin typeface="Calibri"/>
                <a:cs typeface="Calibri"/>
              </a:rPr>
              <a:t>No </a:t>
            </a:r>
            <a:r>
              <a:rPr sz="2400" spc="90" dirty="0">
                <a:latin typeface="Calibri"/>
                <a:cs typeface="Calibri"/>
              </a:rPr>
              <a:t>minimum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commitments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78384"/>
            <a:ext cx="885126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195" dirty="0">
                <a:latin typeface="Calibri"/>
                <a:cs typeface="Calibri"/>
              </a:rPr>
              <a:t>Amazon </a:t>
            </a:r>
            <a:r>
              <a:rPr sz="4000" spc="105" dirty="0">
                <a:latin typeface="Calibri"/>
                <a:cs typeface="Calibri"/>
              </a:rPr>
              <a:t>CloudFront: </a:t>
            </a:r>
            <a:r>
              <a:rPr sz="4000" spc="114" dirty="0">
                <a:latin typeface="Calibri"/>
                <a:cs typeface="Calibri"/>
              </a:rPr>
              <a:t>Traffic</a:t>
            </a:r>
            <a:r>
              <a:rPr sz="4000" spc="130" dirty="0">
                <a:latin typeface="Calibri"/>
                <a:cs typeface="Calibri"/>
              </a:rPr>
              <a:t> </a:t>
            </a:r>
            <a:r>
              <a:rPr sz="4000" spc="85" dirty="0">
                <a:latin typeface="Calibri"/>
                <a:cs typeface="Calibri"/>
              </a:rPr>
              <a:t>Distribution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 txBox="1"/>
          <p:nvPr/>
        </p:nvSpPr>
        <p:spPr>
          <a:xfrm>
            <a:off x="317279" y="1423500"/>
            <a:ext cx="5093335" cy="1056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25" dirty="0">
                <a:latin typeface="Tahoma"/>
                <a:cs typeface="Tahoma"/>
              </a:rPr>
              <a:t>Pricing</a:t>
            </a:r>
            <a:endParaRPr sz="2750" dirty="0">
              <a:latin typeface="Tahoma"/>
              <a:cs typeface="Tahoma"/>
            </a:endParaRPr>
          </a:p>
          <a:p>
            <a:pPr marL="260985">
              <a:lnSpc>
                <a:spcPct val="100000"/>
              </a:lnSpc>
              <a:spcBef>
                <a:spcPts val="1480"/>
              </a:spcBef>
            </a:pPr>
            <a:r>
              <a:rPr sz="2800" spc="75" dirty="0">
                <a:latin typeface="Calibri"/>
                <a:cs typeface="Calibri"/>
              </a:rPr>
              <a:t>Vary </a:t>
            </a:r>
            <a:r>
              <a:rPr sz="2800" spc="65" dirty="0">
                <a:latin typeface="Calibri"/>
                <a:cs typeface="Calibri"/>
              </a:rPr>
              <a:t>across </a:t>
            </a:r>
            <a:r>
              <a:rPr sz="2800" spc="105" dirty="0">
                <a:latin typeface="Calibri"/>
                <a:cs typeface="Calibri"/>
              </a:rPr>
              <a:t>geographic</a:t>
            </a:r>
            <a:r>
              <a:rPr sz="2800" spc="135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regions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66040"/>
            <a:ext cx="8874125" cy="1115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90"/>
              </a:lnSpc>
            </a:pPr>
            <a:r>
              <a:rPr sz="4000" spc="-260" dirty="0"/>
              <a:t>Amazon </a:t>
            </a:r>
            <a:r>
              <a:rPr sz="4000" spc="-225" dirty="0"/>
              <a:t>CloudFront: </a:t>
            </a:r>
            <a:r>
              <a:rPr sz="4000" spc="-220" dirty="0"/>
              <a:t>Requests </a:t>
            </a:r>
            <a:r>
              <a:rPr sz="4000" spc="-210" dirty="0"/>
              <a:t>and </a:t>
            </a:r>
            <a:r>
              <a:rPr sz="4000" spc="-180" dirty="0"/>
              <a:t>Data  </a:t>
            </a:r>
            <a:r>
              <a:rPr sz="4000" spc="-225" dirty="0"/>
              <a:t>Transfer</a:t>
            </a:r>
            <a:r>
              <a:rPr sz="4000" spc="-295" dirty="0"/>
              <a:t> </a:t>
            </a:r>
            <a:r>
              <a:rPr sz="4000" spc="-114" dirty="0"/>
              <a:t>Out</a:t>
            </a:r>
            <a:endParaRPr sz="400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52071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17279" y="1423500"/>
            <a:ext cx="9150350" cy="4500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dirty="0">
                <a:latin typeface="Tahoma"/>
                <a:cs typeface="Tahoma"/>
              </a:rPr>
              <a:t>Requests</a:t>
            </a:r>
          </a:p>
          <a:p>
            <a:pPr marL="260985" marR="4939665" indent="-248920">
              <a:lnSpc>
                <a:spcPct val="142900"/>
              </a:lnSpc>
              <a:spcBef>
                <a:spcPts val="40"/>
              </a:spcBef>
            </a:pPr>
            <a:r>
              <a:rPr sz="2800" spc="-140" dirty="0">
                <a:latin typeface="Lucida Sans"/>
                <a:cs typeface="Lucida Sans"/>
              </a:rPr>
              <a:t>Pricing </a:t>
            </a:r>
            <a:r>
              <a:rPr sz="2800" spc="-165" dirty="0">
                <a:latin typeface="Lucida Sans"/>
                <a:cs typeface="Lucida Sans"/>
              </a:rPr>
              <a:t>based </a:t>
            </a:r>
            <a:r>
              <a:rPr sz="2800" spc="-145" dirty="0">
                <a:latin typeface="Lucida Sans"/>
                <a:cs typeface="Lucida Sans"/>
              </a:rPr>
              <a:t>on  </a:t>
            </a:r>
            <a:r>
              <a:rPr sz="2800" spc="-140" dirty="0">
                <a:latin typeface="Lucida Sans"/>
                <a:cs typeface="Lucida Sans"/>
              </a:rPr>
              <a:t>Number/type </a:t>
            </a:r>
            <a:r>
              <a:rPr sz="2800" spc="-90" dirty="0">
                <a:latin typeface="Lucida Sans"/>
                <a:cs typeface="Lucida Sans"/>
              </a:rPr>
              <a:t>of</a:t>
            </a:r>
            <a:r>
              <a:rPr sz="2800" spc="-235" dirty="0">
                <a:latin typeface="Lucida Sans"/>
                <a:cs typeface="Lucida Sans"/>
              </a:rPr>
              <a:t> </a:t>
            </a:r>
            <a:r>
              <a:rPr sz="2800" spc="-165" dirty="0">
                <a:latin typeface="Lucida Sans"/>
                <a:cs typeface="Lucida Sans"/>
              </a:rPr>
              <a:t>requests  </a:t>
            </a:r>
            <a:r>
              <a:rPr sz="2800" spc="-155" dirty="0">
                <a:latin typeface="Lucida Sans"/>
                <a:cs typeface="Lucida Sans"/>
              </a:rPr>
              <a:t>Geographic</a:t>
            </a:r>
            <a:r>
              <a:rPr sz="2800" spc="-229" dirty="0">
                <a:latin typeface="Lucida Sans"/>
                <a:cs typeface="Lucida Sans"/>
              </a:rPr>
              <a:t> </a:t>
            </a:r>
            <a:r>
              <a:rPr sz="2800" spc="-155" dirty="0">
                <a:latin typeface="Lucida Sans"/>
                <a:cs typeface="Lucida Sans"/>
              </a:rPr>
              <a:t>region</a:t>
            </a:r>
            <a:endParaRPr sz="2800" dirty="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80"/>
              </a:spcBef>
            </a:pPr>
            <a:r>
              <a:rPr sz="2750" spc="15" dirty="0">
                <a:latin typeface="Tahoma"/>
                <a:cs typeface="Tahoma"/>
              </a:rPr>
              <a:t>Data </a:t>
            </a:r>
            <a:r>
              <a:rPr sz="2750" spc="-5" dirty="0">
                <a:latin typeface="Tahoma"/>
                <a:cs typeface="Tahoma"/>
              </a:rPr>
              <a:t>Transfer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105" dirty="0">
                <a:latin typeface="Tahoma"/>
                <a:cs typeface="Tahoma"/>
              </a:rPr>
              <a:t>Out</a:t>
            </a:r>
            <a:endParaRPr sz="2750" dirty="0">
              <a:latin typeface="Tahoma"/>
              <a:cs typeface="Tahoma"/>
            </a:endParaRPr>
          </a:p>
          <a:p>
            <a:pPr marL="240665" marR="5080" indent="20320">
              <a:lnSpc>
                <a:spcPts val="3000"/>
              </a:lnSpc>
              <a:spcBef>
                <a:spcPts val="1880"/>
              </a:spcBef>
            </a:pPr>
            <a:r>
              <a:rPr sz="2800" spc="-140" dirty="0">
                <a:latin typeface="Lucida Sans"/>
                <a:cs typeface="Lucida Sans"/>
              </a:rPr>
              <a:t>Pricing </a:t>
            </a:r>
            <a:r>
              <a:rPr sz="2800" spc="-220" dirty="0">
                <a:latin typeface="Lucida Sans"/>
                <a:cs typeface="Lucida Sans"/>
              </a:rPr>
              <a:t>is </a:t>
            </a:r>
            <a:r>
              <a:rPr sz="2800" spc="-165" dirty="0">
                <a:latin typeface="Lucida Sans"/>
                <a:cs typeface="Lucida Sans"/>
              </a:rPr>
              <a:t>based </a:t>
            </a:r>
            <a:r>
              <a:rPr sz="2800" spc="-145" dirty="0">
                <a:latin typeface="Lucida Sans"/>
                <a:cs typeface="Lucida Sans"/>
              </a:rPr>
              <a:t>on </a:t>
            </a:r>
            <a:r>
              <a:rPr sz="2800" spc="-105" dirty="0">
                <a:latin typeface="Lucida Sans"/>
                <a:cs typeface="Lucida Sans"/>
              </a:rPr>
              <a:t>the </a:t>
            </a:r>
            <a:r>
              <a:rPr sz="2800" spc="-135" dirty="0">
                <a:latin typeface="Lucida Sans"/>
                <a:cs typeface="Lucida Sans"/>
              </a:rPr>
              <a:t>amount </a:t>
            </a:r>
            <a:r>
              <a:rPr sz="2800" spc="-90" dirty="0">
                <a:latin typeface="Lucida Sans"/>
                <a:cs typeface="Lucida Sans"/>
              </a:rPr>
              <a:t>of </a:t>
            </a:r>
            <a:r>
              <a:rPr sz="2800" spc="-114" dirty="0">
                <a:latin typeface="Lucida Sans"/>
                <a:cs typeface="Lucida Sans"/>
              </a:rPr>
              <a:t>data </a:t>
            </a:r>
            <a:r>
              <a:rPr sz="2800" spc="-145" dirty="0">
                <a:latin typeface="Lucida Sans"/>
                <a:cs typeface="Lucida Sans"/>
              </a:rPr>
              <a:t>transferred </a:t>
            </a:r>
            <a:r>
              <a:rPr sz="2800" spc="-120" dirty="0">
                <a:latin typeface="Lucida Sans"/>
                <a:cs typeface="Lucida Sans"/>
              </a:rPr>
              <a:t>out </a:t>
            </a:r>
            <a:r>
              <a:rPr sz="2800" spc="-90" dirty="0">
                <a:latin typeface="Lucida Sans"/>
                <a:cs typeface="Lucida Sans"/>
              </a:rPr>
              <a:t>of  </a:t>
            </a:r>
            <a:r>
              <a:rPr sz="2800" spc="-180" dirty="0">
                <a:latin typeface="Lucida Sans"/>
                <a:cs typeface="Lucida Sans"/>
              </a:rPr>
              <a:t>Amazon </a:t>
            </a:r>
            <a:r>
              <a:rPr sz="2800" spc="-150" dirty="0">
                <a:latin typeface="Lucida Sans"/>
                <a:cs typeface="Lucida Sans"/>
              </a:rPr>
              <a:t>CloudFront </a:t>
            </a:r>
            <a:r>
              <a:rPr sz="2800" spc="-140" dirty="0">
                <a:latin typeface="Lucida Sans"/>
                <a:cs typeface="Lucida Sans"/>
              </a:rPr>
              <a:t>edge</a:t>
            </a:r>
            <a:r>
              <a:rPr sz="2800" spc="-160" dirty="0">
                <a:latin typeface="Lucida Sans"/>
                <a:cs typeface="Lucida Sans"/>
              </a:rPr>
              <a:t> </a:t>
            </a:r>
            <a:r>
              <a:rPr sz="2800" spc="-145" dirty="0">
                <a:latin typeface="Lucida Sans"/>
                <a:cs typeface="Lucida Sans"/>
              </a:rPr>
              <a:t>locations</a:t>
            </a:r>
            <a:endParaRPr sz="28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36918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420" dirty="0">
                <a:latin typeface="Calibri"/>
                <a:cs typeface="Calibri"/>
              </a:rPr>
              <a:t>S</a:t>
            </a:r>
            <a:r>
              <a:rPr sz="4400" spc="175" dirty="0">
                <a:latin typeface="Calibri"/>
                <a:cs typeface="Calibri"/>
              </a:rPr>
              <a:t>u</a:t>
            </a:r>
            <a:r>
              <a:rPr sz="4400" spc="265" dirty="0">
                <a:latin typeface="Calibri"/>
                <a:cs typeface="Calibri"/>
              </a:rPr>
              <a:t>m</a:t>
            </a:r>
            <a:r>
              <a:rPr sz="4400" spc="320" dirty="0">
                <a:latin typeface="Calibri"/>
                <a:cs typeface="Calibri"/>
              </a:rPr>
              <a:t>m</a:t>
            </a:r>
            <a:r>
              <a:rPr sz="4400" spc="125" dirty="0">
                <a:latin typeface="Calibri"/>
                <a:cs typeface="Calibri"/>
              </a:rPr>
              <a:t>a</a:t>
            </a:r>
            <a:r>
              <a:rPr sz="4400" spc="-30" dirty="0">
                <a:latin typeface="Calibri"/>
                <a:cs typeface="Calibri"/>
              </a:rPr>
              <a:t>r</a:t>
            </a:r>
            <a:r>
              <a:rPr sz="4400" spc="145" dirty="0">
                <a:latin typeface="Calibri"/>
                <a:cs typeface="Calibri"/>
              </a:rPr>
              <a:t>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238321"/>
            <a:ext cx="6096635" cy="182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100" dirty="0">
                <a:latin typeface="Calibri"/>
                <a:cs typeface="Calibri"/>
              </a:rPr>
              <a:t>Fundamental </a:t>
            </a:r>
            <a:r>
              <a:rPr sz="2800" spc="50" dirty="0">
                <a:latin typeface="Calibri"/>
                <a:cs typeface="Calibri"/>
              </a:rPr>
              <a:t>characteristics </a:t>
            </a:r>
            <a:r>
              <a:rPr sz="2800" spc="120" dirty="0">
                <a:latin typeface="Calibri"/>
                <a:cs typeface="Calibri"/>
              </a:rPr>
              <a:t>of </a:t>
            </a:r>
            <a:r>
              <a:rPr sz="2800" spc="80" dirty="0">
                <a:latin typeface="Calibri"/>
                <a:cs typeface="Calibri"/>
              </a:rPr>
              <a:t>product  </a:t>
            </a:r>
            <a:r>
              <a:rPr sz="2800" spc="90" dirty="0">
                <a:latin typeface="Calibri"/>
                <a:cs typeface="Calibri"/>
              </a:rPr>
              <a:t>Estimate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110" dirty="0">
                <a:latin typeface="Calibri"/>
                <a:cs typeface="Calibri"/>
              </a:rPr>
              <a:t>usage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35" dirty="0">
                <a:latin typeface="Calibri"/>
                <a:cs typeface="Calibri"/>
              </a:rPr>
              <a:t>Map </a:t>
            </a:r>
            <a:r>
              <a:rPr sz="2800" spc="110" dirty="0">
                <a:latin typeface="Calibri"/>
                <a:cs typeface="Calibri"/>
              </a:rPr>
              <a:t>usage </a:t>
            </a:r>
            <a:r>
              <a:rPr sz="2800" spc="90" dirty="0">
                <a:latin typeface="Calibri"/>
                <a:cs typeface="Calibri"/>
              </a:rPr>
              <a:t>to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prices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6409"/>
              </a:lnSpc>
            </a:pPr>
            <a:r>
              <a:rPr spc="-235" dirty="0"/>
              <a:t>Overview </a:t>
            </a:r>
            <a:r>
              <a:rPr spc="-190" dirty="0"/>
              <a:t>of </a:t>
            </a:r>
            <a:r>
              <a:rPr spc="-210" dirty="0"/>
              <a:t>the </a:t>
            </a:r>
            <a:r>
              <a:rPr spc="-265" dirty="0"/>
              <a:t>Total </a:t>
            </a:r>
            <a:r>
              <a:rPr spc="-365" dirty="0"/>
              <a:t>Cost</a:t>
            </a:r>
            <a:r>
              <a:rPr spc="-755" dirty="0"/>
              <a:t> </a:t>
            </a:r>
            <a:r>
              <a:rPr spc="-190" dirty="0"/>
              <a:t>of  </a:t>
            </a:r>
            <a:r>
              <a:rPr spc="-305" dirty="0"/>
              <a:t>Ownership</a:t>
            </a:r>
            <a:r>
              <a:rPr spc="-405" dirty="0"/>
              <a:t> </a:t>
            </a:r>
            <a:r>
              <a:rPr spc="-310" dirty="0"/>
              <a:t>Calculator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01205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/>
              <a:t>AWS </a:t>
            </a:r>
            <a:r>
              <a:rPr sz="4400" spc="-265" dirty="0"/>
              <a:t>TCO</a:t>
            </a:r>
            <a:r>
              <a:rPr sz="4400" spc="-530" dirty="0"/>
              <a:t> </a:t>
            </a:r>
            <a:r>
              <a:rPr sz="4400" spc="-229" dirty="0"/>
              <a:t>Calculator</a:t>
            </a:r>
            <a:endParaRPr sz="440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17279" y="1238321"/>
            <a:ext cx="4812665" cy="4304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985" marR="798830" indent="-248920">
              <a:lnSpc>
                <a:spcPct val="142900"/>
              </a:lnSpc>
            </a:pPr>
            <a:r>
              <a:rPr sz="2800" spc="-125" dirty="0">
                <a:latin typeface="Lucida Sans"/>
                <a:cs typeface="Lucida Sans"/>
              </a:rPr>
              <a:t>Use </a:t>
            </a:r>
            <a:r>
              <a:rPr sz="2800" spc="-105" dirty="0">
                <a:latin typeface="Lucida Sans"/>
                <a:cs typeface="Lucida Sans"/>
              </a:rPr>
              <a:t>the </a:t>
            </a:r>
            <a:r>
              <a:rPr sz="2800" spc="-170" dirty="0">
                <a:latin typeface="Lucida Sans"/>
                <a:cs typeface="Lucida Sans"/>
              </a:rPr>
              <a:t>TCO </a:t>
            </a:r>
            <a:r>
              <a:rPr sz="2800" spc="-140" dirty="0">
                <a:latin typeface="Lucida Sans"/>
                <a:cs typeface="Lucida Sans"/>
              </a:rPr>
              <a:t>calculator</a:t>
            </a:r>
            <a:r>
              <a:rPr sz="2800" spc="-235" dirty="0">
                <a:latin typeface="Lucida Sans"/>
                <a:cs typeface="Lucida Sans"/>
              </a:rPr>
              <a:t> </a:t>
            </a:r>
            <a:r>
              <a:rPr sz="2800" spc="-85" dirty="0">
                <a:latin typeface="Lucida Sans"/>
                <a:cs typeface="Lucida Sans"/>
              </a:rPr>
              <a:t>to  </a:t>
            </a:r>
            <a:r>
              <a:rPr sz="2800" spc="-114" dirty="0">
                <a:latin typeface="Lucida Sans"/>
                <a:cs typeface="Lucida Sans"/>
              </a:rPr>
              <a:t>Estimate </a:t>
            </a:r>
            <a:r>
              <a:rPr sz="2800" spc="-150" dirty="0">
                <a:latin typeface="Lucida Sans"/>
                <a:cs typeface="Lucida Sans"/>
              </a:rPr>
              <a:t>cost </a:t>
            </a:r>
            <a:r>
              <a:rPr sz="2800" spc="-175" dirty="0">
                <a:latin typeface="Lucida Sans"/>
                <a:cs typeface="Lucida Sans"/>
              </a:rPr>
              <a:t>savings  </a:t>
            </a:r>
            <a:r>
              <a:rPr sz="2800" spc="-125" dirty="0">
                <a:latin typeface="Lucida Sans"/>
                <a:cs typeface="Lucida Sans"/>
              </a:rPr>
              <a:t>Use </a:t>
            </a:r>
            <a:r>
              <a:rPr sz="2800" spc="-130" dirty="0">
                <a:latin typeface="Lucida Sans"/>
                <a:cs typeface="Lucida Sans"/>
              </a:rPr>
              <a:t>detailed </a:t>
            </a:r>
            <a:r>
              <a:rPr sz="2800" spc="-155" dirty="0">
                <a:latin typeface="Lucida Sans"/>
                <a:cs typeface="Lucida Sans"/>
              </a:rPr>
              <a:t>reports  </a:t>
            </a:r>
            <a:r>
              <a:rPr sz="2800" spc="-125" dirty="0">
                <a:latin typeface="Lucida Sans"/>
                <a:cs typeface="Lucida Sans"/>
              </a:rPr>
              <a:t>Modify</a:t>
            </a:r>
            <a:r>
              <a:rPr sz="2800" spc="-229" dirty="0">
                <a:latin typeface="Lucida Sans"/>
                <a:cs typeface="Lucida Sans"/>
              </a:rPr>
              <a:t> </a:t>
            </a:r>
            <a:r>
              <a:rPr sz="2800" spc="-175" dirty="0">
                <a:latin typeface="Lucida Sans"/>
                <a:cs typeface="Lucida Sans"/>
              </a:rPr>
              <a:t>assumptions</a:t>
            </a:r>
            <a:endParaRPr sz="2800" dirty="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80"/>
              </a:spcBef>
            </a:pPr>
            <a:r>
              <a:rPr sz="2750" spc="-155" dirty="0">
                <a:latin typeface="Lucida Sans"/>
                <a:cs typeface="Lucida Sans"/>
              </a:rPr>
              <a:t>Accessing </a:t>
            </a:r>
            <a:r>
              <a:rPr sz="2750" spc="-75" dirty="0">
                <a:latin typeface="Lucida Sans"/>
                <a:cs typeface="Lucida Sans"/>
              </a:rPr>
              <a:t>the </a:t>
            </a:r>
            <a:r>
              <a:rPr sz="2750" spc="-130" dirty="0">
                <a:latin typeface="Lucida Sans"/>
                <a:cs typeface="Lucida Sans"/>
              </a:rPr>
              <a:t>TCO</a:t>
            </a:r>
            <a:r>
              <a:rPr sz="2750" spc="-215" dirty="0">
                <a:latin typeface="Lucida Sans"/>
                <a:cs typeface="Lucida Sans"/>
              </a:rPr>
              <a:t> </a:t>
            </a:r>
            <a:r>
              <a:rPr sz="2750" spc="-140" dirty="0">
                <a:latin typeface="Lucida Sans"/>
                <a:cs typeface="Lucida Sans"/>
              </a:rPr>
              <a:t>Calculator:</a:t>
            </a:r>
            <a:endParaRPr sz="2750" dirty="0">
              <a:latin typeface="Lucida Sans"/>
              <a:cs typeface="Lucida Sans"/>
            </a:endParaRPr>
          </a:p>
          <a:p>
            <a:pPr marL="260985">
              <a:lnSpc>
                <a:spcPct val="100000"/>
              </a:lnSpc>
              <a:spcBef>
                <a:spcPts val="1480"/>
              </a:spcBef>
            </a:pPr>
            <a:r>
              <a:rPr sz="2800" spc="-155" dirty="0">
                <a:latin typeface="Lucida Sans"/>
                <a:cs typeface="Lucida Sans"/>
              </a:rPr>
              <a:t>https://awstcocalculator.com</a:t>
            </a:r>
            <a:endParaRPr sz="2800" dirty="0">
              <a:latin typeface="Lucida Sans"/>
              <a:cs typeface="Lucida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979" y="52071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9875519" y="1463039"/>
            <a:ext cx="2057400" cy="2060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36918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420" dirty="0">
                <a:latin typeface="Calibri"/>
                <a:cs typeface="Calibri"/>
              </a:rPr>
              <a:t>S</a:t>
            </a:r>
            <a:r>
              <a:rPr sz="4400" spc="175" dirty="0">
                <a:latin typeface="Calibri"/>
                <a:cs typeface="Calibri"/>
              </a:rPr>
              <a:t>u</a:t>
            </a:r>
            <a:r>
              <a:rPr sz="4400" spc="265" dirty="0">
                <a:latin typeface="Calibri"/>
                <a:cs typeface="Calibri"/>
              </a:rPr>
              <a:t>m</a:t>
            </a:r>
            <a:r>
              <a:rPr sz="4400" spc="320" dirty="0">
                <a:latin typeface="Calibri"/>
                <a:cs typeface="Calibri"/>
              </a:rPr>
              <a:t>m</a:t>
            </a:r>
            <a:r>
              <a:rPr sz="4400" spc="125" dirty="0">
                <a:latin typeface="Calibri"/>
                <a:cs typeface="Calibri"/>
              </a:rPr>
              <a:t>a</a:t>
            </a:r>
            <a:r>
              <a:rPr sz="4400" spc="-30" dirty="0">
                <a:latin typeface="Calibri"/>
                <a:cs typeface="Calibri"/>
              </a:rPr>
              <a:t>r</a:t>
            </a:r>
            <a:r>
              <a:rPr sz="4400" spc="145" dirty="0">
                <a:latin typeface="Calibri"/>
                <a:cs typeface="Calibri"/>
              </a:rPr>
              <a:t>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15368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421384"/>
            <a:ext cx="6110605" cy="164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90" dirty="0">
                <a:latin typeface="Calibri"/>
                <a:cs typeface="Calibri"/>
              </a:rPr>
              <a:t>Estimate </a:t>
            </a:r>
            <a:r>
              <a:rPr sz="2800" spc="80" dirty="0">
                <a:latin typeface="Calibri"/>
                <a:cs typeface="Calibri"/>
              </a:rPr>
              <a:t>cost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100" dirty="0">
                <a:latin typeface="Calibri"/>
                <a:cs typeface="Calibri"/>
              </a:rPr>
              <a:t>savings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90" dirty="0">
                <a:latin typeface="Calibri"/>
                <a:cs typeface="Calibri"/>
              </a:rPr>
              <a:t>Use </a:t>
            </a:r>
            <a:r>
              <a:rPr sz="2800" spc="65" dirty="0">
                <a:latin typeface="Calibri"/>
                <a:cs typeface="Calibri"/>
              </a:rPr>
              <a:t>detailed set </a:t>
            </a:r>
            <a:r>
              <a:rPr sz="2800" spc="120" dirty="0">
                <a:latin typeface="Calibri"/>
                <a:cs typeface="Calibri"/>
              </a:rPr>
              <a:t>of</a:t>
            </a:r>
            <a:r>
              <a:rPr sz="2800" spc="160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reports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55" dirty="0">
                <a:latin typeface="Calibri"/>
                <a:cs typeface="Calibri"/>
              </a:rPr>
              <a:t>Modify </a:t>
            </a:r>
            <a:r>
              <a:rPr sz="2800" spc="90" dirty="0">
                <a:latin typeface="Calibri"/>
                <a:cs typeface="Calibri"/>
              </a:rPr>
              <a:t>assumptions </a:t>
            </a:r>
            <a:r>
              <a:rPr sz="2800" spc="75" dirty="0">
                <a:latin typeface="Calibri"/>
                <a:cs typeface="Calibri"/>
              </a:rPr>
              <a:t>for </a:t>
            </a:r>
            <a:r>
              <a:rPr sz="2800" spc="70" dirty="0">
                <a:latin typeface="Calibri"/>
                <a:cs typeface="Calibri"/>
              </a:rPr>
              <a:t>business</a:t>
            </a:r>
            <a:r>
              <a:rPr sz="2800" spc="160" dirty="0">
                <a:latin typeface="Calibri"/>
                <a:cs typeface="Calibri"/>
              </a:rPr>
              <a:t> </a:t>
            </a:r>
            <a:r>
              <a:rPr sz="2800" spc="85" dirty="0">
                <a:latin typeface="Calibri"/>
                <a:cs typeface="Calibri"/>
              </a:rPr>
              <a:t>needs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3415" y="1318684"/>
            <a:ext cx="10099928" cy="603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65" dirty="0">
                <a:latin typeface="Calibri"/>
                <a:cs typeface="Calibri"/>
              </a:rPr>
              <a:t>Elasticity, </a:t>
            </a:r>
            <a:r>
              <a:rPr sz="3800" spc="80" dirty="0">
                <a:latin typeface="Calibri"/>
                <a:cs typeface="Calibri"/>
              </a:rPr>
              <a:t>Scalability, </a:t>
            </a:r>
            <a:r>
              <a:rPr sz="3800" spc="145" dirty="0">
                <a:latin typeface="Calibri"/>
                <a:cs typeface="Calibri"/>
              </a:rPr>
              <a:t>and </a:t>
            </a:r>
            <a:r>
              <a:rPr sz="3800" spc="195" dirty="0">
                <a:latin typeface="Calibri"/>
                <a:cs typeface="Calibri"/>
              </a:rPr>
              <a:t>High</a:t>
            </a:r>
            <a:r>
              <a:rPr sz="3800" spc="260" dirty="0">
                <a:latin typeface="Calibri"/>
                <a:cs typeface="Calibri"/>
              </a:rPr>
              <a:t> </a:t>
            </a:r>
            <a:r>
              <a:rPr sz="3800" spc="120" dirty="0">
                <a:latin typeface="Calibri"/>
                <a:cs typeface="Calibri"/>
              </a:rPr>
              <a:t>Performance</a:t>
            </a:r>
            <a:endParaRPr sz="38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666115" y="3161324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666115" y="3770924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666115" y="4380524"/>
            <a:ext cx="241299" cy="253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653415" y="2438400"/>
            <a:ext cx="5442585" cy="3394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55" dirty="0">
                <a:latin typeface="Tahoma"/>
                <a:cs typeface="Tahoma"/>
              </a:rPr>
              <a:t>AWS</a:t>
            </a:r>
            <a:endParaRPr sz="2750" dirty="0">
              <a:latin typeface="Tahoma"/>
              <a:cs typeface="Tahoma"/>
            </a:endParaRPr>
          </a:p>
          <a:p>
            <a:pPr marL="260985">
              <a:lnSpc>
                <a:spcPct val="100000"/>
              </a:lnSpc>
              <a:spcBef>
                <a:spcPts val="1480"/>
              </a:spcBef>
            </a:pPr>
            <a:r>
              <a:rPr sz="2800" spc="70" dirty="0">
                <a:latin typeface="Calibri"/>
                <a:cs typeface="Calibri"/>
              </a:rPr>
              <a:t>Elastic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infrastructure</a:t>
            </a:r>
            <a:endParaRPr sz="2800" dirty="0">
              <a:latin typeface="Calibri"/>
              <a:cs typeface="Calibri"/>
            </a:endParaRPr>
          </a:p>
          <a:p>
            <a:pPr marL="260985" marR="5080">
              <a:lnSpc>
                <a:spcPts val="4800"/>
              </a:lnSpc>
              <a:spcBef>
                <a:spcPts val="400"/>
              </a:spcBef>
            </a:pPr>
            <a:r>
              <a:rPr sz="2800" spc="65" dirty="0">
                <a:latin typeface="Calibri"/>
                <a:cs typeface="Calibri"/>
              </a:rPr>
              <a:t>Innovative </a:t>
            </a:r>
            <a:r>
              <a:rPr sz="2800" spc="80" dirty="0">
                <a:latin typeface="Calibri"/>
                <a:cs typeface="Calibri"/>
              </a:rPr>
              <a:t>new </a:t>
            </a:r>
            <a:r>
              <a:rPr sz="2800" spc="65" dirty="0">
                <a:latin typeface="Calibri"/>
                <a:cs typeface="Calibri"/>
              </a:rPr>
              <a:t>services/products  </a:t>
            </a:r>
            <a:r>
              <a:rPr sz="2800" spc="105" dirty="0">
                <a:latin typeface="Calibri"/>
                <a:cs typeface="Calibri"/>
              </a:rPr>
              <a:t>Deployment </a:t>
            </a:r>
            <a:r>
              <a:rPr sz="2800" spc="50" dirty="0">
                <a:latin typeface="Calibri"/>
                <a:cs typeface="Calibri"/>
              </a:rPr>
              <a:t>in </a:t>
            </a:r>
            <a:r>
              <a:rPr sz="2800" spc="80" dirty="0">
                <a:latin typeface="Calibri"/>
                <a:cs typeface="Calibri"/>
              </a:rPr>
              <a:t>multiple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regions</a:t>
            </a:r>
            <a:endParaRPr sz="28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1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80" dirty="0">
                <a:latin typeface="Calibri"/>
                <a:cs typeface="Calibri"/>
              </a:rPr>
              <a:t>Lower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latency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50" dirty="0">
                <a:latin typeface="Calibri"/>
                <a:cs typeface="Calibri"/>
              </a:rPr>
              <a:t>Better </a:t>
            </a:r>
            <a:r>
              <a:rPr sz="2400" spc="70" dirty="0">
                <a:latin typeface="Calibri"/>
                <a:cs typeface="Calibri"/>
              </a:rPr>
              <a:t>customer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45" dirty="0">
                <a:latin typeface="Calibri"/>
                <a:cs typeface="Calibri"/>
              </a:rPr>
              <a:t>experience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1219200"/>
            <a:ext cx="9664921" cy="603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65" dirty="0">
                <a:latin typeface="Calibri"/>
                <a:cs typeface="Calibri"/>
              </a:rPr>
              <a:t>Elasticity, </a:t>
            </a:r>
            <a:r>
              <a:rPr sz="3800" spc="80" dirty="0">
                <a:latin typeface="Calibri"/>
                <a:cs typeface="Calibri"/>
              </a:rPr>
              <a:t>Scalability, </a:t>
            </a:r>
            <a:r>
              <a:rPr sz="3800" spc="145" dirty="0">
                <a:latin typeface="Calibri"/>
                <a:cs typeface="Calibri"/>
              </a:rPr>
              <a:t>and </a:t>
            </a:r>
            <a:r>
              <a:rPr sz="3800" spc="195" dirty="0">
                <a:latin typeface="Calibri"/>
                <a:cs typeface="Calibri"/>
              </a:rPr>
              <a:t>High</a:t>
            </a:r>
            <a:r>
              <a:rPr sz="3800" spc="260" dirty="0">
                <a:latin typeface="Calibri"/>
                <a:cs typeface="Calibri"/>
              </a:rPr>
              <a:t> </a:t>
            </a:r>
            <a:r>
              <a:rPr sz="3800" spc="120" dirty="0">
                <a:latin typeface="Calibri"/>
                <a:cs typeface="Calibri"/>
              </a:rPr>
              <a:t>Performance</a:t>
            </a:r>
            <a:endParaRPr sz="38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774701" y="3061840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74701" y="3671440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74701" y="4281040"/>
            <a:ext cx="241299" cy="253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62001" y="2338916"/>
            <a:ext cx="4923155" cy="3955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55" dirty="0">
                <a:latin typeface="Cambria"/>
                <a:cs typeface="Cambria"/>
              </a:rPr>
              <a:t>Customer</a:t>
            </a:r>
            <a:endParaRPr sz="2750" dirty="0">
              <a:latin typeface="Cambria"/>
              <a:cs typeface="Cambria"/>
            </a:endParaRPr>
          </a:p>
          <a:p>
            <a:pPr marL="260985" marR="5080" algn="just">
              <a:lnSpc>
                <a:spcPct val="142900"/>
              </a:lnSpc>
              <a:spcBef>
                <a:spcPts val="40"/>
              </a:spcBef>
            </a:pPr>
            <a:r>
              <a:rPr sz="2800" spc="90" dirty="0">
                <a:latin typeface="Calibri"/>
                <a:cs typeface="Calibri"/>
              </a:rPr>
              <a:t>Use </a:t>
            </a:r>
            <a:r>
              <a:rPr sz="2800" spc="50" dirty="0">
                <a:latin typeface="Calibri"/>
                <a:cs typeface="Calibri"/>
              </a:rPr>
              <a:t>services </a:t>
            </a:r>
            <a:r>
              <a:rPr sz="2800" spc="75" dirty="0">
                <a:latin typeface="Calibri"/>
                <a:cs typeface="Calibri"/>
              </a:rPr>
              <a:t>at </a:t>
            </a:r>
            <a:r>
              <a:rPr sz="2800" spc="65" dirty="0">
                <a:latin typeface="Calibri"/>
                <a:cs typeface="Calibri"/>
              </a:rPr>
              <a:t>your </a:t>
            </a:r>
            <a:r>
              <a:rPr sz="2800" spc="95" dirty="0">
                <a:latin typeface="Calibri"/>
                <a:cs typeface="Calibri"/>
              </a:rPr>
              <a:t>own </a:t>
            </a:r>
            <a:r>
              <a:rPr sz="2800" spc="85" dirty="0">
                <a:latin typeface="Calibri"/>
                <a:cs typeface="Calibri"/>
              </a:rPr>
              <a:t>pace  </a:t>
            </a:r>
            <a:r>
              <a:rPr sz="2800" spc="90" dirty="0">
                <a:latin typeface="Calibri"/>
                <a:cs typeface="Calibri"/>
              </a:rPr>
              <a:t>Use </a:t>
            </a:r>
            <a:r>
              <a:rPr sz="2800" spc="85" dirty="0">
                <a:latin typeface="Calibri"/>
                <a:cs typeface="Calibri"/>
              </a:rPr>
              <a:t>tools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95" dirty="0">
                <a:latin typeface="Calibri"/>
                <a:cs typeface="Calibri"/>
              </a:rPr>
              <a:t>meet </a:t>
            </a:r>
            <a:r>
              <a:rPr sz="2800" spc="65" dirty="0">
                <a:latin typeface="Calibri"/>
                <a:cs typeface="Calibri"/>
              </a:rPr>
              <a:t>your </a:t>
            </a:r>
            <a:r>
              <a:rPr sz="2800" spc="85" dirty="0">
                <a:latin typeface="Calibri"/>
                <a:cs typeface="Calibri"/>
              </a:rPr>
              <a:t>needs  </a:t>
            </a:r>
            <a:r>
              <a:rPr sz="2800" spc="105" dirty="0">
                <a:latin typeface="Calibri"/>
                <a:cs typeface="Calibri"/>
              </a:rPr>
              <a:t>Adapt </a:t>
            </a:r>
            <a:r>
              <a:rPr sz="2800" spc="65" dirty="0">
                <a:latin typeface="Calibri"/>
                <a:cs typeface="Calibri"/>
              </a:rPr>
              <a:t>your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consumption</a:t>
            </a:r>
            <a:endParaRPr sz="28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95" dirty="0">
                <a:latin typeface="Calibri"/>
                <a:cs typeface="Calibri"/>
              </a:rPr>
              <a:t>Scale </a:t>
            </a:r>
            <a:r>
              <a:rPr sz="2400" spc="85" dirty="0">
                <a:latin typeface="Calibri"/>
                <a:cs typeface="Calibri"/>
              </a:rPr>
              <a:t>up </a:t>
            </a:r>
            <a:r>
              <a:rPr sz="2400" spc="70" dirty="0">
                <a:latin typeface="Calibri"/>
                <a:cs typeface="Calibri"/>
              </a:rPr>
              <a:t>as </a:t>
            </a:r>
            <a:r>
              <a:rPr sz="2400" spc="65" dirty="0">
                <a:latin typeface="Calibri"/>
                <a:cs typeface="Calibri"/>
              </a:rPr>
              <a:t>workload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grows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05" dirty="0">
                <a:latin typeface="Calibri"/>
                <a:cs typeface="Calibri"/>
              </a:rPr>
              <a:t>Shutdown </a:t>
            </a:r>
            <a:r>
              <a:rPr sz="2400" spc="75" dirty="0">
                <a:latin typeface="Calibri"/>
                <a:cs typeface="Calibri"/>
              </a:rPr>
              <a:t>unneeded</a:t>
            </a:r>
            <a:r>
              <a:rPr sz="2400" spc="-160" dirty="0">
                <a:latin typeface="Calibri"/>
                <a:cs typeface="Calibri"/>
              </a:rPr>
              <a:t> </a:t>
            </a:r>
            <a:r>
              <a:rPr sz="2400" spc="45" dirty="0">
                <a:latin typeface="Calibri"/>
                <a:cs typeface="Calibri"/>
              </a:rPr>
              <a:t>resources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5" dirty="0">
                <a:latin typeface="Calibri"/>
                <a:cs typeface="Calibri"/>
              </a:rPr>
              <a:t>Use </a:t>
            </a:r>
            <a:r>
              <a:rPr sz="2400" spc="80" dirty="0">
                <a:latin typeface="Calibri"/>
                <a:cs typeface="Calibri"/>
              </a:rPr>
              <a:t>Auto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Scaling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29977" y="2917089"/>
            <a:ext cx="241300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29977" y="3425089"/>
            <a:ext cx="241300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87178" y="3856889"/>
            <a:ext cx="203199" cy="21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7" y="4326789"/>
            <a:ext cx="241300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87178" y="4758589"/>
            <a:ext cx="203199" cy="21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66197" y="2719770"/>
            <a:ext cx="8079105" cy="2729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9300"/>
              </a:lnSpc>
            </a:pPr>
            <a:r>
              <a:rPr sz="2800" spc="145" dirty="0">
                <a:latin typeface="Calibri"/>
                <a:cs typeface="Calibri"/>
              </a:rPr>
              <a:t>You </a:t>
            </a:r>
            <a:r>
              <a:rPr sz="2800" spc="45" dirty="0">
                <a:latin typeface="Calibri"/>
                <a:cs typeface="Calibri"/>
              </a:rPr>
              <a:t>retain </a:t>
            </a:r>
            <a:r>
              <a:rPr sz="2800" spc="70" dirty="0">
                <a:latin typeface="Calibri"/>
                <a:cs typeface="Calibri"/>
              </a:rPr>
              <a:t>control </a:t>
            </a:r>
            <a:r>
              <a:rPr sz="2800" spc="60" dirty="0">
                <a:latin typeface="Calibri"/>
                <a:cs typeface="Calibri"/>
              </a:rPr>
              <a:t>over </a:t>
            </a:r>
            <a:r>
              <a:rPr sz="2800" spc="85" dirty="0">
                <a:latin typeface="Calibri"/>
                <a:cs typeface="Calibri"/>
              </a:rPr>
              <a:t>region </a:t>
            </a:r>
            <a:r>
              <a:rPr sz="2800" spc="55" dirty="0">
                <a:latin typeface="Calibri"/>
                <a:cs typeface="Calibri"/>
              </a:rPr>
              <a:t>where </a:t>
            </a:r>
            <a:r>
              <a:rPr sz="2800" spc="90" dirty="0">
                <a:latin typeface="Calibri"/>
                <a:cs typeface="Calibri"/>
              </a:rPr>
              <a:t>data </a:t>
            </a:r>
            <a:r>
              <a:rPr sz="2800" spc="30" dirty="0">
                <a:latin typeface="Calibri"/>
                <a:cs typeface="Calibri"/>
              </a:rPr>
              <a:t>is </a:t>
            </a:r>
            <a:r>
              <a:rPr sz="2800" spc="80" dirty="0">
                <a:latin typeface="Calibri"/>
                <a:cs typeface="Calibri"/>
              </a:rPr>
              <a:t>located  </a:t>
            </a:r>
            <a:r>
              <a:rPr sz="2800" spc="75" dirty="0">
                <a:latin typeface="Calibri"/>
                <a:cs typeface="Calibri"/>
              </a:rPr>
              <a:t>Security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85" dirty="0">
                <a:latin typeface="Calibri"/>
                <a:cs typeface="Calibri"/>
              </a:rPr>
              <a:t>auditing</a:t>
            </a:r>
            <a:endParaRPr sz="2800" dirty="0">
              <a:latin typeface="Calibri"/>
              <a:cs typeface="Calibri"/>
            </a:endParaRPr>
          </a:p>
          <a:p>
            <a:pPr marL="448945">
              <a:lnSpc>
                <a:spcPct val="100000"/>
              </a:lnSpc>
              <a:spcBef>
                <a:spcPts val="229"/>
              </a:spcBef>
            </a:pPr>
            <a:r>
              <a:rPr sz="2400" spc="45" dirty="0">
                <a:latin typeface="Calibri"/>
                <a:cs typeface="Calibri"/>
              </a:rPr>
              <a:t>Periodic </a:t>
            </a:r>
            <a:r>
              <a:rPr sz="2400" spc="90" dirty="0">
                <a:latin typeface="Calibri"/>
                <a:cs typeface="Calibri"/>
              </a:rPr>
              <a:t>and </a:t>
            </a:r>
            <a:r>
              <a:rPr sz="2400" spc="85" dirty="0">
                <a:latin typeface="Calibri"/>
                <a:cs typeface="Calibri"/>
              </a:rPr>
              <a:t>manual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85" dirty="0">
                <a:latin typeface="Calibri"/>
                <a:cs typeface="Calibri"/>
              </a:rPr>
              <a:t>cloud </a:t>
            </a:r>
            <a:r>
              <a:rPr sz="2800" spc="80" dirty="0">
                <a:latin typeface="Calibri"/>
                <a:cs typeface="Calibri"/>
              </a:rPr>
              <a:t>offer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capabilities</a:t>
            </a:r>
            <a:endParaRPr sz="2800" dirty="0">
              <a:latin typeface="Calibri"/>
              <a:cs typeface="Calibri"/>
            </a:endParaRPr>
          </a:p>
          <a:p>
            <a:pPr marL="448945">
              <a:lnSpc>
                <a:spcPct val="100000"/>
              </a:lnSpc>
              <a:spcBef>
                <a:spcPts val="229"/>
              </a:spcBef>
            </a:pPr>
            <a:r>
              <a:rPr sz="2400" spc="65" dirty="0">
                <a:latin typeface="Calibri"/>
                <a:cs typeface="Calibri"/>
              </a:rPr>
              <a:t>For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governance</a:t>
            </a:r>
            <a:endParaRPr sz="2400" dirty="0">
              <a:latin typeface="Calibri"/>
              <a:cs typeface="Calibri"/>
            </a:endParaRPr>
          </a:p>
          <a:p>
            <a:pPr marL="448945">
              <a:lnSpc>
                <a:spcPct val="100000"/>
              </a:lnSpc>
              <a:spcBef>
                <a:spcPts val="215"/>
              </a:spcBef>
            </a:pPr>
            <a:r>
              <a:rPr sz="2400" spc="130" dirty="0">
                <a:latin typeface="Calibri"/>
                <a:cs typeface="Calibri"/>
              </a:rPr>
              <a:t>To </a:t>
            </a:r>
            <a:r>
              <a:rPr sz="2400" spc="80" dirty="0">
                <a:latin typeface="Calibri"/>
                <a:cs typeface="Calibri"/>
              </a:rPr>
              <a:t>meet </a:t>
            </a:r>
            <a:r>
              <a:rPr sz="2400" spc="70" dirty="0">
                <a:latin typeface="Calibri"/>
                <a:cs typeface="Calibri"/>
              </a:rPr>
              <a:t>the </a:t>
            </a:r>
            <a:r>
              <a:rPr sz="2400" spc="45" dirty="0">
                <a:latin typeface="Calibri"/>
                <a:cs typeface="Calibri"/>
              </a:rPr>
              <a:t>strictest </a:t>
            </a:r>
            <a:r>
              <a:rPr sz="2400" spc="40" dirty="0">
                <a:latin typeface="Calibri"/>
                <a:cs typeface="Calibri"/>
              </a:rPr>
              <a:t>security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requirements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7178" y="5152289"/>
            <a:ext cx="203199" cy="21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9479280" y="2819400"/>
            <a:ext cx="2474976" cy="1618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692895" y="2737103"/>
            <a:ext cx="1289303" cy="1289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17277" y="1672336"/>
            <a:ext cx="7302723" cy="603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60" dirty="0">
                <a:latin typeface="Tahoma"/>
                <a:cs typeface="Tahoma"/>
              </a:rPr>
              <a:t>Security </a:t>
            </a:r>
            <a:r>
              <a:rPr sz="3800" spc="85" dirty="0">
                <a:latin typeface="Tahoma"/>
                <a:cs typeface="Tahoma"/>
              </a:rPr>
              <a:t>and</a:t>
            </a:r>
            <a:r>
              <a:rPr sz="3800" spc="-490" dirty="0">
                <a:latin typeface="Tahoma"/>
                <a:cs typeface="Tahoma"/>
              </a:rPr>
              <a:t> </a:t>
            </a:r>
            <a:r>
              <a:rPr sz="3800" spc="90" dirty="0">
                <a:latin typeface="Tahoma"/>
                <a:cs typeface="Tahoma"/>
              </a:rPr>
              <a:t>Compliance</a:t>
            </a:r>
            <a:endParaRPr sz="3800" dirty="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831848" y="2143844"/>
            <a:ext cx="4224528" cy="1563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32011" y="4731335"/>
            <a:ext cx="2413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32011" y="5239335"/>
            <a:ext cx="2413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8231" y="4616788"/>
            <a:ext cx="5480685" cy="146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00" dirty="0">
                <a:latin typeface="Calibri"/>
                <a:cs typeface="Calibri"/>
              </a:rPr>
              <a:t>Latest </a:t>
            </a:r>
            <a:r>
              <a:rPr sz="2800" spc="55" dirty="0">
                <a:latin typeface="Calibri"/>
                <a:cs typeface="Calibri"/>
              </a:rPr>
              <a:t>electronic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surveillance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ct val="118600"/>
              </a:lnSpc>
              <a:spcBef>
                <a:spcPts val="20"/>
              </a:spcBef>
            </a:pPr>
            <a:r>
              <a:rPr sz="2800" spc="60" dirty="0">
                <a:latin typeface="Calibri"/>
                <a:cs typeface="Calibri"/>
              </a:rPr>
              <a:t>Multi-factor </a:t>
            </a:r>
            <a:r>
              <a:rPr sz="2800" spc="70" dirty="0">
                <a:latin typeface="Calibri"/>
                <a:cs typeface="Calibri"/>
              </a:rPr>
              <a:t>access control </a:t>
            </a:r>
            <a:r>
              <a:rPr sz="2800" spc="95" dirty="0">
                <a:latin typeface="Calibri"/>
                <a:cs typeface="Calibri"/>
              </a:rPr>
              <a:t>systems  </a:t>
            </a:r>
            <a:r>
              <a:rPr sz="2800" spc="70" dirty="0">
                <a:latin typeface="Calibri"/>
                <a:cs typeface="Calibri"/>
              </a:rPr>
              <a:t>Trained </a:t>
            </a:r>
            <a:r>
              <a:rPr sz="2800" spc="50" dirty="0">
                <a:latin typeface="Calibri"/>
                <a:cs typeface="Calibri"/>
              </a:rPr>
              <a:t>security </a:t>
            </a:r>
            <a:r>
              <a:rPr sz="2800" spc="100" dirty="0">
                <a:latin typeface="Calibri"/>
                <a:cs typeface="Calibri"/>
              </a:rPr>
              <a:t>guards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spc="195" dirty="0">
                <a:latin typeface="Calibri"/>
                <a:cs typeface="Calibri"/>
              </a:rPr>
              <a:t>24/7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2011" y="5747335"/>
            <a:ext cx="241300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6367271" y="2116411"/>
            <a:ext cx="2478024" cy="1618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5629655" y="1820755"/>
            <a:ext cx="1286255" cy="1286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274083" y="4731334"/>
            <a:ext cx="2413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274083" y="5239334"/>
            <a:ext cx="2413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6274083" y="5747335"/>
            <a:ext cx="241300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6489982" y="4536137"/>
            <a:ext cx="5930617" cy="20176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 marR="5080">
              <a:lnSpc>
                <a:spcPct val="118900"/>
              </a:lnSpc>
            </a:pPr>
            <a:r>
              <a:rPr sz="2800" spc="75" dirty="0">
                <a:latin typeface="Calibri"/>
                <a:cs typeface="Calibri"/>
              </a:rPr>
              <a:t>Strict least-privileged </a:t>
            </a:r>
            <a:r>
              <a:rPr sz="2800" spc="70" dirty="0">
                <a:latin typeface="Calibri"/>
                <a:cs typeface="Calibri"/>
              </a:rPr>
              <a:t>access  </a:t>
            </a:r>
            <a:r>
              <a:rPr sz="2800" spc="85" dirty="0">
                <a:latin typeface="Calibri"/>
                <a:cs typeface="Calibri"/>
              </a:rPr>
              <a:t>Environmental </a:t>
            </a:r>
            <a:r>
              <a:rPr sz="2800" spc="95" dirty="0">
                <a:latin typeface="Calibri"/>
                <a:cs typeface="Calibri"/>
              </a:rPr>
              <a:t>systems </a:t>
            </a:r>
            <a:br>
              <a:rPr lang="en-US" sz="2800" spc="95" dirty="0">
                <a:latin typeface="Calibri"/>
                <a:cs typeface="Calibri"/>
              </a:rPr>
            </a:br>
            <a:r>
              <a:rPr sz="2800" spc="40" dirty="0">
                <a:latin typeface="Calibri"/>
                <a:cs typeface="Calibri"/>
              </a:rPr>
              <a:t>Multiple </a:t>
            </a:r>
            <a:r>
              <a:rPr sz="2800" spc="80" dirty="0">
                <a:latin typeface="Calibri"/>
                <a:cs typeface="Calibri"/>
              </a:rPr>
              <a:t>regions </a:t>
            </a:r>
            <a:r>
              <a:rPr sz="2800" spc="105" dirty="0">
                <a:latin typeface="Calibri"/>
                <a:cs typeface="Calibri"/>
              </a:rPr>
              <a:t>and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60" dirty="0">
                <a:latin typeface="Calibri"/>
                <a:cs typeface="Calibri"/>
              </a:rPr>
              <a:t>Availability</a:t>
            </a:r>
            <a:r>
              <a:rPr lang="en-US" sz="2800" spc="60" dirty="0">
                <a:latin typeface="Calibri"/>
                <a:cs typeface="Calibri"/>
              </a:rPr>
              <a:t> </a:t>
            </a:r>
            <a:r>
              <a:rPr sz="2800" spc="125" dirty="0">
                <a:latin typeface="Calibri"/>
                <a:cs typeface="Calibri"/>
              </a:rPr>
              <a:t>Zones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19311" y="984588"/>
            <a:ext cx="7529289" cy="603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60" dirty="0">
                <a:latin typeface="Tahoma"/>
                <a:cs typeface="Tahoma"/>
              </a:rPr>
              <a:t>Security </a:t>
            </a:r>
            <a:r>
              <a:rPr sz="3800" spc="85" dirty="0">
                <a:latin typeface="Tahoma"/>
                <a:cs typeface="Tahoma"/>
              </a:rPr>
              <a:t>and</a:t>
            </a:r>
            <a:r>
              <a:rPr sz="3800" spc="-490" dirty="0">
                <a:latin typeface="Tahoma"/>
                <a:cs typeface="Tahoma"/>
              </a:rPr>
              <a:t> </a:t>
            </a:r>
            <a:r>
              <a:rPr sz="3800" spc="90" dirty="0">
                <a:latin typeface="Tahoma"/>
                <a:cs typeface="Tahoma"/>
              </a:rPr>
              <a:t>Compliance</a:t>
            </a:r>
            <a:endParaRPr sz="3800" dirty="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8" y="929084"/>
            <a:ext cx="3721321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85" dirty="0">
                <a:latin typeface="Calibri"/>
                <a:cs typeface="Calibri"/>
              </a:rPr>
              <a:t>Reliability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1770207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341707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913207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4526107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29979" y="6139007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66199" y="1511632"/>
            <a:ext cx="6927850" cy="4939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890905">
              <a:lnSpc>
                <a:spcPct val="133900"/>
              </a:lnSpc>
            </a:pPr>
            <a:r>
              <a:rPr sz="2800" spc="114" dirty="0">
                <a:latin typeface="Calibri"/>
                <a:cs typeface="Calibri"/>
              </a:rPr>
              <a:t>High-performing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45" dirty="0">
                <a:latin typeface="Calibri"/>
                <a:cs typeface="Calibri"/>
              </a:rPr>
              <a:t>reliable </a:t>
            </a:r>
            <a:r>
              <a:rPr sz="2800" spc="75" dirty="0">
                <a:latin typeface="Calibri"/>
                <a:cs typeface="Calibri"/>
              </a:rPr>
              <a:t>solutions  </a:t>
            </a:r>
            <a:r>
              <a:rPr sz="2800" spc="70" dirty="0">
                <a:latin typeface="Calibri"/>
                <a:cs typeface="Calibri"/>
              </a:rPr>
              <a:t>Achieve greater </a:t>
            </a:r>
            <a:r>
              <a:rPr sz="2800" spc="65" dirty="0">
                <a:latin typeface="Calibri"/>
                <a:cs typeface="Calibri"/>
              </a:rPr>
              <a:t>flexibility/capacity  </a:t>
            </a:r>
            <a:r>
              <a:rPr sz="2800" spc="35" dirty="0">
                <a:latin typeface="Calibri"/>
                <a:cs typeface="Calibri"/>
              </a:rPr>
              <a:t>Reliability: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55" dirty="0">
                <a:latin typeface="Calibri"/>
                <a:cs typeface="Calibri"/>
              </a:rPr>
              <a:t>Recover </a:t>
            </a:r>
            <a:r>
              <a:rPr sz="2400" spc="90" dirty="0">
                <a:latin typeface="Calibri"/>
                <a:cs typeface="Calibri"/>
              </a:rPr>
              <a:t>from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45" dirty="0">
                <a:latin typeface="Calibri"/>
                <a:cs typeface="Calibri"/>
              </a:rPr>
              <a:t>failures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22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Calibri"/>
                <a:cs typeface="Calibri"/>
              </a:rPr>
              <a:t>Resources </a:t>
            </a:r>
            <a:r>
              <a:rPr sz="2400" spc="75" dirty="0">
                <a:latin typeface="Calibri"/>
                <a:cs typeface="Calibri"/>
              </a:rPr>
              <a:t>that </a:t>
            </a:r>
            <a:r>
              <a:rPr sz="2400" spc="100" dirty="0">
                <a:latin typeface="Calibri"/>
                <a:cs typeface="Calibri"/>
              </a:rPr>
              <a:t>demand </a:t>
            </a:r>
            <a:r>
              <a:rPr sz="2400" spc="90" dirty="0">
                <a:latin typeface="Calibri"/>
                <a:cs typeface="Calibri"/>
              </a:rPr>
              <a:t>and </a:t>
            </a:r>
            <a:r>
              <a:rPr sz="2400" spc="75" dirty="0">
                <a:latin typeface="Calibri"/>
                <a:cs typeface="Calibri"/>
              </a:rPr>
              <a:t>mitigate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disruptions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2800" spc="30" dirty="0">
                <a:latin typeface="Calibri"/>
                <a:cs typeface="Calibri"/>
              </a:rPr>
              <a:t>Must </a:t>
            </a:r>
            <a:r>
              <a:rPr sz="2800" spc="85" dirty="0">
                <a:latin typeface="Calibri"/>
                <a:cs typeface="Calibri"/>
              </a:rPr>
              <a:t>have </a:t>
            </a:r>
            <a:r>
              <a:rPr sz="2800" spc="90" dirty="0">
                <a:latin typeface="Calibri"/>
                <a:cs typeface="Calibri"/>
              </a:rPr>
              <a:t>well-planned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spc="90" dirty="0">
                <a:latin typeface="Calibri"/>
                <a:cs typeface="Calibri"/>
              </a:rPr>
              <a:t>foundation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0" dirty="0">
                <a:latin typeface="Calibri"/>
                <a:cs typeface="Calibri"/>
              </a:rPr>
              <a:t>Reduce </a:t>
            </a:r>
            <a:r>
              <a:rPr sz="2400" spc="55" dirty="0">
                <a:latin typeface="Calibri"/>
                <a:cs typeface="Calibri"/>
              </a:rPr>
              <a:t>uncertainty </a:t>
            </a:r>
            <a:r>
              <a:rPr sz="2400" spc="1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forecasting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22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5" dirty="0">
                <a:latin typeface="Calibri"/>
                <a:cs typeface="Calibri"/>
              </a:rPr>
              <a:t>Detect </a:t>
            </a:r>
            <a:r>
              <a:rPr sz="2400" spc="40" dirty="0">
                <a:latin typeface="Calibri"/>
                <a:cs typeface="Calibri"/>
              </a:rPr>
              <a:t>failure </a:t>
            </a:r>
            <a:r>
              <a:rPr sz="2400" spc="90" dirty="0">
                <a:latin typeface="Calibri"/>
                <a:cs typeface="Calibri"/>
              </a:rPr>
              <a:t>and </a:t>
            </a:r>
            <a:r>
              <a:rPr sz="2400" spc="70" dirty="0">
                <a:latin typeface="Calibri"/>
                <a:cs typeface="Calibri"/>
              </a:rPr>
              <a:t>automatically </a:t>
            </a:r>
            <a:r>
              <a:rPr sz="2400" spc="65" dirty="0">
                <a:latin typeface="Calibri"/>
                <a:cs typeface="Calibri"/>
              </a:rPr>
              <a:t>heal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itself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2800" spc="110" dirty="0">
                <a:latin typeface="Calibri"/>
                <a:cs typeface="Calibri"/>
              </a:rPr>
              <a:t>Unmatched </a:t>
            </a:r>
            <a:r>
              <a:rPr sz="2800" spc="105" dirty="0">
                <a:latin typeface="Calibri"/>
                <a:cs typeface="Calibri"/>
              </a:rPr>
              <a:t>by </a:t>
            </a:r>
            <a:r>
              <a:rPr sz="2800" spc="90" dirty="0">
                <a:latin typeface="Calibri"/>
                <a:cs typeface="Calibri"/>
              </a:rPr>
              <a:t>on-premise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solutions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53400" y="1705264"/>
            <a:ext cx="3962400" cy="3983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1127759"/>
            <a:ext cx="438721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300" dirty="0"/>
              <a:t>Course</a:t>
            </a:r>
            <a:r>
              <a:rPr sz="4400" spc="-285" dirty="0"/>
              <a:t> </a:t>
            </a:r>
            <a:r>
              <a:rPr sz="4400" spc="-220" dirty="0"/>
              <a:t>Objectives</a:t>
            </a:r>
            <a:endParaRPr sz="440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415663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025263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4193663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4803263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66199" y="2300223"/>
            <a:ext cx="7642859" cy="3376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40" dirty="0">
                <a:latin typeface="Lucida Sans"/>
                <a:cs typeface="Lucida Sans"/>
              </a:rPr>
              <a:t>Define </a:t>
            </a:r>
            <a:r>
              <a:rPr sz="2800" spc="-105" dirty="0">
                <a:latin typeface="Lucida Sans"/>
                <a:cs typeface="Lucida Sans"/>
              </a:rPr>
              <a:t>the </a:t>
            </a:r>
            <a:r>
              <a:rPr sz="2800" dirty="0">
                <a:latin typeface="Lucida Sans"/>
                <a:cs typeface="Lucida Sans"/>
              </a:rPr>
              <a:t>AWS</a:t>
            </a:r>
            <a:r>
              <a:rPr sz="2800" spc="-250" dirty="0">
                <a:latin typeface="Lucida Sans"/>
                <a:cs typeface="Lucida Sans"/>
              </a:rPr>
              <a:t> </a:t>
            </a:r>
            <a:r>
              <a:rPr sz="2800" spc="-175" dirty="0">
                <a:latin typeface="Lucida Sans"/>
                <a:cs typeface="Lucida Sans"/>
              </a:rPr>
              <a:t>Cloud</a:t>
            </a:r>
            <a:endParaRPr sz="28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-175" dirty="0">
                <a:latin typeface="Lucida Sans"/>
                <a:cs typeface="Lucida Sans"/>
              </a:rPr>
              <a:t>Describe </a:t>
            </a:r>
            <a:r>
              <a:rPr sz="2800" spc="-105" dirty="0">
                <a:latin typeface="Lucida Sans"/>
                <a:cs typeface="Lucida Sans"/>
              </a:rPr>
              <a:t>the </a:t>
            </a:r>
            <a:r>
              <a:rPr sz="2800" spc="-170" dirty="0">
                <a:latin typeface="Lucida Sans"/>
                <a:cs typeface="Lucida Sans"/>
              </a:rPr>
              <a:t>key </a:t>
            </a:r>
            <a:r>
              <a:rPr sz="2800" spc="-175" dirty="0">
                <a:latin typeface="Lucida Sans"/>
                <a:cs typeface="Lucida Sans"/>
              </a:rPr>
              <a:t>services </a:t>
            </a:r>
            <a:r>
              <a:rPr sz="2800" spc="-145" dirty="0">
                <a:latin typeface="Lucida Sans"/>
                <a:cs typeface="Lucida Sans"/>
              </a:rPr>
              <a:t>on </a:t>
            </a:r>
            <a:r>
              <a:rPr sz="2800" spc="-105" dirty="0">
                <a:latin typeface="Lucida Sans"/>
                <a:cs typeface="Lucida Sans"/>
              </a:rPr>
              <a:t>the </a:t>
            </a:r>
            <a:r>
              <a:rPr sz="2800" dirty="0">
                <a:latin typeface="Lucida Sans"/>
                <a:cs typeface="Lucida Sans"/>
              </a:rPr>
              <a:t>AWS</a:t>
            </a:r>
            <a:r>
              <a:rPr sz="2800" spc="-175" dirty="0">
                <a:latin typeface="Lucida Sans"/>
                <a:cs typeface="Lucida Sans"/>
              </a:rPr>
              <a:t> </a:t>
            </a:r>
            <a:r>
              <a:rPr sz="2800" spc="-125" dirty="0">
                <a:latin typeface="Lucida Sans"/>
                <a:cs typeface="Lucida Sans"/>
              </a:rPr>
              <a:t>platform</a:t>
            </a:r>
            <a:endParaRPr sz="2800" dirty="0">
              <a:latin typeface="Lucida Sans"/>
              <a:cs typeface="Lucida Sans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145" dirty="0">
                <a:latin typeface="Lucida Sans"/>
                <a:cs typeface="Lucida Sans"/>
              </a:rPr>
              <a:t>Common </a:t>
            </a:r>
            <a:r>
              <a:rPr sz="2400" spc="-160" dirty="0">
                <a:latin typeface="Lucida Sans"/>
                <a:cs typeface="Lucida Sans"/>
              </a:rPr>
              <a:t>use</a:t>
            </a:r>
            <a:r>
              <a:rPr sz="2400" spc="-345" dirty="0">
                <a:latin typeface="Lucida Sans"/>
                <a:cs typeface="Lucida Sans"/>
              </a:rPr>
              <a:t> </a:t>
            </a:r>
            <a:r>
              <a:rPr sz="2400" spc="-160" dirty="0">
                <a:latin typeface="Lucida Sans"/>
                <a:cs typeface="Lucida Sans"/>
              </a:rPr>
              <a:t>cases</a:t>
            </a:r>
            <a:endParaRPr sz="2400" dirty="0">
              <a:latin typeface="Lucida Sans"/>
              <a:cs typeface="Lucida Sans"/>
            </a:endParaRPr>
          </a:p>
          <a:p>
            <a:pPr marL="12700" marR="5080">
              <a:lnSpc>
                <a:spcPts val="4800"/>
              </a:lnSpc>
              <a:spcBef>
                <a:spcPts val="380"/>
              </a:spcBef>
            </a:pPr>
            <a:r>
              <a:rPr sz="2800" spc="-175" dirty="0">
                <a:latin typeface="Lucida Sans"/>
                <a:cs typeface="Lucida Sans"/>
              </a:rPr>
              <a:t>Describe </a:t>
            </a:r>
            <a:r>
              <a:rPr sz="2800" spc="-180" dirty="0">
                <a:latin typeface="Lucida Sans"/>
                <a:cs typeface="Lucida Sans"/>
              </a:rPr>
              <a:t>basic </a:t>
            </a:r>
            <a:r>
              <a:rPr sz="2800" dirty="0">
                <a:latin typeface="Lucida Sans"/>
                <a:cs typeface="Lucida Sans"/>
              </a:rPr>
              <a:t>AWS </a:t>
            </a:r>
            <a:r>
              <a:rPr sz="2800" spc="-175" dirty="0">
                <a:latin typeface="Lucida Sans"/>
                <a:cs typeface="Lucida Sans"/>
              </a:rPr>
              <a:t>Cloud </a:t>
            </a:r>
            <a:r>
              <a:rPr sz="2800" spc="-140" dirty="0">
                <a:latin typeface="Lucida Sans"/>
                <a:cs typeface="Lucida Sans"/>
              </a:rPr>
              <a:t>architectural</a:t>
            </a:r>
            <a:r>
              <a:rPr sz="2800" spc="-270" dirty="0">
                <a:latin typeface="Lucida Sans"/>
                <a:cs typeface="Lucida Sans"/>
              </a:rPr>
              <a:t> </a:t>
            </a:r>
            <a:r>
              <a:rPr sz="2800" spc="-170" dirty="0">
                <a:latin typeface="Lucida Sans"/>
                <a:cs typeface="Lucida Sans"/>
              </a:rPr>
              <a:t>principles  </a:t>
            </a:r>
            <a:r>
              <a:rPr sz="2800" spc="-175" dirty="0">
                <a:latin typeface="Lucida Sans"/>
                <a:cs typeface="Lucida Sans"/>
              </a:rPr>
              <a:t>Describe </a:t>
            </a:r>
            <a:r>
              <a:rPr sz="2800" spc="-105" dirty="0">
                <a:latin typeface="Lucida Sans"/>
                <a:cs typeface="Lucida Sans"/>
              </a:rPr>
              <a:t>the </a:t>
            </a:r>
            <a:r>
              <a:rPr sz="2800" dirty="0">
                <a:latin typeface="Lucida Sans"/>
                <a:cs typeface="Lucida Sans"/>
              </a:rPr>
              <a:t>AWS </a:t>
            </a:r>
            <a:r>
              <a:rPr sz="2800" spc="-114" dirty="0">
                <a:latin typeface="Lucida Sans"/>
                <a:cs typeface="Lucida Sans"/>
              </a:rPr>
              <a:t>Shared </a:t>
            </a:r>
            <a:r>
              <a:rPr sz="2800" spc="-155" dirty="0">
                <a:latin typeface="Lucida Sans"/>
                <a:cs typeface="Lucida Sans"/>
              </a:rPr>
              <a:t>Responsibility</a:t>
            </a:r>
            <a:r>
              <a:rPr sz="2800" spc="-409" dirty="0">
                <a:latin typeface="Lucida Sans"/>
                <a:cs typeface="Lucida Sans"/>
              </a:rPr>
              <a:t> </a:t>
            </a:r>
            <a:r>
              <a:rPr sz="2800" spc="-130" dirty="0">
                <a:latin typeface="Lucida Sans"/>
                <a:cs typeface="Lucida Sans"/>
              </a:rPr>
              <a:t>Model</a:t>
            </a:r>
            <a:endParaRPr sz="2800" dirty="0">
              <a:latin typeface="Lucida Sans"/>
              <a:cs typeface="Lucida Sans"/>
            </a:endParaRPr>
          </a:p>
          <a:p>
            <a:pPr marL="220979">
              <a:lnSpc>
                <a:spcPct val="100000"/>
              </a:lnSpc>
              <a:spcBef>
                <a:spcPts val="112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120" dirty="0">
                <a:latin typeface="Lucida Sans"/>
                <a:cs typeface="Lucida Sans"/>
              </a:rPr>
              <a:t>Basic </a:t>
            </a:r>
            <a:r>
              <a:rPr sz="2400" spc="-135" dirty="0">
                <a:latin typeface="Lucida Sans"/>
                <a:cs typeface="Lucida Sans"/>
              </a:rPr>
              <a:t>security </a:t>
            </a:r>
            <a:r>
              <a:rPr sz="2400" spc="-125" dirty="0">
                <a:latin typeface="Lucida Sans"/>
                <a:cs typeface="Lucida Sans"/>
              </a:rPr>
              <a:t>and</a:t>
            </a:r>
            <a:r>
              <a:rPr sz="2400" spc="-340" dirty="0">
                <a:latin typeface="Lucida Sans"/>
                <a:cs typeface="Lucida Sans"/>
              </a:rPr>
              <a:t> </a:t>
            </a:r>
            <a:r>
              <a:rPr sz="2400" spc="-130" dirty="0">
                <a:latin typeface="Lucida Sans"/>
                <a:cs typeface="Lucida Sans"/>
              </a:rPr>
              <a:t>compliance</a:t>
            </a:r>
            <a:endParaRPr sz="2400" dirty="0">
              <a:latin typeface="Lucida Sans"/>
              <a:cs typeface="Lucida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75519" y="1463039"/>
            <a:ext cx="2057400" cy="27188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1570736"/>
            <a:ext cx="6693121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85" dirty="0">
                <a:latin typeface="Calibri"/>
                <a:cs typeface="Calibri"/>
              </a:rPr>
              <a:t>Pricing: </a:t>
            </a:r>
            <a:r>
              <a:rPr sz="4400" spc="185" dirty="0">
                <a:latin typeface="Calibri"/>
                <a:cs typeface="Calibri"/>
              </a:rPr>
              <a:t>Pay </a:t>
            </a:r>
            <a:r>
              <a:rPr sz="4400" spc="125" dirty="0">
                <a:latin typeface="Calibri"/>
                <a:cs typeface="Calibri"/>
              </a:rPr>
              <a:t>as </a:t>
            </a:r>
            <a:r>
              <a:rPr sz="4400" spc="145" dirty="0">
                <a:latin typeface="Calibri"/>
                <a:cs typeface="Calibri"/>
              </a:rPr>
              <a:t>you</a:t>
            </a:r>
            <a:r>
              <a:rPr sz="4400" spc="155" dirty="0">
                <a:latin typeface="Calibri"/>
                <a:cs typeface="Calibri"/>
              </a:rPr>
              <a:t> </a:t>
            </a:r>
            <a:r>
              <a:rPr sz="4400" spc="300" dirty="0">
                <a:latin typeface="Calibri"/>
                <a:cs typeface="Calibri"/>
              </a:rPr>
              <a:t>go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858640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2743200"/>
            <a:ext cx="7208520" cy="265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80" dirty="0">
                <a:latin typeface="Calibri"/>
                <a:cs typeface="Calibri"/>
              </a:rPr>
              <a:t>Benefits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45" dirty="0">
                <a:latin typeface="Calibri"/>
                <a:cs typeface="Calibri"/>
              </a:rPr>
              <a:t>Redirect </a:t>
            </a:r>
            <a:r>
              <a:rPr sz="2400" spc="80" dirty="0">
                <a:latin typeface="Calibri"/>
                <a:cs typeface="Calibri"/>
              </a:rPr>
              <a:t>focus to </a:t>
            </a:r>
            <a:r>
              <a:rPr sz="2400" spc="60" dirty="0">
                <a:latin typeface="Calibri"/>
                <a:cs typeface="Calibri"/>
              </a:rPr>
              <a:t>innovation </a:t>
            </a:r>
            <a:r>
              <a:rPr sz="2400" spc="90" dirty="0">
                <a:latin typeface="Calibri"/>
                <a:cs typeface="Calibri"/>
              </a:rPr>
              <a:t>and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invention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90" dirty="0">
                <a:latin typeface="Calibri"/>
                <a:cs typeface="Calibri"/>
              </a:rPr>
              <a:t>Adapt </a:t>
            </a:r>
            <a:r>
              <a:rPr sz="2400" spc="80" dirty="0">
                <a:latin typeface="Calibri"/>
                <a:cs typeface="Calibri"/>
              </a:rPr>
              <a:t>to </a:t>
            </a:r>
            <a:r>
              <a:rPr sz="2400" spc="110" dirty="0">
                <a:latin typeface="Calibri"/>
                <a:cs typeface="Calibri"/>
              </a:rPr>
              <a:t>changing </a:t>
            </a:r>
            <a:r>
              <a:rPr sz="2400" spc="60" dirty="0">
                <a:latin typeface="Calibri"/>
                <a:cs typeface="Calibri"/>
              </a:rPr>
              <a:t>business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needs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5" dirty="0">
                <a:latin typeface="Calibri"/>
                <a:cs typeface="Calibri"/>
              </a:rPr>
              <a:t>Improve </a:t>
            </a:r>
            <a:r>
              <a:rPr sz="2400" spc="55" dirty="0">
                <a:latin typeface="Calibri"/>
                <a:cs typeface="Calibri"/>
              </a:rPr>
              <a:t>responsiveness </a:t>
            </a:r>
            <a:r>
              <a:rPr sz="2400" spc="8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changes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41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0" dirty="0">
                <a:latin typeface="Calibri"/>
                <a:cs typeface="Calibri"/>
              </a:rPr>
              <a:t>Reduce </a:t>
            </a:r>
            <a:r>
              <a:rPr sz="2400" spc="20" dirty="0">
                <a:latin typeface="Calibri"/>
                <a:cs typeface="Calibri"/>
              </a:rPr>
              <a:t>risk </a:t>
            </a:r>
            <a:r>
              <a:rPr sz="2400" spc="40" dirty="0">
                <a:latin typeface="Calibri"/>
                <a:cs typeface="Calibri"/>
              </a:rPr>
              <a:t>or </a:t>
            </a:r>
            <a:r>
              <a:rPr sz="2400" spc="55" dirty="0">
                <a:latin typeface="Calibri"/>
                <a:cs typeface="Calibri"/>
              </a:rPr>
              <a:t>overprovisioning </a:t>
            </a:r>
            <a:r>
              <a:rPr sz="2400" spc="40" dirty="0">
                <a:latin typeface="Calibri"/>
                <a:cs typeface="Calibri"/>
              </a:rPr>
              <a:t>or </a:t>
            </a:r>
            <a:r>
              <a:rPr sz="2400" spc="80" dirty="0">
                <a:latin typeface="Calibri"/>
                <a:cs typeface="Calibri"/>
              </a:rPr>
              <a:t>missing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capacity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951719" y="2559304"/>
            <a:ext cx="2225039" cy="2228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1166369"/>
            <a:ext cx="3492721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40" dirty="0">
                <a:latin typeface="Calibri"/>
                <a:cs typeface="Calibri"/>
              </a:rPr>
              <a:t>Conclusion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456065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065665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4056265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4678565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45879" y="2341881"/>
            <a:ext cx="5017135" cy="303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800" spc="100" dirty="0">
                <a:latin typeface="Calibri"/>
                <a:cs typeface="Calibri"/>
              </a:rPr>
              <a:t>Connect </a:t>
            </a:r>
            <a:r>
              <a:rPr sz="2800" spc="60" dirty="0">
                <a:latin typeface="Calibri"/>
                <a:cs typeface="Calibri"/>
              </a:rPr>
              <a:t>with </a:t>
            </a:r>
            <a:r>
              <a:rPr sz="2800" spc="80" dirty="0">
                <a:latin typeface="Calibri"/>
                <a:cs typeface="Calibri"/>
              </a:rPr>
              <a:t>customers</a:t>
            </a:r>
            <a:endParaRPr sz="2800" dirty="0">
              <a:latin typeface="Calibri"/>
              <a:cs typeface="Calibri"/>
            </a:endParaRPr>
          </a:p>
          <a:p>
            <a:pPr marL="12700" marR="257175" indent="20320">
              <a:lnSpc>
                <a:spcPts val="3000"/>
              </a:lnSpc>
              <a:spcBef>
                <a:spcPts val="1840"/>
              </a:spcBef>
            </a:pPr>
            <a:r>
              <a:rPr sz="2800" spc="90" dirty="0">
                <a:latin typeface="Calibri"/>
                <a:cs typeface="Calibri"/>
              </a:rPr>
              <a:t>Develop </a:t>
            </a:r>
            <a:r>
              <a:rPr sz="2800" spc="100" dirty="0">
                <a:latin typeface="Calibri"/>
                <a:cs typeface="Calibri"/>
              </a:rPr>
              <a:t>ground-breaking </a:t>
            </a:r>
            <a:r>
              <a:rPr sz="2800" spc="80" dirty="0">
                <a:latin typeface="Calibri"/>
                <a:cs typeface="Calibri"/>
              </a:rPr>
              <a:t>new  </a:t>
            </a:r>
            <a:r>
              <a:rPr sz="2800" spc="85" dirty="0">
                <a:latin typeface="Calibri"/>
                <a:cs typeface="Calibri"/>
              </a:rPr>
              <a:t>insights</a:t>
            </a:r>
            <a:endParaRPr sz="2800" dirty="0">
              <a:latin typeface="Calibri"/>
              <a:cs typeface="Calibri"/>
            </a:endParaRPr>
          </a:p>
          <a:p>
            <a:pPr marL="33020">
              <a:lnSpc>
                <a:spcPct val="100000"/>
              </a:lnSpc>
              <a:spcBef>
                <a:spcPts val="1400"/>
              </a:spcBef>
            </a:pPr>
            <a:r>
              <a:rPr sz="2800" spc="70" dirty="0">
                <a:latin typeface="Calibri"/>
                <a:cs typeface="Calibri"/>
              </a:rPr>
              <a:t>Scientific </a:t>
            </a:r>
            <a:r>
              <a:rPr sz="2800" spc="85" dirty="0">
                <a:latin typeface="Calibri"/>
                <a:cs typeface="Calibri"/>
              </a:rPr>
              <a:t>breakthroughs</a:t>
            </a:r>
            <a:endParaRPr sz="2800" dirty="0">
              <a:latin typeface="Calibri"/>
              <a:cs typeface="Calibri"/>
            </a:endParaRPr>
          </a:p>
          <a:p>
            <a:pPr marL="12700" marR="5080" indent="20320">
              <a:lnSpc>
                <a:spcPts val="3000"/>
              </a:lnSpc>
              <a:spcBef>
                <a:spcPts val="1935"/>
              </a:spcBef>
            </a:pPr>
            <a:r>
              <a:rPr sz="2800" spc="55" dirty="0">
                <a:latin typeface="Calibri"/>
                <a:cs typeface="Calibri"/>
              </a:rPr>
              <a:t>Deliver </a:t>
            </a:r>
            <a:r>
              <a:rPr sz="2800" spc="70" dirty="0">
                <a:latin typeface="Calibri"/>
                <a:cs typeface="Calibri"/>
              </a:rPr>
              <a:t>innovative </a:t>
            </a:r>
            <a:r>
              <a:rPr sz="2800" spc="80" dirty="0">
                <a:latin typeface="Calibri"/>
                <a:cs typeface="Calibri"/>
              </a:rPr>
              <a:t>new products  </a:t>
            </a:r>
            <a:r>
              <a:rPr sz="2800" spc="105" dirty="0">
                <a:latin typeface="Calibri"/>
                <a:cs typeface="Calibri"/>
              </a:rPr>
              <a:t>and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services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41592" y="2624328"/>
            <a:ext cx="1420368" cy="1374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693407" y="4876801"/>
            <a:ext cx="1316736" cy="1374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0838688" y="4876801"/>
            <a:ext cx="603503" cy="1374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436864" y="3657600"/>
            <a:ext cx="1880616" cy="1374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0451592" y="2624328"/>
            <a:ext cx="1374648" cy="13746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187173" y="26923"/>
            <a:ext cx="6985" cy="0"/>
          </a:xfrm>
          <a:custGeom>
            <a:avLst/>
            <a:gdLst/>
            <a:ahLst/>
            <a:cxnLst/>
            <a:rect l="l" t="t" r="r" b="b"/>
            <a:pathLst>
              <a:path w="6984">
                <a:moveTo>
                  <a:pt x="0" y="0"/>
                </a:moveTo>
                <a:lnTo>
                  <a:pt x="64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2187173" y="26923"/>
            <a:ext cx="0" cy="6831330"/>
          </a:xfrm>
          <a:custGeom>
            <a:avLst/>
            <a:gdLst/>
            <a:ahLst/>
            <a:cxnLst/>
            <a:rect l="l" t="t" r="r" b="b"/>
            <a:pathLst>
              <a:path h="6831330">
                <a:moveTo>
                  <a:pt x="0" y="0"/>
                </a:moveTo>
                <a:lnTo>
                  <a:pt x="0" y="683107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2187730" y="1524"/>
            <a:ext cx="6985" cy="0"/>
          </a:xfrm>
          <a:custGeom>
            <a:avLst/>
            <a:gdLst/>
            <a:ahLst/>
            <a:cxnLst/>
            <a:rect l="l" t="t" r="r" b="b"/>
            <a:pathLst>
              <a:path w="6984">
                <a:moveTo>
                  <a:pt x="0" y="0"/>
                </a:moveTo>
                <a:lnTo>
                  <a:pt x="64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2187730" y="1524"/>
            <a:ext cx="0" cy="6855459"/>
          </a:xfrm>
          <a:custGeom>
            <a:avLst/>
            <a:gdLst/>
            <a:ahLst/>
            <a:cxnLst/>
            <a:rect l="l" t="t" r="r" b="b"/>
            <a:pathLst>
              <a:path h="6855459">
                <a:moveTo>
                  <a:pt x="0" y="0"/>
                </a:moveTo>
                <a:lnTo>
                  <a:pt x="0" y="685495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2187730" y="6856476"/>
            <a:ext cx="6985" cy="0"/>
          </a:xfrm>
          <a:custGeom>
            <a:avLst/>
            <a:gdLst/>
            <a:ahLst/>
            <a:cxnLst/>
            <a:rect l="l" t="t" r="r" b="b"/>
            <a:pathLst>
              <a:path w="6984">
                <a:moveTo>
                  <a:pt x="0" y="0"/>
                </a:moveTo>
                <a:lnTo>
                  <a:pt x="647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15471" y="2681223"/>
            <a:ext cx="6149340" cy="1130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90"/>
              </a:lnSpc>
            </a:pPr>
            <a:r>
              <a:rPr sz="4000" spc="-200" dirty="0"/>
              <a:t>Module </a:t>
            </a:r>
            <a:r>
              <a:rPr sz="4000" spc="-295" dirty="0"/>
              <a:t>2: </a:t>
            </a:r>
            <a:br>
              <a:rPr lang="en-US" sz="4000" spc="-295" dirty="0"/>
            </a:br>
            <a:r>
              <a:rPr sz="4000" spc="-5" dirty="0"/>
              <a:t>AWS</a:t>
            </a:r>
            <a:r>
              <a:rPr sz="4000" spc="-215" dirty="0"/>
              <a:t> </a:t>
            </a:r>
            <a:r>
              <a:rPr sz="4000" spc="-204" dirty="0"/>
              <a:t>Technology  </a:t>
            </a:r>
            <a:r>
              <a:rPr sz="4000" spc="-155" dirty="0"/>
              <a:t>Overview</a:t>
            </a:r>
            <a:endParaRPr sz="4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982471"/>
            <a:ext cx="1609725" cy="690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490" dirty="0">
                <a:latin typeface="Arial"/>
                <a:cs typeface="Arial"/>
              </a:rPr>
              <a:t>T</a:t>
            </a:r>
            <a:r>
              <a:rPr sz="4400" dirty="0">
                <a:latin typeface="Arial"/>
                <a:cs typeface="Arial"/>
              </a:rPr>
              <a:t>op</a:t>
            </a:r>
            <a:r>
              <a:rPr sz="4400" spc="-5" dirty="0">
                <a:latin typeface="Arial"/>
                <a:cs typeface="Arial"/>
              </a:rPr>
              <a:t>i</a:t>
            </a:r>
            <a:r>
              <a:rPr sz="4400" dirty="0">
                <a:latin typeface="Arial"/>
                <a:cs typeface="Arial"/>
              </a:rPr>
              <a:t>cs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4038600" y="6464856"/>
            <a:ext cx="411480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476808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984808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3492808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4000808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29979" y="4521508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45879" y="2362200"/>
            <a:ext cx="5537200" cy="3383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90" dirty="0">
                <a:latin typeface="Calibri"/>
                <a:cs typeface="Calibri"/>
              </a:rPr>
              <a:t>Global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Infrastructure</a:t>
            </a:r>
            <a:endParaRPr sz="2800" dirty="0">
              <a:latin typeface="Calibri"/>
              <a:cs typeface="Calibri"/>
            </a:endParaRPr>
          </a:p>
          <a:p>
            <a:pPr marL="33020" marR="5080">
              <a:lnSpc>
                <a:spcPct val="118600"/>
              </a:lnSpc>
              <a:spcBef>
                <a:spcPts val="20"/>
              </a:spcBef>
            </a:pPr>
            <a:r>
              <a:rPr sz="2800" spc="135" dirty="0">
                <a:latin typeface="Calibri"/>
                <a:cs typeface="Calibri"/>
              </a:rPr>
              <a:t>Amazon </a:t>
            </a:r>
            <a:r>
              <a:rPr sz="2800" spc="55" dirty="0">
                <a:latin typeface="Calibri"/>
                <a:cs typeface="Calibri"/>
              </a:rPr>
              <a:t>Virtual </a:t>
            </a:r>
            <a:r>
              <a:rPr sz="2800" spc="65" dirty="0">
                <a:latin typeface="Calibri"/>
                <a:cs typeface="Calibri"/>
              </a:rPr>
              <a:t>Private </a:t>
            </a:r>
            <a:r>
              <a:rPr sz="2800" spc="105" dirty="0">
                <a:latin typeface="Calibri"/>
                <a:cs typeface="Calibri"/>
              </a:rPr>
              <a:t>Cloud </a:t>
            </a:r>
            <a:r>
              <a:rPr sz="2800" spc="70" dirty="0">
                <a:latin typeface="Calibri"/>
                <a:cs typeface="Calibri"/>
              </a:rPr>
              <a:t>(VPC)  </a:t>
            </a:r>
            <a:r>
              <a:rPr sz="2800" spc="75" dirty="0">
                <a:latin typeface="Calibri"/>
                <a:cs typeface="Calibri"/>
              </a:rPr>
              <a:t>Security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105" dirty="0">
                <a:latin typeface="Calibri"/>
                <a:cs typeface="Calibri"/>
              </a:rPr>
              <a:t>groups</a:t>
            </a:r>
            <a:endParaRPr sz="2800" dirty="0">
              <a:latin typeface="Calibri"/>
              <a:cs typeface="Calibri"/>
            </a:endParaRPr>
          </a:p>
          <a:p>
            <a:pPr marL="33020">
              <a:lnSpc>
                <a:spcPct val="100000"/>
              </a:lnSpc>
              <a:spcBef>
                <a:spcPts val="645"/>
              </a:spcBef>
            </a:pPr>
            <a:r>
              <a:rPr sz="2800" spc="114" dirty="0">
                <a:latin typeface="Calibri"/>
                <a:cs typeface="Calibri"/>
              </a:rPr>
              <a:t>Compute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Services</a:t>
            </a:r>
            <a:endParaRPr sz="2800" dirty="0">
              <a:latin typeface="Calibri"/>
              <a:cs typeface="Calibri"/>
            </a:endParaRPr>
          </a:p>
          <a:p>
            <a:pPr marL="12700" marR="609600" indent="20320">
              <a:lnSpc>
                <a:spcPts val="3000"/>
              </a:lnSpc>
              <a:spcBef>
                <a:spcPts val="1140"/>
              </a:spcBef>
            </a:pPr>
            <a:r>
              <a:rPr sz="2800" spc="135" dirty="0">
                <a:latin typeface="Calibri"/>
                <a:cs typeface="Calibri"/>
              </a:rPr>
              <a:t>Amazon </a:t>
            </a:r>
            <a:r>
              <a:rPr sz="2800" spc="70" dirty="0">
                <a:latin typeface="Calibri"/>
                <a:cs typeface="Calibri"/>
              </a:rPr>
              <a:t>Elastic </a:t>
            </a:r>
            <a:r>
              <a:rPr sz="2800" spc="114" dirty="0">
                <a:latin typeface="Calibri"/>
                <a:cs typeface="Calibri"/>
              </a:rPr>
              <a:t>Compute </a:t>
            </a:r>
            <a:r>
              <a:rPr sz="2800" spc="105" dirty="0">
                <a:latin typeface="Calibri"/>
                <a:cs typeface="Calibri"/>
              </a:rPr>
              <a:t>Cloud  </a:t>
            </a:r>
            <a:r>
              <a:rPr sz="2800" spc="80" dirty="0">
                <a:latin typeface="Calibri"/>
                <a:cs typeface="Calibri"/>
              </a:rPr>
              <a:t>(EC2)</a:t>
            </a:r>
            <a:endParaRPr sz="2800" dirty="0">
              <a:latin typeface="Calibri"/>
              <a:cs typeface="Calibri"/>
            </a:endParaRPr>
          </a:p>
          <a:p>
            <a:pPr marL="33020">
              <a:lnSpc>
                <a:spcPct val="100000"/>
              </a:lnSpc>
              <a:spcBef>
                <a:spcPts val="605"/>
              </a:spcBef>
            </a:pPr>
            <a:r>
              <a:rPr sz="2800" spc="70" dirty="0">
                <a:latin typeface="Calibri"/>
                <a:cs typeface="Calibri"/>
              </a:rPr>
              <a:t>Elastic </a:t>
            </a:r>
            <a:r>
              <a:rPr sz="2800" spc="140" dirty="0">
                <a:latin typeface="Calibri"/>
                <a:cs typeface="Calibri"/>
              </a:rPr>
              <a:t>Load </a:t>
            </a:r>
            <a:r>
              <a:rPr sz="2800" spc="100" dirty="0">
                <a:latin typeface="Calibri"/>
                <a:cs typeface="Calibri"/>
              </a:rPr>
              <a:t>Balancing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(ELB)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9979" y="5410508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464530" y="2476808"/>
            <a:ext cx="241300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6464530" y="2984808"/>
            <a:ext cx="241300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464530" y="3492808"/>
            <a:ext cx="241300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464530" y="4394508"/>
            <a:ext cx="241300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464530" y="5283508"/>
            <a:ext cx="241300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6680430" y="2362200"/>
            <a:ext cx="5158105" cy="3255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800" spc="95" dirty="0">
                <a:latin typeface="Calibri"/>
                <a:cs typeface="Calibri"/>
              </a:rPr>
              <a:t>Auto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120" dirty="0">
                <a:latin typeface="Calibri"/>
                <a:cs typeface="Calibri"/>
              </a:rPr>
              <a:t>Scaling</a:t>
            </a:r>
            <a:endParaRPr sz="2800" dirty="0">
              <a:latin typeface="Calibri"/>
              <a:cs typeface="Calibri"/>
            </a:endParaRPr>
          </a:p>
          <a:p>
            <a:pPr marL="33020">
              <a:lnSpc>
                <a:spcPct val="100000"/>
              </a:lnSpc>
              <a:spcBef>
                <a:spcPts val="645"/>
              </a:spcBef>
            </a:pPr>
            <a:r>
              <a:rPr sz="2800" spc="135" dirty="0">
                <a:latin typeface="Calibri"/>
                <a:cs typeface="Calibri"/>
              </a:rPr>
              <a:t>Amazon </a:t>
            </a:r>
            <a:r>
              <a:rPr sz="2800" spc="70" dirty="0">
                <a:latin typeface="Calibri"/>
                <a:cs typeface="Calibri"/>
              </a:rPr>
              <a:t>Elastic </a:t>
            </a:r>
            <a:r>
              <a:rPr sz="2800" spc="90" dirty="0">
                <a:latin typeface="Calibri"/>
                <a:cs typeface="Calibri"/>
              </a:rPr>
              <a:t>Block </a:t>
            </a:r>
            <a:r>
              <a:rPr sz="2800" spc="95" dirty="0">
                <a:latin typeface="Calibri"/>
                <a:cs typeface="Calibri"/>
              </a:rPr>
              <a:t>Store</a:t>
            </a:r>
            <a:r>
              <a:rPr sz="2800" spc="105" dirty="0">
                <a:latin typeface="Calibri"/>
                <a:cs typeface="Calibri"/>
              </a:rPr>
              <a:t> </a:t>
            </a:r>
            <a:r>
              <a:rPr sz="2800" spc="85" dirty="0">
                <a:latin typeface="Calibri"/>
                <a:cs typeface="Calibri"/>
              </a:rPr>
              <a:t>(EBS)</a:t>
            </a:r>
            <a:endParaRPr sz="2800" dirty="0">
              <a:latin typeface="Calibri"/>
              <a:cs typeface="Calibri"/>
            </a:endParaRPr>
          </a:p>
          <a:p>
            <a:pPr marL="12700" marR="169545" indent="20320">
              <a:lnSpc>
                <a:spcPts val="3000"/>
              </a:lnSpc>
              <a:spcBef>
                <a:spcPts val="1019"/>
              </a:spcBef>
            </a:pPr>
            <a:r>
              <a:rPr sz="2800" spc="135" dirty="0">
                <a:latin typeface="Calibri"/>
                <a:cs typeface="Calibri"/>
              </a:rPr>
              <a:t>Amazon </a:t>
            </a:r>
            <a:r>
              <a:rPr sz="2800" spc="114" dirty="0">
                <a:latin typeface="Calibri"/>
                <a:cs typeface="Calibri"/>
              </a:rPr>
              <a:t>Simple </a:t>
            </a:r>
            <a:r>
              <a:rPr sz="2800" spc="120" dirty="0">
                <a:latin typeface="Calibri"/>
                <a:cs typeface="Calibri"/>
              </a:rPr>
              <a:t>Storage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Service  </a:t>
            </a:r>
            <a:r>
              <a:rPr sz="2800" spc="85" dirty="0">
                <a:latin typeface="Calibri"/>
                <a:cs typeface="Calibri"/>
              </a:rPr>
              <a:t>(S3)</a:t>
            </a:r>
            <a:endParaRPr sz="2800" dirty="0">
              <a:latin typeface="Calibri"/>
              <a:cs typeface="Calibri"/>
            </a:endParaRPr>
          </a:p>
          <a:p>
            <a:pPr marL="12700" marR="655955" indent="20320">
              <a:lnSpc>
                <a:spcPts val="3000"/>
              </a:lnSpc>
              <a:spcBef>
                <a:spcPts val="1105"/>
              </a:spcBef>
            </a:pPr>
            <a:r>
              <a:rPr sz="2800" spc="135" dirty="0">
                <a:latin typeface="Calibri"/>
                <a:cs typeface="Calibri"/>
              </a:rPr>
              <a:t>Amazon </a:t>
            </a:r>
            <a:r>
              <a:rPr sz="2800" spc="70" dirty="0">
                <a:latin typeface="Calibri"/>
                <a:cs typeface="Calibri"/>
              </a:rPr>
              <a:t>Relational </a:t>
            </a:r>
            <a:r>
              <a:rPr sz="2800" spc="90" dirty="0">
                <a:latin typeface="Calibri"/>
                <a:cs typeface="Calibri"/>
              </a:rPr>
              <a:t>Database  </a:t>
            </a:r>
            <a:r>
              <a:rPr sz="2800" spc="75" dirty="0">
                <a:latin typeface="Calibri"/>
                <a:cs typeface="Calibri"/>
              </a:rPr>
              <a:t>Service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(RDS)</a:t>
            </a:r>
            <a:endParaRPr sz="2800" dirty="0">
              <a:latin typeface="Calibri"/>
              <a:cs typeface="Calibri"/>
            </a:endParaRPr>
          </a:p>
          <a:p>
            <a:pPr marL="33020">
              <a:lnSpc>
                <a:spcPct val="100000"/>
              </a:lnSpc>
              <a:spcBef>
                <a:spcPts val="605"/>
              </a:spcBef>
            </a:pPr>
            <a:r>
              <a:rPr sz="2800" spc="135" dirty="0">
                <a:latin typeface="Calibri"/>
                <a:cs typeface="Calibri"/>
              </a:rPr>
              <a:t>Amazon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135" dirty="0">
                <a:latin typeface="Calibri"/>
                <a:cs typeface="Calibri"/>
              </a:rPr>
              <a:t>DynamoDB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348" y="2609088"/>
            <a:ext cx="8683625" cy="945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310" dirty="0">
                <a:latin typeface="Calibri"/>
                <a:cs typeface="Calibri"/>
              </a:rPr>
              <a:t>AWS </a:t>
            </a:r>
            <a:r>
              <a:rPr spc="200" dirty="0">
                <a:latin typeface="Calibri"/>
                <a:cs typeface="Calibri"/>
              </a:rPr>
              <a:t>Global</a:t>
            </a:r>
            <a:r>
              <a:rPr spc="40" dirty="0">
                <a:latin typeface="Calibri"/>
                <a:cs typeface="Calibri"/>
              </a:rPr>
              <a:t> </a:t>
            </a:r>
            <a:r>
              <a:rPr spc="120" dirty="0">
                <a:latin typeface="Calibri"/>
                <a:cs typeface="Calibri"/>
              </a:rPr>
              <a:t>Infrastructure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8" y="1091907"/>
            <a:ext cx="11112721" cy="666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100" dirty="0">
                <a:latin typeface="Calibri"/>
                <a:cs typeface="Calibri"/>
              </a:rPr>
              <a:t>Introduction </a:t>
            </a:r>
            <a:r>
              <a:rPr sz="4200" spc="140" dirty="0">
                <a:latin typeface="Calibri"/>
                <a:cs typeface="Calibri"/>
              </a:rPr>
              <a:t>to </a:t>
            </a:r>
            <a:r>
              <a:rPr sz="4200" spc="110" dirty="0">
                <a:latin typeface="Calibri"/>
                <a:cs typeface="Calibri"/>
              </a:rPr>
              <a:t>Services </a:t>
            </a:r>
            <a:r>
              <a:rPr sz="4200" spc="160" dirty="0">
                <a:latin typeface="Calibri"/>
                <a:cs typeface="Calibri"/>
              </a:rPr>
              <a:t>and</a:t>
            </a:r>
            <a:r>
              <a:rPr sz="4200" spc="260" dirty="0">
                <a:latin typeface="Calibri"/>
                <a:cs typeface="Calibri"/>
              </a:rPr>
              <a:t> </a:t>
            </a:r>
            <a:r>
              <a:rPr sz="4200" spc="130" dirty="0">
                <a:latin typeface="Calibri"/>
                <a:cs typeface="Calibri"/>
              </a:rPr>
              <a:t>Categories</a:t>
            </a:r>
            <a:endParaRPr sz="4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488" y="1776984"/>
            <a:ext cx="11929872" cy="5081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870064"/>
            <a:ext cx="8435625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5" dirty="0">
                <a:latin typeface="Calibri"/>
                <a:cs typeface="Calibri"/>
              </a:rPr>
              <a:t>AWS </a:t>
            </a:r>
            <a:r>
              <a:rPr sz="4400" spc="145" dirty="0">
                <a:latin typeface="Calibri"/>
                <a:cs typeface="Calibri"/>
              </a:rPr>
              <a:t>Global</a:t>
            </a:r>
            <a:r>
              <a:rPr sz="4400" spc="50" dirty="0">
                <a:latin typeface="Calibri"/>
                <a:cs typeface="Calibri"/>
              </a:rPr>
              <a:t> </a:t>
            </a:r>
            <a:r>
              <a:rPr sz="4400" spc="85" dirty="0">
                <a:latin typeface="Calibri"/>
                <a:cs typeface="Calibri"/>
              </a:rPr>
              <a:t>Infrastructure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7952" y="4416552"/>
            <a:ext cx="3172968" cy="1978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176527" y="1411224"/>
            <a:ext cx="9534144" cy="515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447253" y="3352994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2"/>
                </a:lnTo>
                <a:lnTo>
                  <a:pt x="78069" y="243907"/>
                </a:lnTo>
                <a:lnTo>
                  <a:pt x="127824" y="253883"/>
                </a:lnTo>
                <a:lnTo>
                  <a:pt x="177579" y="243907"/>
                </a:lnTo>
                <a:lnTo>
                  <a:pt x="218209" y="216702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447253" y="3352994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512371" y="3363976"/>
            <a:ext cx="13017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ED7D31"/>
                </a:solidFill>
                <a:latin typeface="Franklin Gothic Medium"/>
                <a:cs typeface="Franklin Gothic Medium"/>
              </a:rPr>
              <a:t>3</a:t>
            </a:r>
            <a:endParaRPr sz="1400" dirty="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42559" y="3155207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29"/>
                </a:lnTo>
                <a:lnTo>
                  <a:pt x="0" y="126940"/>
                </a:lnTo>
                <a:lnTo>
                  <a:pt x="10045" y="176351"/>
                </a:lnTo>
                <a:lnTo>
                  <a:pt x="37438" y="216701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8" y="243906"/>
                </a:lnTo>
                <a:lnTo>
                  <a:pt x="218208" y="216701"/>
                </a:lnTo>
                <a:lnTo>
                  <a:pt x="245602" y="176351"/>
                </a:lnTo>
                <a:lnTo>
                  <a:pt x="255647" y="126940"/>
                </a:lnTo>
                <a:lnTo>
                  <a:pt x="245602" y="77529"/>
                </a:lnTo>
                <a:lnTo>
                  <a:pt x="218208" y="37180"/>
                </a:lnTo>
                <a:lnTo>
                  <a:pt x="177578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742559" y="3155207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2453820" y="3479936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5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1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1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2453820" y="3479936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5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2374273" y="3282147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5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2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2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2374273" y="3282147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5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2584406" y="3320333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5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1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1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584406" y="3320333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5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2439391" y="3293871"/>
            <a:ext cx="339725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20"/>
              </a:lnSpc>
            </a:pPr>
            <a:r>
              <a:rPr sz="1400" spc="-5" dirty="0">
                <a:solidFill>
                  <a:srgbClr val="ED7D31"/>
                </a:solidFill>
                <a:latin typeface="Franklin Gothic Medium"/>
                <a:cs typeface="Franklin Gothic Medium"/>
              </a:rPr>
              <a:t>3 </a:t>
            </a:r>
            <a:r>
              <a:rPr sz="1400" spc="40" dirty="0">
                <a:solidFill>
                  <a:srgbClr val="ED7D31"/>
                </a:solidFill>
                <a:latin typeface="Franklin Gothic Medium"/>
                <a:cs typeface="Franklin Gothic Medium"/>
              </a:rPr>
              <a:t> </a:t>
            </a:r>
            <a:r>
              <a:rPr sz="2100" spc="-7" baseline="-11904" dirty="0">
                <a:solidFill>
                  <a:srgbClr val="ED7D31"/>
                </a:solidFill>
                <a:latin typeface="Franklin Gothic Medium"/>
                <a:cs typeface="Franklin Gothic Medium"/>
              </a:rPr>
              <a:t>3</a:t>
            </a:r>
            <a:endParaRPr sz="2100" baseline="-11904" dirty="0">
              <a:latin typeface="Franklin Gothic Medium"/>
              <a:cs typeface="Franklin Gothic Medium"/>
            </a:endParaRPr>
          </a:p>
          <a:p>
            <a:pPr marR="43180" algn="ctr">
              <a:lnSpc>
                <a:spcPts val="1620"/>
              </a:lnSpc>
            </a:pPr>
            <a:r>
              <a:rPr sz="1400" spc="-5" dirty="0">
                <a:solidFill>
                  <a:srgbClr val="ED7D31"/>
                </a:solidFill>
                <a:latin typeface="Franklin Gothic Medium"/>
                <a:cs typeface="Franklin Gothic Medium"/>
              </a:rPr>
              <a:t>3</a:t>
            </a:r>
            <a:endParaRPr sz="1400" dirty="0">
              <a:latin typeface="Franklin Gothic Medium"/>
              <a:cs typeface="Franklin Gothic Medium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77732" y="5245765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2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2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377732" y="5245765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8349260" y="4571597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79"/>
                </a:lnTo>
                <a:lnTo>
                  <a:pt x="10045" y="77529"/>
                </a:lnTo>
                <a:lnTo>
                  <a:pt x="0" y="126940"/>
                </a:lnTo>
                <a:lnTo>
                  <a:pt x="10045" y="176351"/>
                </a:lnTo>
                <a:lnTo>
                  <a:pt x="37438" y="216701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1"/>
                </a:lnTo>
                <a:lnTo>
                  <a:pt x="245603" y="176351"/>
                </a:lnTo>
                <a:lnTo>
                  <a:pt x="255648" y="126940"/>
                </a:lnTo>
                <a:lnTo>
                  <a:pt x="245603" y="77529"/>
                </a:lnTo>
                <a:lnTo>
                  <a:pt x="218209" y="37179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8349260" y="4571597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7632472" y="4069866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1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1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7632472" y="4069866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9245017" y="3574215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2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2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9245017" y="3574215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9310134" y="3586479"/>
            <a:ext cx="13017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ED7D31"/>
                </a:solidFill>
                <a:latin typeface="Franklin Gothic Medium"/>
                <a:cs typeface="Franklin Gothic Medium"/>
              </a:rPr>
              <a:t>4</a:t>
            </a:r>
            <a:endParaRPr sz="1400" dirty="0">
              <a:latin typeface="Franklin Gothic Medium"/>
              <a:cs typeface="Franklin Gothic Medium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933918" y="3471976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2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2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933918" y="3471976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8999035" y="3482847"/>
            <a:ext cx="13017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ED7D31"/>
                </a:solidFill>
                <a:latin typeface="Franklin Gothic Medium"/>
                <a:cs typeface="Franklin Gothic Medium"/>
              </a:rPr>
              <a:t>2</a:t>
            </a:r>
            <a:endParaRPr sz="1400" dirty="0">
              <a:latin typeface="Franklin Gothic Medium"/>
              <a:cs typeface="Franklin Gothic Medium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699963" y="3317391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1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1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8699963" y="3317391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9621918" y="5470982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2"/>
                </a:lnTo>
                <a:lnTo>
                  <a:pt x="78069" y="243907"/>
                </a:lnTo>
                <a:lnTo>
                  <a:pt x="127824" y="253883"/>
                </a:lnTo>
                <a:lnTo>
                  <a:pt x="177579" y="243907"/>
                </a:lnTo>
                <a:lnTo>
                  <a:pt x="218209" y="216702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9621918" y="5470982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4442849" y="4080255"/>
            <a:ext cx="5374005" cy="163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4920" algn="ctr">
              <a:lnSpc>
                <a:spcPct val="100000"/>
              </a:lnSpc>
            </a:pPr>
            <a:r>
              <a:rPr sz="1400" spc="-5" dirty="0">
                <a:solidFill>
                  <a:srgbClr val="ED7D31"/>
                </a:solidFill>
                <a:latin typeface="Franklin Gothic Medium"/>
                <a:cs typeface="Franklin Gothic Medium"/>
              </a:rPr>
              <a:t>2</a:t>
            </a:r>
            <a:endParaRPr sz="1400" dirty="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R="1277620" algn="r">
              <a:lnSpc>
                <a:spcPct val="100000"/>
              </a:lnSpc>
            </a:pPr>
            <a:r>
              <a:rPr sz="1400" spc="-5" dirty="0">
                <a:solidFill>
                  <a:srgbClr val="ED7D31"/>
                </a:solidFill>
                <a:latin typeface="Franklin Gothic Medium"/>
                <a:cs typeface="Franklin Gothic Medium"/>
              </a:rPr>
              <a:t>3</a:t>
            </a:r>
            <a:endParaRPr sz="1400" dirty="0">
              <a:latin typeface="Franklin Gothic Medium"/>
              <a:cs typeface="Franklin Gothic Medium"/>
            </a:endParaRPr>
          </a:p>
          <a:p>
            <a:pPr>
              <a:lnSpc>
                <a:spcPct val="100000"/>
              </a:lnSpc>
            </a:pPr>
            <a:endParaRPr sz="1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ED7D31"/>
                </a:solidFill>
                <a:latin typeface="Franklin Gothic Medium"/>
                <a:cs typeface="Franklin Gothic Medium"/>
              </a:rPr>
              <a:t>3</a:t>
            </a:r>
            <a:endParaRPr sz="1400" dirty="0">
              <a:latin typeface="Franklin Gothic Medium"/>
              <a:cs typeface="Franklin Gothic Medium"/>
            </a:endParaRPr>
          </a:p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ED7D31"/>
                </a:solidFill>
                <a:latin typeface="Franklin Gothic Medium"/>
                <a:cs typeface="Franklin Gothic Medium"/>
              </a:rPr>
              <a:t>3</a:t>
            </a:r>
            <a:endParaRPr sz="1400" dirty="0">
              <a:latin typeface="Franklin Gothic Medium"/>
              <a:cs typeface="Franklin Gothic Medium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871726" y="3188332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79"/>
                </a:lnTo>
                <a:lnTo>
                  <a:pt x="10045" y="77529"/>
                </a:lnTo>
                <a:lnTo>
                  <a:pt x="0" y="126940"/>
                </a:lnTo>
                <a:lnTo>
                  <a:pt x="10045" y="176351"/>
                </a:lnTo>
                <a:lnTo>
                  <a:pt x="37438" y="216701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1"/>
                </a:lnTo>
                <a:lnTo>
                  <a:pt x="245603" y="176351"/>
                </a:lnTo>
                <a:lnTo>
                  <a:pt x="255648" y="126940"/>
                </a:lnTo>
                <a:lnTo>
                  <a:pt x="245603" y="77529"/>
                </a:lnTo>
                <a:lnTo>
                  <a:pt x="218209" y="37179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5871726" y="3188332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5936844" y="3199384"/>
            <a:ext cx="13017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ED7D31"/>
                </a:solidFill>
                <a:latin typeface="Franklin Gothic Medium"/>
                <a:cs typeface="Franklin Gothic Medium"/>
              </a:rPr>
              <a:t>3</a:t>
            </a:r>
            <a:endParaRPr sz="1400" dirty="0">
              <a:latin typeface="Franklin Gothic Medium"/>
              <a:cs typeface="Franklin Gothic Medium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479703" y="2991637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2"/>
                </a:lnTo>
                <a:lnTo>
                  <a:pt x="78069" y="243907"/>
                </a:lnTo>
                <a:lnTo>
                  <a:pt x="127824" y="253883"/>
                </a:lnTo>
                <a:lnTo>
                  <a:pt x="177578" y="243907"/>
                </a:lnTo>
                <a:lnTo>
                  <a:pt x="218208" y="216702"/>
                </a:lnTo>
                <a:lnTo>
                  <a:pt x="245602" y="176352"/>
                </a:lnTo>
                <a:lnTo>
                  <a:pt x="255647" y="126941"/>
                </a:lnTo>
                <a:lnTo>
                  <a:pt x="245602" y="77530"/>
                </a:lnTo>
                <a:lnTo>
                  <a:pt x="218208" y="37180"/>
                </a:lnTo>
                <a:lnTo>
                  <a:pt x="177578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479703" y="2991637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5640919" y="3115021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1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1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5640919" y="3115021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3698902" y="3470969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1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1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3698902" y="3470969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 txBox="1"/>
          <p:nvPr/>
        </p:nvSpPr>
        <p:spPr>
          <a:xfrm>
            <a:off x="3764021" y="3165855"/>
            <a:ext cx="173355" cy="547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>
              <a:lnSpc>
                <a:spcPct val="100000"/>
              </a:lnSpc>
            </a:pPr>
            <a:r>
              <a:rPr sz="1400" spc="-5" dirty="0">
                <a:solidFill>
                  <a:srgbClr val="ED7D31"/>
                </a:solidFill>
                <a:latin typeface="Franklin Gothic Medium"/>
                <a:cs typeface="Franklin Gothic Medium"/>
              </a:rPr>
              <a:t>2</a:t>
            </a:r>
            <a:endParaRPr sz="1400" dirty="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400" spc="-5" dirty="0">
                <a:solidFill>
                  <a:srgbClr val="ED7D31"/>
                </a:solidFill>
                <a:latin typeface="Franklin Gothic Medium"/>
                <a:cs typeface="Franklin Gothic Medium"/>
              </a:rPr>
              <a:t>6</a:t>
            </a:r>
            <a:endParaRPr sz="1400" dirty="0">
              <a:latin typeface="Franklin Gothic Medium"/>
              <a:cs typeface="Franklin Gothic Medium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741497" y="3315831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2" y="0"/>
                </a:moveTo>
                <a:lnTo>
                  <a:pt x="78068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1"/>
                </a:lnTo>
                <a:lnTo>
                  <a:pt x="78068" y="243906"/>
                </a:lnTo>
                <a:lnTo>
                  <a:pt x="127822" y="253881"/>
                </a:lnTo>
                <a:lnTo>
                  <a:pt x="177577" y="243906"/>
                </a:lnTo>
                <a:lnTo>
                  <a:pt x="218208" y="216701"/>
                </a:lnTo>
                <a:lnTo>
                  <a:pt x="245602" y="176352"/>
                </a:lnTo>
                <a:lnTo>
                  <a:pt x="255647" y="126941"/>
                </a:lnTo>
                <a:lnTo>
                  <a:pt x="245602" y="77530"/>
                </a:lnTo>
                <a:lnTo>
                  <a:pt x="218208" y="37180"/>
                </a:lnTo>
                <a:lnTo>
                  <a:pt x="177577" y="9975"/>
                </a:lnTo>
                <a:lnTo>
                  <a:pt x="127822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5741497" y="3315831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 txBox="1"/>
          <p:nvPr/>
        </p:nvSpPr>
        <p:spPr>
          <a:xfrm>
            <a:off x="5544820" y="3004311"/>
            <a:ext cx="391795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ED7D31"/>
                </a:solidFill>
                <a:latin typeface="Franklin Gothic Medium"/>
                <a:cs typeface="Franklin Gothic Medium"/>
              </a:rPr>
              <a:t>3</a:t>
            </a:r>
            <a:r>
              <a:rPr sz="1400" dirty="0">
                <a:solidFill>
                  <a:srgbClr val="ED7D31"/>
                </a:solidFill>
                <a:latin typeface="Franklin Gothic Medium"/>
                <a:cs typeface="Franklin Gothic Medium"/>
              </a:rPr>
              <a:t> </a:t>
            </a:r>
            <a:r>
              <a:rPr sz="2100" spc="-7" baseline="-37698" dirty="0">
                <a:solidFill>
                  <a:srgbClr val="ED7D31"/>
                </a:solidFill>
                <a:latin typeface="Franklin Gothic Medium"/>
                <a:cs typeface="Franklin Gothic Medium"/>
              </a:rPr>
              <a:t>3</a:t>
            </a:r>
            <a:endParaRPr sz="2100" baseline="-37698" dirty="0">
              <a:latin typeface="Franklin Gothic Medium"/>
              <a:cs typeface="Franklin Gothic Medium"/>
            </a:endParaRPr>
          </a:p>
          <a:p>
            <a:pPr marR="5080" algn="r">
              <a:lnSpc>
                <a:spcPct val="100000"/>
              </a:lnSpc>
              <a:spcBef>
                <a:spcPts val="865"/>
              </a:spcBef>
            </a:pPr>
            <a:r>
              <a:rPr sz="1400" spc="-5" dirty="0">
                <a:solidFill>
                  <a:srgbClr val="ED7D31"/>
                </a:solidFill>
                <a:latin typeface="Franklin Gothic Medium"/>
                <a:cs typeface="Franklin Gothic Medium"/>
              </a:rPr>
              <a:t>3</a:t>
            </a:r>
            <a:endParaRPr sz="1400" dirty="0">
              <a:latin typeface="Franklin Gothic Medium"/>
              <a:cs typeface="Franklin Gothic Medium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497000" y="3394683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2"/>
                </a:lnTo>
                <a:lnTo>
                  <a:pt x="78069" y="243907"/>
                </a:lnTo>
                <a:lnTo>
                  <a:pt x="127824" y="253883"/>
                </a:lnTo>
                <a:lnTo>
                  <a:pt x="177579" y="243907"/>
                </a:lnTo>
                <a:lnTo>
                  <a:pt x="218209" y="216702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8497000" y="3394683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 txBox="1"/>
          <p:nvPr/>
        </p:nvSpPr>
        <p:spPr>
          <a:xfrm>
            <a:off x="8562119" y="3327400"/>
            <a:ext cx="332740" cy="30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7" baseline="-23809" dirty="0">
                <a:solidFill>
                  <a:srgbClr val="ED7D31"/>
                </a:solidFill>
                <a:latin typeface="Franklin Gothic Medium"/>
                <a:cs typeface="Franklin Gothic Medium"/>
              </a:rPr>
              <a:t>2</a:t>
            </a:r>
            <a:r>
              <a:rPr sz="2100" spc="494" baseline="-23809" dirty="0">
                <a:solidFill>
                  <a:srgbClr val="ED7D31"/>
                </a:solidFill>
                <a:latin typeface="Franklin Gothic Medium"/>
                <a:cs typeface="Franklin Gothic Medium"/>
              </a:rPr>
              <a:t> </a:t>
            </a:r>
            <a:r>
              <a:rPr sz="1400" spc="-5" dirty="0">
                <a:solidFill>
                  <a:srgbClr val="ED7D31"/>
                </a:solidFill>
                <a:latin typeface="Franklin Gothic Medium"/>
                <a:cs typeface="Franklin Gothic Medium"/>
              </a:rPr>
              <a:t>2</a:t>
            </a:r>
            <a:endParaRPr sz="1400" dirty="0">
              <a:latin typeface="Franklin Gothic Medium"/>
              <a:cs typeface="Franklin Gothic Medium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9097391" y="3733972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127824" y="0"/>
                </a:moveTo>
                <a:lnTo>
                  <a:pt x="78069" y="9975"/>
                </a:lnTo>
                <a:lnTo>
                  <a:pt x="37438" y="37180"/>
                </a:lnTo>
                <a:lnTo>
                  <a:pt x="10045" y="77530"/>
                </a:lnTo>
                <a:lnTo>
                  <a:pt x="0" y="126941"/>
                </a:lnTo>
                <a:lnTo>
                  <a:pt x="10045" y="176352"/>
                </a:lnTo>
                <a:lnTo>
                  <a:pt x="37438" y="216702"/>
                </a:lnTo>
                <a:lnTo>
                  <a:pt x="78069" y="243906"/>
                </a:lnTo>
                <a:lnTo>
                  <a:pt x="127824" y="253881"/>
                </a:lnTo>
                <a:lnTo>
                  <a:pt x="177579" y="243906"/>
                </a:lnTo>
                <a:lnTo>
                  <a:pt x="218209" y="216702"/>
                </a:lnTo>
                <a:lnTo>
                  <a:pt x="245603" y="176352"/>
                </a:lnTo>
                <a:lnTo>
                  <a:pt x="255648" y="126941"/>
                </a:lnTo>
                <a:lnTo>
                  <a:pt x="245603" y="77530"/>
                </a:lnTo>
                <a:lnTo>
                  <a:pt x="218209" y="37180"/>
                </a:lnTo>
                <a:lnTo>
                  <a:pt x="177579" y="9975"/>
                </a:lnTo>
                <a:lnTo>
                  <a:pt x="127824" y="0"/>
                </a:lnTo>
                <a:close/>
              </a:path>
            </a:pathLst>
          </a:custGeom>
          <a:solidFill>
            <a:srgbClr val="FFE9D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9097391" y="3733972"/>
            <a:ext cx="255904" cy="254000"/>
          </a:xfrm>
          <a:custGeom>
            <a:avLst/>
            <a:gdLst/>
            <a:ahLst/>
            <a:cxnLst/>
            <a:rect l="l" t="t" r="r" b="b"/>
            <a:pathLst>
              <a:path w="255904" h="254000">
                <a:moveTo>
                  <a:pt x="0" y="126941"/>
                </a:moveTo>
                <a:lnTo>
                  <a:pt x="10045" y="77529"/>
                </a:lnTo>
                <a:lnTo>
                  <a:pt x="37438" y="37180"/>
                </a:lnTo>
                <a:lnTo>
                  <a:pt x="78069" y="9975"/>
                </a:lnTo>
                <a:lnTo>
                  <a:pt x="127824" y="0"/>
                </a:lnTo>
                <a:lnTo>
                  <a:pt x="177578" y="9975"/>
                </a:lnTo>
                <a:lnTo>
                  <a:pt x="218209" y="37180"/>
                </a:lnTo>
                <a:lnTo>
                  <a:pt x="245602" y="77529"/>
                </a:lnTo>
                <a:lnTo>
                  <a:pt x="255648" y="126941"/>
                </a:lnTo>
                <a:lnTo>
                  <a:pt x="245602" y="176352"/>
                </a:lnTo>
                <a:lnTo>
                  <a:pt x="218209" y="216701"/>
                </a:lnTo>
                <a:lnTo>
                  <a:pt x="177578" y="243906"/>
                </a:lnTo>
                <a:lnTo>
                  <a:pt x="127824" y="253882"/>
                </a:lnTo>
                <a:lnTo>
                  <a:pt x="78069" y="243906"/>
                </a:lnTo>
                <a:lnTo>
                  <a:pt x="37438" y="216701"/>
                </a:lnTo>
                <a:lnTo>
                  <a:pt x="10045" y="176352"/>
                </a:lnTo>
                <a:lnTo>
                  <a:pt x="0" y="126941"/>
                </a:lnTo>
                <a:close/>
              </a:path>
            </a:pathLst>
          </a:custGeom>
          <a:ln w="28575">
            <a:solidFill>
              <a:srgbClr val="FCB23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 txBox="1"/>
          <p:nvPr/>
        </p:nvSpPr>
        <p:spPr>
          <a:xfrm>
            <a:off x="9162510" y="3744976"/>
            <a:ext cx="130175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ED7D31"/>
                </a:solidFill>
                <a:latin typeface="Franklin Gothic Medium"/>
                <a:cs typeface="Franklin Gothic Medium"/>
              </a:rPr>
              <a:t>1</a:t>
            </a:r>
            <a:endParaRPr sz="1400" dirty="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5000" y="685800"/>
            <a:ext cx="9956058" cy="6143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822579"/>
            <a:ext cx="4521835" cy="69723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5" dirty="0">
                <a:latin typeface="Calibri"/>
                <a:cs typeface="Calibri"/>
              </a:rPr>
              <a:t>AWS </a:t>
            </a:r>
            <a:r>
              <a:rPr sz="4400" spc="170" dirty="0">
                <a:latin typeface="Calibri"/>
                <a:cs typeface="Calibri"/>
              </a:rPr>
              <a:t>Region</a:t>
            </a:r>
            <a:r>
              <a:rPr sz="4400" spc="35" dirty="0">
                <a:latin typeface="Calibri"/>
                <a:cs typeface="Calibri"/>
              </a:rPr>
              <a:t> </a:t>
            </a:r>
            <a:r>
              <a:rPr sz="4400" spc="160" dirty="0">
                <a:latin typeface="Calibri"/>
                <a:cs typeface="Calibri"/>
              </a:rPr>
              <a:t>Table</a:t>
            </a:r>
            <a:endParaRPr sz="4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7600" y="630052"/>
            <a:ext cx="4279265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15" dirty="0"/>
              <a:t>Availability</a:t>
            </a:r>
            <a:r>
              <a:rPr sz="4400" spc="-290" dirty="0"/>
              <a:t> </a:t>
            </a:r>
            <a:r>
              <a:rPr sz="4400" spc="-240" dirty="0"/>
              <a:t>Zones</a:t>
            </a:r>
            <a:endParaRPr sz="440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4038600" y="6464856"/>
            <a:ext cx="411480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2526" y="1185909"/>
            <a:ext cx="9867865" cy="5301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260340" y="1530217"/>
            <a:ext cx="1313815" cy="757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70" dirty="0">
                <a:latin typeface="Lucida Sans"/>
                <a:cs typeface="Lucida Sans"/>
              </a:rPr>
              <a:t>P</a:t>
            </a:r>
            <a:r>
              <a:rPr sz="2400" spc="-135" dirty="0">
                <a:latin typeface="Lucida Sans"/>
                <a:cs typeface="Lucida Sans"/>
              </a:rPr>
              <a:t>h</a:t>
            </a:r>
            <a:r>
              <a:rPr sz="2400" spc="-95" dirty="0">
                <a:latin typeface="Lucida Sans"/>
                <a:cs typeface="Lucida Sans"/>
              </a:rPr>
              <a:t>y</a:t>
            </a:r>
            <a:r>
              <a:rPr sz="2400" spc="-215" dirty="0">
                <a:latin typeface="Lucida Sans"/>
                <a:cs typeface="Lucida Sans"/>
              </a:rPr>
              <a:t>s</a:t>
            </a:r>
            <a:r>
              <a:rPr sz="2400" spc="-175" dirty="0">
                <a:latin typeface="Lucida Sans"/>
                <a:cs typeface="Lucida Sans"/>
              </a:rPr>
              <a:t>i</a:t>
            </a:r>
            <a:r>
              <a:rPr sz="2400" spc="-145" dirty="0">
                <a:latin typeface="Lucida Sans"/>
                <a:cs typeface="Lucida Sans"/>
              </a:rPr>
              <a:t>c</a:t>
            </a:r>
            <a:r>
              <a:rPr sz="2400" spc="-105" dirty="0">
                <a:latin typeface="Lucida Sans"/>
                <a:cs typeface="Lucida Sans"/>
              </a:rPr>
              <a:t>a</a:t>
            </a:r>
            <a:r>
              <a:rPr sz="2400" spc="-90" dirty="0">
                <a:latin typeface="Lucida Sans"/>
                <a:cs typeface="Lucida Sans"/>
              </a:rPr>
              <a:t>lly  </a:t>
            </a:r>
            <a:r>
              <a:rPr sz="2400" spc="-130" dirty="0">
                <a:latin typeface="Lucida Sans"/>
                <a:cs typeface="Lucida Sans"/>
              </a:rPr>
              <a:t>distinct</a:t>
            </a:r>
            <a:endParaRPr sz="2400" dirty="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0340" y="3858890"/>
            <a:ext cx="2014220" cy="1126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2400" spc="-70" dirty="0">
                <a:latin typeface="Lucida Sans"/>
                <a:cs typeface="Lucida Sans"/>
              </a:rPr>
              <a:t>Own  </a:t>
            </a:r>
            <a:r>
              <a:rPr sz="2400" spc="-130" dirty="0">
                <a:latin typeface="Lucida Sans"/>
                <a:cs typeface="Lucida Sans"/>
              </a:rPr>
              <a:t>uninterruptible  </a:t>
            </a:r>
            <a:r>
              <a:rPr sz="2400" spc="-120" dirty="0">
                <a:latin typeface="Lucida Sans"/>
                <a:cs typeface="Lucida Sans"/>
              </a:rPr>
              <a:t>power</a:t>
            </a:r>
            <a:r>
              <a:rPr sz="2400" spc="-225" dirty="0">
                <a:latin typeface="Lucida Sans"/>
                <a:cs typeface="Lucida Sans"/>
              </a:rPr>
              <a:t> </a:t>
            </a:r>
            <a:r>
              <a:rPr sz="2400" spc="-140" dirty="0">
                <a:latin typeface="Lucida Sans"/>
                <a:cs typeface="Lucida Sans"/>
              </a:rPr>
              <a:t>supply</a:t>
            </a:r>
            <a:endParaRPr sz="2400" dirty="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0340" y="5910071"/>
            <a:ext cx="2506345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30" dirty="0">
                <a:latin typeface="Lucida Sans"/>
                <a:cs typeface="Lucida Sans"/>
              </a:rPr>
              <a:t>Backup</a:t>
            </a:r>
            <a:r>
              <a:rPr sz="2400" spc="-180" dirty="0">
                <a:latin typeface="Lucida Sans"/>
                <a:cs typeface="Lucida Sans"/>
              </a:rPr>
              <a:t> </a:t>
            </a:r>
            <a:r>
              <a:rPr sz="2400" spc="-130" dirty="0">
                <a:latin typeface="Lucida Sans"/>
                <a:cs typeface="Lucida Sans"/>
              </a:rPr>
              <a:t>generators</a:t>
            </a:r>
            <a:endParaRPr sz="2400" dirty="0"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97783" y="4041769"/>
            <a:ext cx="1630045" cy="2208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3495" indent="568325">
              <a:lnSpc>
                <a:spcPct val="100800"/>
              </a:lnSpc>
            </a:pPr>
            <a:r>
              <a:rPr sz="2400" spc="-229" dirty="0">
                <a:latin typeface="Lucida Sans"/>
                <a:cs typeface="Lucida Sans"/>
              </a:rPr>
              <a:t>C</a:t>
            </a:r>
            <a:r>
              <a:rPr sz="2400" spc="-120" dirty="0">
                <a:latin typeface="Lucida Sans"/>
                <a:cs typeface="Lucida Sans"/>
              </a:rPr>
              <a:t>oo</a:t>
            </a:r>
            <a:r>
              <a:rPr sz="2400" spc="-130" dirty="0">
                <a:latin typeface="Lucida Sans"/>
                <a:cs typeface="Lucida Sans"/>
              </a:rPr>
              <a:t>l</a:t>
            </a:r>
            <a:r>
              <a:rPr sz="2400" spc="-140" dirty="0">
                <a:latin typeface="Lucida Sans"/>
                <a:cs typeface="Lucida Sans"/>
              </a:rPr>
              <a:t>i</a:t>
            </a:r>
            <a:r>
              <a:rPr sz="2400" spc="-135" dirty="0">
                <a:latin typeface="Lucida Sans"/>
                <a:cs typeface="Lucida Sans"/>
              </a:rPr>
              <a:t>n</a:t>
            </a:r>
            <a:r>
              <a:rPr sz="2400" spc="-95" dirty="0">
                <a:latin typeface="Lucida Sans"/>
                <a:cs typeface="Lucida Sans"/>
              </a:rPr>
              <a:t>g  </a:t>
            </a:r>
            <a:r>
              <a:rPr sz="2400" spc="-130" dirty="0">
                <a:latin typeface="Lucida Sans"/>
                <a:cs typeface="Lucida Sans"/>
              </a:rPr>
              <a:t>equipment</a:t>
            </a:r>
            <a:endParaRPr sz="2400" dirty="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800"/>
              </a:lnSpc>
              <a:spcBef>
                <a:spcPts val="2395"/>
              </a:spcBef>
            </a:pPr>
            <a:r>
              <a:rPr sz="2400" spc="-130" dirty="0">
                <a:latin typeface="Lucida Sans"/>
                <a:cs typeface="Lucida Sans"/>
              </a:rPr>
              <a:t>Networking  </a:t>
            </a:r>
            <a:r>
              <a:rPr sz="2400" spc="-114" dirty="0">
                <a:latin typeface="Lucida Sans"/>
                <a:cs typeface="Lucida Sans"/>
              </a:rPr>
              <a:t>c</a:t>
            </a:r>
            <a:r>
              <a:rPr sz="2400" spc="-145" dirty="0">
                <a:latin typeface="Lucida Sans"/>
                <a:cs typeface="Lucida Sans"/>
              </a:rPr>
              <a:t>o</a:t>
            </a:r>
            <a:r>
              <a:rPr sz="2400" spc="-130" dirty="0">
                <a:latin typeface="Lucida Sans"/>
                <a:cs typeface="Lucida Sans"/>
              </a:rPr>
              <a:t>nn</a:t>
            </a:r>
            <a:r>
              <a:rPr sz="2400" spc="-105" dirty="0">
                <a:latin typeface="Lucida Sans"/>
                <a:cs typeface="Lucida Sans"/>
              </a:rPr>
              <a:t>e</a:t>
            </a:r>
            <a:r>
              <a:rPr sz="2400" spc="-85" dirty="0">
                <a:latin typeface="Lucida Sans"/>
                <a:cs typeface="Lucida Sans"/>
              </a:rPr>
              <a:t>ct</a:t>
            </a:r>
            <a:r>
              <a:rPr sz="2400" spc="-170" dirty="0">
                <a:latin typeface="Lucida Sans"/>
                <a:cs typeface="Lucida Sans"/>
              </a:rPr>
              <a:t>i</a:t>
            </a:r>
            <a:r>
              <a:rPr sz="2400" spc="-85" dirty="0">
                <a:latin typeface="Lucida Sans"/>
                <a:cs typeface="Lucida Sans"/>
              </a:rPr>
              <a:t>v</a:t>
            </a:r>
            <a:r>
              <a:rPr sz="2400" spc="-170" dirty="0">
                <a:latin typeface="Lucida Sans"/>
                <a:cs typeface="Lucida Sans"/>
              </a:rPr>
              <a:t>i</a:t>
            </a:r>
            <a:r>
              <a:rPr sz="2400" spc="-25" dirty="0">
                <a:latin typeface="Lucida Sans"/>
                <a:cs typeface="Lucida Sans"/>
              </a:rPr>
              <a:t>t</a:t>
            </a:r>
            <a:r>
              <a:rPr sz="2400" spc="-90" dirty="0">
                <a:latin typeface="Lucida Sans"/>
                <a:cs typeface="Lucida Sans"/>
              </a:rPr>
              <a:t>y</a:t>
            </a:r>
            <a:endParaRPr sz="2400" dirty="0">
              <a:latin typeface="Lucida Sans"/>
              <a:cs typeface="Lucida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30506" y="1346332"/>
            <a:ext cx="1328420" cy="466725"/>
          </a:xfrm>
          <a:custGeom>
            <a:avLst/>
            <a:gdLst/>
            <a:ahLst/>
            <a:cxnLst/>
            <a:rect l="l" t="t" r="r" b="b"/>
            <a:pathLst>
              <a:path w="1328420" h="466725">
                <a:moveTo>
                  <a:pt x="0" y="0"/>
                </a:moveTo>
                <a:lnTo>
                  <a:pt x="1328144" y="0"/>
                </a:lnTo>
                <a:lnTo>
                  <a:pt x="1328144" y="466427"/>
                </a:lnTo>
                <a:lnTo>
                  <a:pt x="0" y="46642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9077325" y="1327785"/>
            <a:ext cx="1257935" cy="5105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45" dirty="0">
                <a:latin typeface="Lucida Sans"/>
                <a:cs typeface="Lucida Sans"/>
              </a:rPr>
              <a:t>R</a:t>
            </a:r>
            <a:r>
              <a:rPr sz="3200" spc="-120" dirty="0">
                <a:latin typeface="Lucida Sans"/>
                <a:cs typeface="Lucida Sans"/>
              </a:rPr>
              <a:t>e</a:t>
            </a:r>
            <a:r>
              <a:rPr sz="3200" spc="-190" dirty="0">
                <a:latin typeface="Lucida Sans"/>
                <a:cs typeface="Lucida Sans"/>
              </a:rPr>
              <a:t>g</a:t>
            </a:r>
            <a:r>
              <a:rPr sz="3200" spc="-215" dirty="0">
                <a:latin typeface="Lucida Sans"/>
                <a:cs typeface="Lucida Sans"/>
              </a:rPr>
              <a:t>i</a:t>
            </a:r>
            <a:r>
              <a:rPr sz="3200" spc="-165" dirty="0">
                <a:latin typeface="Lucida Sans"/>
                <a:cs typeface="Lucida Sans"/>
              </a:rPr>
              <a:t>on</a:t>
            </a:r>
            <a:endParaRPr sz="32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1292357"/>
            <a:ext cx="6464521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90" dirty="0">
                <a:latin typeface="Calibri"/>
                <a:cs typeface="Calibri"/>
              </a:rPr>
              <a:t>Availability</a:t>
            </a:r>
            <a:r>
              <a:rPr sz="4400" spc="100" dirty="0">
                <a:latin typeface="Calibri"/>
                <a:cs typeface="Calibri"/>
              </a:rPr>
              <a:t> </a:t>
            </a:r>
            <a:r>
              <a:rPr sz="4400" spc="200" dirty="0">
                <a:latin typeface="Calibri"/>
                <a:cs typeface="Calibri"/>
              </a:rPr>
              <a:t>Zones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2300" y="3192598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622300" y="3802198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622300" y="4411798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609600" y="2286000"/>
            <a:ext cx="8063865" cy="369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985" marR="3300095" indent="-248920">
              <a:lnSpc>
                <a:spcPct val="143900"/>
              </a:lnSpc>
            </a:pPr>
            <a:r>
              <a:rPr sz="2750" dirty="0">
                <a:latin typeface="Trebuchet MS"/>
                <a:cs typeface="Trebuchet MS"/>
              </a:rPr>
              <a:t>Isolating </a:t>
            </a:r>
            <a:r>
              <a:rPr sz="2750" spc="-55" dirty="0">
                <a:latin typeface="Trebuchet MS"/>
                <a:cs typeface="Trebuchet MS"/>
              </a:rPr>
              <a:t>Availability </a:t>
            </a:r>
            <a:r>
              <a:rPr sz="2750" spc="55" dirty="0">
                <a:latin typeface="Trebuchet MS"/>
                <a:cs typeface="Trebuchet MS"/>
              </a:rPr>
              <a:t>Zones  </a:t>
            </a:r>
            <a:r>
              <a:rPr sz="2800" spc="75" dirty="0">
                <a:latin typeface="Calibri"/>
                <a:cs typeface="Calibri"/>
              </a:rPr>
              <a:t>Protects </a:t>
            </a:r>
            <a:r>
              <a:rPr sz="2800" spc="105" dirty="0">
                <a:latin typeface="Calibri"/>
                <a:cs typeface="Calibri"/>
              </a:rPr>
              <a:t>zones from </a:t>
            </a:r>
            <a:r>
              <a:rPr sz="2800" spc="50" dirty="0">
                <a:latin typeface="Calibri"/>
                <a:cs typeface="Calibri"/>
              </a:rPr>
              <a:t>failure  </a:t>
            </a:r>
            <a:r>
              <a:rPr sz="2800" spc="105" dirty="0">
                <a:latin typeface="Calibri"/>
                <a:cs typeface="Calibri"/>
              </a:rPr>
              <a:t>Designed </a:t>
            </a:r>
            <a:r>
              <a:rPr sz="2800" spc="75" dirty="0">
                <a:latin typeface="Calibri"/>
                <a:cs typeface="Calibri"/>
              </a:rPr>
              <a:t>for </a:t>
            </a:r>
            <a:r>
              <a:rPr sz="2800" spc="120" dirty="0">
                <a:latin typeface="Calibri"/>
                <a:cs typeface="Calibri"/>
              </a:rPr>
              <a:t>high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availability</a:t>
            </a:r>
            <a:endParaRPr sz="2800" dirty="0">
              <a:latin typeface="Calibri"/>
              <a:cs typeface="Calibri"/>
            </a:endParaRPr>
          </a:p>
          <a:p>
            <a:pPr marL="260985">
              <a:lnSpc>
                <a:spcPct val="100000"/>
              </a:lnSpc>
              <a:spcBef>
                <a:spcPts val="1440"/>
              </a:spcBef>
            </a:pPr>
            <a:r>
              <a:rPr sz="2800" spc="100" dirty="0">
                <a:latin typeface="Calibri"/>
                <a:cs typeface="Calibri"/>
              </a:rPr>
              <a:t>Handles </a:t>
            </a:r>
            <a:r>
              <a:rPr sz="2800" spc="65" dirty="0">
                <a:latin typeface="Calibri"/>
                <a:cs typeface="Calibri"/>
              </a:rPr>
              <a:t>requests </a:t>
            </a:r>
            <a:r>
              <a:rPr sz="2800" spc="105" dirty="0">
                <a:latin typeface="Calibri"/>
                <a:cs typeface="Calibri"/>
              </a:rPr>
              <a:t>through </a:t>
            </a:r>
            <a:r>
              <a:rPr sz="2800" spc="65" dirty="0">
                <a:latin typeface="Calibri"/>
                <a:cs typeface="Calibri"/>
              </a:rPr>
              <a:t>other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105" dirty="0">
                <a:latin typeface="Calibri"/>
                <a:cs typeface="Calibri"/>
              </a:rPr>
              <a:t>zones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40"/>
              </a:spcBef>
            </a:pPr>
            <a:r>
              <a:rPr sz="4125" spc="22" baseline="1010" dirty="0">
                <a:latin typeface="Trebuchet MS"/>
                <a:cs typeface="Trebuchet MS"/>
              </a:rPr>
              <a:t>Best </a:t>
            </a:r>
            <a:r>
              <a:rPr sz="4125" spc="-120" baseline="1010" dirty="0">
                <a:latin typeface="Trebuchet MS"/>
                <a:cs typeface="Trebuchet MS"/>
              </a:rPr>
              <a:t>practice</a:t>
            </a:r>
            <a:r>
              <a:rPr sz="2800" spc="-80" dirty="0">
                <a:latin typeface="Calibri"/>
                <a:cs typeface="Calibri"/>
              </a:rPr>
              <a:t>: </a:t>
            </a:r>
            <a:r>
              <a:rPr sz="2800" spc="95" dirty="0">
                <a:latin typeface="Calibri"/>
                <a:cs typeface="Calibri"/>
              </a:rPr>
              <a:t>Implement </a:t>
            </a:r>
            <a:r>
              <a:rPr sz="2800" spc="80" dirty="0">
                <a:latin typeface="Calibri"/>
                <a:cs typeface="Calibri"/>
              </a:rPr>
              <a:t>multiple </a:t>
            </a:r>
            <a:r>
              <a:rPr sz="2800" spc="60" dirty="0">
                <a:latin typeface="Calibri"/>
                <a:cs typeface="Calibri"/>
              </a:rPr>
              <a:t>Availability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spc="125" dirty="0">
                <a:latin typeface="Calibri"/>
                <a:cs typeface="Calibri"/>
              </a:rPr>
              <a:t>Zones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1189736"/>
            <a:ext cx="626046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300" dirty="0"/>
              <a:t>Course </a:t>
            </a:r>
            <a:r>
              <a:rPr sz="4400" spc="-220" dirty="0"/>
              <a:t>Objectives</a:t>
            </a:r>
            <a:r>
              <a:rPr sz="4400" spc="-215" dirty="0"/>
              <a:t> </a:t>
            </a:r>
            <a:r>
              <a:rPr sz="4400" spc="-300" dirty="0"/>
              <a:t>Cont’d.</a:t>
            </a:r>
            <a:endParaRPr sz="440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0900" y="2477640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850900" y="3087240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850900" y="4255640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850900" y="4865240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1066800" y="2362200"/>
            <a:ext cx="11201400" cy="28546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800" spc="-140" dirty="0">
                <a:latin typeface="Lucida Sans"/>
                <a:cs typeface="Lucida Sans"/>
              </a:rPr>
              <a:t>Define </a:t>
            </a:r>
            <a:r>
              <a:rPr sz="2800" spc="-175" dirty="0">
                <a:latin typeface="Lucida Sans"/>
                <a:cs typeface="Lucida Sans"/>
              </a:rPr>
              <a:t>pricing</a:t>
            </a:r>
            <a:r>
              <a:rPr sz="2800" spc="-200" dirty="0">
                <a:latin typeface="Lucida Sans"/>
                <a:cs typeface="Lucida Sans"/>
              </a:rPr>
              <a:t> </a:t>
            </a:r>
            <a:r>
              <a:rPr sz="2800" spc="-160" dirty="0">
                <a:latin typeface="Lucida Sans"/>
                <a:cs typeface="Lucida Sans"/>
              </a:rPr>
              <a:t>models</a:t>
            </a:r>
            <a:endParaRPr sz="2800" dirty="0">
              <a:latin typeface="Lucida Sans"/>
              <a:cs typeface="Lucida Sans"/>
            </a:endParaRPr>
          </a:p>
          <a:p>
            <a:pPr marL="33020">
              <a:lnSpc>
                <a:spcPct val="100000"/>
              </a:lnSpc>
              <a:spcBef>
                <a:spcPts val="1440"/>
              </a:spcBef>
            </a:pPr>
            <a:r>
              <a:rPr sz="2800" spc="-120" dirty="0">
                <a:latin typeface="Lucida Sans"/>
                <a:cs typeface="Lucida Sans"/>
              </a:rPr>
              <a:t>Identify </a:t>
            </a:r>
            <a:r>
              <a:rPr sz="2800" spc="-185" dirty="0">
                <a:latin typeface="Lucida Sans"/>
                <a:cs typeface="Lucida Sans"/>
              </a:rPr>
              <a:t>sources </a:t>
            </a:r>
            <a:r>
              <a:rPr sz="2800" spc="-90" dirty="0">
                <a:latin typeface="Lucida Sans"/>
                <a:cs typeface="Lucida Sans"/>
              </a:rPr>
              <a:t>of</a:t>
            </a:r>
            <a:r>
              <a:rPr sz="2800" spc="-195" dirty="0">
                <a:latin typeface="Lucida Sans"/>
                <a:cs typeface="Lucida Sans"/>
              </a:rPr>
              <a:t> </a:t>
            </a:r>
            <a:r>
              <a:rPr sz="2800" spc="-135" dirty="0">
                <a:latin typeface="Lucida Sans"/>
                <a:cs typeface="Lucida Sans"/>
              </a:rPr>
              <a:t>documentation</a:t>
            </a:r>
            <a:endParaRPr sz="2800" dirty="0">
              <a:latin typeface="Lucida Sans"/>
              <a:cs typeface="Lucida Sans"/>
            </a:endParaRPr>
          </a:p>
          <a:p>
            <a:pPr marL="241300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105" dirty="0">
                <a:latin typeface="Lucida Sans"/>
                <a:cs typeface="Lucida Sans"/>
              </a:rPr>
              <a:t>Whitepapers </a:t>
            </a:r>
            <a:r>
              <a:rPr sz="2400" spc="-125" dirty="0">
                <a:latin typeface="Lucida Sans"/>
                <a:cs typeface="Lucida Sans"/>
              </a:rPr>
              <a:t>and </a:t>
            </a:r>
            <a:r>
              <a:rPr sz="2400" dirty="0">
                <a:latin typeface="Lucida Sans"/>
                <a:cs typeface="Lucida Sans"/>
              </a:rPr>
              <a:t>AWS</a:t>
            </a:r>
            <a:r>
              <a:rPr sz="2400" spc="-355" dirty="0">
                <a:latin typeface="Lucida Sans"/>
                <a:cs typeface="Lucida Sans"/>
              </a:rPr>
              <a:t> </a:t>
            </a:r>
            <a:r>
              <a:rPr sz="2400" spc="-120" dirty="0">
                <a:latin typeface="Lucida Sans"/>
                <a:cs typeface="Lucida Sans"/>
              </a:rPr>
              <a:t>Documentation</a:t>
            </a:r>
            <a:endParaRPr sz="2400" dirty="0">
              <a:latin typeface="Lucida Sans"/>
              <a:cs typeface="Lucida Sans"/>
            </a:endParaRPr>
          </a:p>
          <a:p>
            <a:pPr marL="33020">
              <a:lnSpc>
                <a:spcPct val="100000"/>
              </a:lnSpc>
              <a:spcBef>
                <a:spcPts val="1420"/>
              </a:spcBef>
            </a:pPr>
            <a:r>
              <a:rPr sz="2800" spc="-175" dirty="0">
                <a:latin typeface="Lucida Sans"/>
                <a:cs typeface="Lucida Sans"/>
              </a:rPr>
              <a:t>Describe </a:t>
            </a:r>
            <a:r>
              <a:rPr sz="2800" spc="-105" dirty="0">
                <a:latin typeface="Lucida Sans"/>
                <a:cs typeface="Lucida Sans"/>
              </a:rPr>
              <a:t>the </a:t>
            </a:r>
            <a:r>
              <a:rPr sz="2800" dirty="0">
                <a:latin typeface="Lucida Sans"/>
                <a:cs typeface="Lucida Sans"/>
              </a:rPr>
              <a:t>AWS </a:t>
            </a:r>
            <a:r>
              <a:rPr sz="2800" spc="-175" dirty="0">
                <a:latin typeface="Lucida Sans"/>
                <a:cs typeface="Lucida Sans"/>
              </a:rPr>
              <a:t>Cloud </a:t>
            </a:r>
            <a:r>
              <a:rPr sz="2800" spc="-125" dirty="0">
                <a:latin typeface="Lucida Sans"/>
                <a:cs typeface="Lucida Sans"/>
              </a:rPr>
              <a:t>value</a:t>
            </a:r>
            <a:r>
              <a:rPr sz="2800" spc="-330" dirty="0">
                <a:latin typeface="Lucida Sans"/>
                <a:cs typeface="Lucida Sans"/>
              </a:rPr>
              <a:t> </a:t>
            </a:r>
            <a:r>
              <a:rPr sz="2800" spc="-160" dirty="0">
                <a:latin typeface="Lucida Sans"/>
                <a:cs typeface="Lucida Sans"/>
              </a:rPr>
              <a:t>proposition</a:t>
            </a:r>
            <a:endParaRPr sz="2800" dirty="0">
              <a:latin typeface="Lucida Sans"/>
              <a:cs typeface="Lucida Sans"/>
            </a:endParaRPr>
          </a:p>
          <a:p>
            <a:pPr marL="12700" marR="5080" indent="20320">
              <a:lnSpc>
                <a:spcPts val="3100"/>
              </a:lnSpc>
              <a:spcBef>
                <a:spcPts val="1760"/>
              </a:spcBef>
            </a:pPr>
            <a:r>
              <a:rPr sz="2800" spc="-140" dirty="0">
                <a:latin typeface="Lucida Sans"/>
                <a:cs typeface="Lucida Sans"/>
              </a:rPr>
              <a:t>Define </a:t>
            </a:r>
            <a:r>
              <a:rPr sz="2800" spc="-160" dirty="0">
                <a:latin typeface="Lucida Sans"/>
                <a:cs typeface="Lucida Sans"/>
              </a:rPr>
              <a:t>characteristics </a:t>
            </a:r>
            <a:r>
              <a:rPr sz="2800" spc="-90" dirty="0">
                <a:latin typeface="Lucida Sans"/>
                <a:cs typeface="Lucida Sans"/>
              </a:rPr>
              <a:t>of </a:t>
            </a:r>
            <a:r>
              <a:rPr sz="2800" spc="-135" dirty="0">
                <a:latin typeface="Lucida Sans"/>
                <a:cs typeface="Lucida Sans"/>
              </a:rPr>
              <a:t>deployment/operation  </a:t>
            </a:r>
            <a:r>
              <a:rPr sz="2800" spc="-170" dirty="0">
                <a:latin typeface="Lucida Sans"/>
                <a:cs typeface="Lucida Sans"/>
              </a:rPr>
              <a:t>in </a:t>
            </a:r>
            <a:r>
              <a:rPr sz="2800" spc="-105" dirty="0">
                <a:latin typeface="Lucida Sans"/>
                <a:cs typeface="Lucida Sans"/>
              </a:rPr>
              <a:t>the </a:t>
            </a:r>
            <a:r>
              <a:rPr sz="2800" dirty="0">
                <a:latin typeface="Lucida Sans"/>
                <a:cs typeface="Lucida Sans"/>
              </a:rPr>
              <a:t>AWS</a:t>
            </a:r>
            <a:r>
              <a:rPr sz="2800" spc="-240" dirty="0">
                <a:latin typeface="Lucida Sans"/>
                <a:cs typeface="Lucida Sans"/>
              </a:rPr>
              <a:t> </a:t>
            </a:r>
            <a:r>
              <a:rPr sz="2800" spc="-175" dirty="0">
                <a:latin typeface="Lucida Sans"/>
                <a:cs typeface="Lucida Sans"/>
              </a:rPr>
              <a:t>Cloud</a:t>
            </a:r>
            <a:endParaRPr sz="28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9349" y="1522151"/>
            <a:ext cx="5473921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45" dirty="0">
                <a:latin typeface="Calibri"/>
                <a:cs typeface="Calibri"/>
              </a:rPr>
              <a:t>Edge</a:t>
            </a:r>
            <a:r>
              <a:rPr sz="4400" spc="85" dirty="0">
                <a:latin typeface="Calibri"/>
                <a:cs typeface="Calibri"/>
              </a:rPr>
              <a:t> </a:t>
            </a:r>
            <a:r>
              <a:rPr sz="4400" spc="150" dirty="0">
                <a:latin typeface="Calibri"/>
                <a:cs typeface="Calibri"/>
              </a:rPr>
              <a:t>Locations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2050" y="281279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162050" y="342239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162050" y="403199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162050" y="464159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162050" y="526389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1398270" y="2514600"/>
            <a:ext cx="4697730" cy="311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563370">
              <a:lnSpc>
                <a:spcPct val="142900"/>
              </a:lnSpc>
            </a:pPr>
            <a:r>
              <a:rPr sz="2800" spc="135" dirty="0">
                <a:latin typeface="Calibri"/>
                <a:cs typeface="Calibri"/>
              </a:rPr>
              <a:t>Amazon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CloudFront  </a:t>
            </a:r>
            <a:r>
              <a:rPr sz="2800" spc="135" dirty="0">
                <a:latin typeface="Calibri"/>
                <a:cs typeface="Calibri"/>
              </a:rPr>
              <a:t>Amazon </a:t>
            </a:r>
            <a:r>
              <a:rPr sz="2800" spc="85" dirty="0">
                <a:latin typeface="Calibri"/>
                <a:cs typeface="Calibri"/>
              </a:rPr>
              <a:t>Route </a:t>
            </a:r>
            <a:r>
              <a:rPr sz="2800" spc="215" dirty="0">
                <a:latin typeface="Calibri"/>
                <a:cs typeface="Calibri"/>
              </a:rPr>
              <a:t>53  </a:t>
            </a:r>
            <a:r>
              <a:rPr sz="2800" spc="145" dirty="0">
                <a:latin typeface="Calibri"/>
                <a:cs typeface="Calibri"/>
              </a:rPr>
              <a:t>AWS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100" dirty="0">
                <a:latin typeface="Calibri"/>
                <a:cs typeface="Calibri"/>
              </a:rPr>
              <a:t>Shield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ts val="4900"/>
              </a:lnSpc>
              <a:spcBef>
                <a:spcPts val="320"/>
              </a:spcBef>
            </a:pP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75" dirty="0">
                <a:latin typeface="Calibri"/>
                <a:cs typeface="Calibri"/>
              </a:rPr>
              <a:t>Web Application </a:t>
            </a:r>
            <a:r>
              <a:rPr sz="2800" spc="50" dirty="0">
                <a:latin typeface="Calibri"/>
                <a:cs typeface="Calibri"/>
              </a:rPr>
              <a:t>Firewall  </a:t>
            </a:r>
            <a:r>
              <a:rPr sz="2800" spc="145" dirty="0">
                <a:latin typeface="Calibri"/>
                <a:cs typeface="Calibri"/>
              </a:rPr>
              <a:t>Lambda@Edge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125" dirty="0">
                <a:latin typeface="Calibri"/>
                <a:cs typeface="Calibri"/>
              </a:rPr>
              <a:t>Computing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2819400"/>
            <a:ext cx="11353800" cy="9511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6409"/>
              </a:lnSpc>
            </a:pPr>
            <a:r>
              <a:rPr spc="295" dirty="0">
                <a:latin typeface="Calibri"/>
                <a:cs typeface="Calibri"/>
              </a:rPr>
              <a:t>Amazon </a:t>
            </a:r>
            <a:r>
              <a:rPr spc="120" dirty="0">
                <a:latin typeface="Calibri"/>
                <a:cs typeface="Calibri"/>
              </a:rPr>
              <a:t>Virtual </a:t>
            </a:r>
            <a:r>
              <a:rPr spc="135" dirty="0">
                <a:latin typeface="Calibri"/>
                <a:cs typeface="Calibri"/>
              </a:rPr>
              <a:t>Private </a:t>
            </a:r>
            <a:r>
              <a:rPr spc="240" dirty="0">
                <a:latin typeface="Calibri"/>
                <a:cs typeface="Calibri"/>
              </a:rPr>
              <a:t>Cloud  </a:t>
            </a:r>
            <a:r>
              <a:rPr spc="155" dirty="0">
                <a:latin typeface="Calibri"/>
                <a:cs typeface="Calibri"/>
              </a:rPr>
              <a:t>(VPC)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680" y="2055551"/>
            <a:ext cx="4864321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05" dirty="0">
                <a:latin typeface="Calibri"/>
                <a:cs typeface="Calibri"/>
              </a:rPr>
              <a:t>Introduction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4380" y="3346192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54380" y="3955792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90600" y="3048000"/>
            <a:ext cx="8044815" cy="182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65580">
              <a:lnSpc>
                <a:spcPct val="142900"/>
              </a:lnSpc>
            </a:pPr>
            <a:r>
              <a:rPr sz="2800" spc="40" dirty="0">
                <a:latin typeface="Calibri"/>
                <a:cs typeface="Calibri"/>
              </a:rPr>
              <a:t>Private, </a:t>
            </a:r>
            <a:r>
              <a:rPr sz="2800" spc="45" dirty="0">
                <a:latin typeface="Calibri"/>
                <a:cs typeface="Calibri"/>
              </a:rPr>
              <a:t>virtual </a:t>
            </a:r>
            <a:r>
              <a:rPr sz="2800" spc="65" dirty="0">
                <a:latin typeface="Calibri"/>
                <a:cs typeface="Calibri"/>
              </a:rPr>
              <a:t>network </a:t>
            </a:r>
            <a:r>
              <a:rPr sz="2800" spc="50" dirty="0">
                <a:latin typeface="Calibri"/>
                <a:cs typeface="Calibri"/>
              </a:rPr>
              <a:t>in </a:t>
            </a:r>
            <a:r>
              <a:rPr sz="2800" spc="80" dirty="0">
                <a:latin typeface="Calibri"/>
                <a:cs typeface="Calibri"/>
              </a:rPr>
              <a:t>the </a:t>
            </a: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105" dirty="0">
                <a:latin typeface="Calibri"/>
                <a:cs typeface="Calibri"/>
              </a:rPr>
              <a:t>Cloud  </a:t>
            </a:r>
            <a:r>
              <a:rPr sz="2800" spc="80" dirty="0">
                <a:latin typeface="Calibri"/>
                <a:cs typeface="Calibri"/>
              </a:rPr>
              <a:t>Similar </a:t>
            </a:r>
            <a:r>
              <a:rPr sz="2800" spc="70" dirty="0">
                <a:latin typeface="Calibri"/>
                <a:cs typeface="Calibri"/>
              </a:rPr>
              <a:t>constructs </a:t>
            </a:r>
            <a:r>
              <a:rPr sz="2800" spc="80" dirty="0">
                <a:latin typeface="Calibri"/>
                <a:cs typeface="Calibri"/>
              </a:rPr>
              <a:t>as </a:t>
            </a:r>
            <a:r>
              <a:rPr sz="2800" spc="90" dirty="0">
                <a:latin typeface="Calibri"/>
                <a:cs typeface="Calibri"/>
              </a:rPr>
              <a:t>on-premises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65" dirty="0">
                <a:latin typeface="Calibri"/>
                <a:cs typeface="Calibri"/>
              </a:rPr>
              <a:t>network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100" dirty="0">
                <a:latin typeface="Calibri"/>
                <a:cs typeface="Calibri"/>
              </a:rPr>
              <a:t>Customizable </a:t>
            </a:r>
            <a:r>
              <a:rPr sz="2800" spc="65" dirty="0">
                <a:latin typeface="Calibri"/>
                <a:cs typeface="Calibri"/>
              </a:rPr>
              <a:t>network </a:t>
            </a:r>
            <a:r>
              <a:rPr sz="2800" spc="80" dirty="0">
                <a:latin typeface="Calibri"/>
                <a:cs typeface="Calibri"/>
              </a:rPr>
              <a:t>configurations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65" dirty="0">
                <a:latin typeface="Calibri"/>
                <a:cs typeface="Calibri"/>
              </a:rPr>
              <a:t>your</a:t>
            </a:r>
            <a:r>
              <a:rPr sz="2800" spc="160" dirty="0">
                <a:latin typeface="Calibri"/>
                <a:cs typeface="Calibri"/>
              </a:rPr>
              <a:t> </a:t>
            </a:r>
            <a:r>
              <a:rPr sz="2800" spc="85" dirty="0">
                <a:latin typeface="Calibri"/>
                <a:cs typeface="Calibri"/>
              </a:rPr>
              <a:t>needs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4380" y="4565392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4079" y="2024888"/>
            <a:ext cx="3949921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65" dirty="0">
                <a:latin typeface="Calibri"/>
                <a:cs typeface="Calibri"/>
              </a:rPr>
              <a:t>Deployment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6780" y="3315529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143000" y="3200400"/>
            <a:ext cx="8674100" cy="1036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90" dirty="0">
                <a:latin typeface="Calibri"/>
                <a:cs typeface="Calibri"/>
              </a:rPr>
              <a:t>Layer </a:t>
            </a:r>
            <a:r>
              <a:rPr sz="2800" spc="50" dirty="0">
                <a:latin typeface="Calibri"/>
                <a:cs typeface="Calibri"/>
              </a:rPr>
              <a:t>security </a:t>
            </a:r>
            <a:r>
              <a:rPr sz="2800" spc="75" dirty="0">
                <a:latin typeface="Calibri"/>
                <a:cs typeface="Calibri"/>
              </a:rPr>
              <a:t>controls </a:t>
            </a:r>
            <a:r>
              <a:rPr sz="2800" spc="50" dirty="0">
                <a:latin typeface="Calibri"/>
                <a:cs typeface="Calibri"/>
              </a:rPr>
              <a:t>in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100" dirty="0">
                <a:latin typeface="Calibri"/>
                <a:cs typeface="Calibri"/>
              </a:rPr>
              <a:t>deployment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40" dirty="0">
                <a:latin typeface="Calibri"/>
                <a:cs typeface="Calibri"/>
              </a:rPr>
              <a:t>Multiple </a:t>
            </a: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50" dirty="0">
                <a:latin typeface="Calibri"/>
                <a:cs typeface="Calibri"/>
              </a:rPr>
              <a:t>services </a:t>
            </a:r>
            <a:r>
              <a:rPr sz="2800" spc="85" dirty="0">
                <a:latin typeface="Calibri"/>
                <a:cs typeface="Calibri"/>
              </a:rPr>
              <a:t>that </a:t>
            </a:r>
            <a:r>
              <a:rPr sz="2800" spc="40" dirty="0">
                <a:latin typeface="Calibri"/>
                <a:cs typeface="Calibri"/>
              </a:rPr>
              <a:t>inherit </a:t>
            </a:r>
            <a:r>
              <a:rPr sz="2800" spc="80" dirty="0">
                <a:latin typeface="Calibri"/>
                <a:cs typeface="Calibri"/>
              </a:rPr>
              <a:t>the </a:t>
            </a:r>
            <a:r>
              <a:rPr sz="2800" spc="50" dirty="0">
                <a:latin typeface="Calibri"/>
                <a:cs typeface="Calibri"/>
              </a:rPr>
              <a:t>security</a:t>
            </a:r>
            <a:r>
              <a:rPr sz="2800" spc="250" dirty="0">
                <a:latin typeface="Calibri"/>
                <a:cs typeface="Calibri"/>
              </a:rPr>
              <a:t> </a:t>
            </a:r>
            <a:r>
              <a:rPr sz="2800" spc="90" dirty="0">
                <a:latin typeface="Calibri"/>
                <a:cs typeface="Calibri"/>
              </a:rPr>
              <a:t>deployed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6780" y="3925129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7279" y="1064512"/>
            <a:ext cx="3032125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20" dirty="0"/>
              <a:t>Introduction</a:t>
            </a:r>
            <a:endParaRPr sz="4400" dirty="0"/>
          </a:p>
        </p:txBody>
      </p:sp>
      <p:sp>
        <p:nvSpPr>
          <p:cNvPr id="5" name="object 5"/>
          <p:cNvSpPr/>
          <p:nvPr/>
        </p:nvSpPr>
        <p:spPr>
          <a:xfrm>
            <a:off x="1438655" y="2993135"/>
            <a:ext cx="1258824" cy="1533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467661" y="4502017"/>
            <a:ext cx="1125855" cy="757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7655" marR="5080" indent="-275590">
              <a:lnSpc>
                <a:spcPct val="100800"/>
              </a:lnSpc>
            </a:pPr>
            <a:r>
              <a:rPr sz="2400" spc="-165" dirty="0">
                <a:latin typeface="Lucida Sans"/>
                <a:cs typeface="Lucida Sans"/>
              </a:rPr>
              <a:t>A</a:t>
            </a:r>
            <a:r>
              <a:rPr sz="2400" spc="-150" dirty="0">
                <a:latin typeface="Lucida Sans"/>
                <a:cs typeface="Lucida Sans"/>
              </a:rPr>
              <a:t>m</a:t>
            </a:r>
            <a:r>
              <a:rPr sz="2400" spc="-110" dirty="0">
                <a:latin typeface="Lucida Sans"/>
                <a:cs typeface="Lucida Sans"/>
              </a:rPr>
              <a:t>a</a:t>
            </a:r>
            <a:r>
              <a:rPr sz="2400" spc="-270" dirty="0">
                <a:latin typeface="Lucida Sans"/>
                <a:cs typeface="Lucida Sans"/>
              </a:rPr>
              <a:t>z</a:t>
            </a:r>
            <a:r>
              <a:rPr sz="2400" spc="-90" dirty="0">
                <a:latin typeface="Lucida Sans"/>
                <a:cs typeface="Lucida Sans"/>
              </a:rPr>
              <a:t>on  </a:t>
            </a:r>
            <a:r>
              <a:rPr sz="2400" spc="-85" dirty="0">
                <a:latin typeface="Lucida Sans"/>
                <a:cs typeface="Lucida Sans"/>
              </a:rPr>
              <a:t>VPC</a:t>
            </a:r>
            <a:endParaRPr sz="2400" dirty="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35072" y="2520127"/>
            <a:ext cx="887094" cy="7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9400"/>
              </a:lnSpc>
            </a:pPr>
            <a:r>
              <a:rPr sz="1600" spc="-75" dirty="0">
                <a:latin typeface="Lucida Sans"/>
                <a:cs typeface="Lucida Sans"/>
              </a:rPr>
              <a:t>Elastic  Load  </a:t>
            </a:r>
            <a:r>
              <a:rPr sz="1600" spc="25" dirty="0">
                <a:latin typeface="Lucida Sans"/>
                <a:cs typeface="Lucida Sans"/>
              </a:rPr>
              <a:t>B</a:t>
            </a:r>
            <a:r>
              <a:rPr sz="1600" spc="-80" dirty="0">
                <a:latin typeface="Lucida Sans"/>
                <a:cs typeface="Lucida Sans"/>
              </a:rPr>
              <a:t>a</a:t>
            </a:r>
            <a:r>
              <a:rPr sz="1600" spc="-50" dirty="0">
                <a:latin typeface="Lucida Sans"/>
                <a:cs typeface="Lucida Sans"/>
              </a:rPr>
              <a:t>l</a:t>
            </a:r>
            <a:r>
              <a:rPr sz="1600" spc="-95" dirty="0">
                <a:latin typeface="Lucida Sans"/>
                <a:cs typeface="Lucida Sans"/>
              </a:rPr>
              <a:t>a</a:t>
            </a:r>
            <a:r>
              <a:rPr sz="1600" spc="-85" dirty="0">
                <a:latin typeface="Lucida Sans"/>
                <a:cs typeface="Lucida Sans"/>
              </a:rPr>
              <a:t>n</a:t>
            </a:r>
            <a:r>
              <a:rPr sz="1600" spc="-100" dirty="0">
                <a:latin typeface="Lucida Sans"/>
                <a:cs typeface="Lucida Sans"/>
              </a:rPr>
              <a:t>c</a:t>
            </a:r>
            <a:r>
              <a:rPr sz="1600" spc="-114" dirty="0">
                <a:latin typeface="Lucida Sans"/>
                <a:cs typeface="Lucida Sans"/>
              </a:rPr>
              <a:t>i</a:t>
            </a:r>
            <a:r>
              <a:rPr sz="1600" spc="-85" dirty="0">
                <a:latin typeface="Lucida Sans"/>
                <a:cs typeface="Lucida Sans"/>
              </a:rPr>
              <a:t>n</a:t>
            </a:r>
            <a:r>
              <a:rPr sz="1600" spc="-95" dirty="0">
                <a:latin typeface="Lucida Sans"/>
                <a:cs typeface="Lucida Sans"/>
              </a:rPr>
              <a:t>g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671047" y="1286255"/>
            <a:ext cx="1014983" cy="1216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760976" y="1280160"/>
            <a:ext cx="1011936" cy="12131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854530" y="2489200"/>
            <a:ext cx="75882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835" marR="5080" indent="-191770">
              <a:lnSpc>
                <a:spcPts val="1900"/>
              </a:lnSpc>
            </a:pPr>
            <a:r>
              <a:rPr sz="1600" spc="-110" dirty="0">
                <a:latin typeface="Lucida Sans"/>
                <a:cs typeface="Lucida Sans"/>
              </a:rPr>
              <a:t>A</a:t>
            </a:r>
            <a:r>
              <a:rPr sz="1600" spc="-100" dirty="0">
                <a:latin typeface="Lucida Sans"/>
                <a:cs typeface="Lucida Sans"/>
              </a:rPr>
              <a:t>m</a:t>
            </a:r>
            <a:r>
              <a:rPr sz="1600" spc="-125" dirty="0">
                <a:latin typeface="Lucida Sans"/>
                <a:cs typeface="Lucida Sans"/>
              </a:rPr>
              <a:t>a</a:t>
            </a:r>
            <a:r>
              <a:rPr sz="1600" spc="-135" dirty="0">
                <a:latin typeface="Lucida Sans"/>
                <a:cs typeface="Lucida Sans"/>
              </a:rPr>
              <a:t>z</a:t>
            </a:r>
            <a:r>
              <a:rPr sz="1600" spc="-75" dirty="0">
                <a:latin typeface="Lucida Sans"/>
                <a:cs typeface="Lucida Sans"/>
              </a:rPr>
              <a:t>o</a:t>
            </a:r>
            <a:r>
              <a:rPr sz="1600" spc="-60" dirty="0">
                <a:latin typeface="Lucida Sans"/>
                <a:cs typeface="Lucida Sans"/>
              </a:rPr>
              <a:t>n  </a:t>
            </a:r>
            <a:r>
              <a:rPr sz="1600" spc="-80" dirty="0">
                <a:latin typeface="Lucida Sans"/>
                <a:cs typeface="Lucida Sans"/>
              </a:rPr>
              <a:t>EC2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33943" y="3273552"/>
            <a:ext cx="758951" cy="1063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7853631" y="4479544"/>
            <a:ext cx="106362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505" marR="5080" indent="-91440">
              <a:lnSpc>
                <a:spcPts val="1900"/>
              </a:lnSpc>
            </a:pPr>
            <a:r>
              <a:rPr sz="1600" spc="-5" dirty="0">
                <a:latin typeface="Lucida Sans"/>
                <a:cs typeface="Lucida Sans"/>
              </a:rPr>
              <a:t>AWS</a:t>
            </a:r>
            <a:r>
              <a:rPr sz="1600" spc="-155" dirty="0">
                <a:latin typeface="Lucida Sans"/>
                <a:cs typeface="Lucida Sans"/>
              </a:rPr>
              <a:t> </a:t>
            </a:r>
            <a:r>
              <a:rPr sz="1600" spc="-75" dirty="0">
                <a:latin typeface="Lucida Sans"/>
                <a:cs typeface="Lucida Sans"/>
              </a:rPr>
              <a:t>Elastic  Beanstalk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97167" y="3264408"/>
            <a:ext cx="1011936" cy="12131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6437729" y="4470400"/>
            <a:ext cx="75882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265" marR="5080" indent="-203200">
              <a:lnSpc>
                <a:spcPts val="1900"/>
              </a:lnSpc>
            </a:pPr>
            <a:r>
              <a:rPr sz="1600" spc="-110" dirty="0">
                <a:latin typeface="Lucida Sans"/>
                <a:cs typeface="Lucida Sans"/>
              </a:rPr>
              <a:t>A</a:t>
            </a:r>
            <a:r>
              <a:rPr sz="1600" spc="-100" dirty="0">
                <a:latin typeface="Lucida Sans"/>
                <a:cs typeface="Lucida Sans"/>
              </a:rPr>
              <a:t>m</a:t>
            </a:r>
            <a:r>
              <a:rPr sz="1600" spc="-125" dirty="0">
                <a:latin typeface="Lucida Sans"/>
                <a:cs typeface="Lucida Sans"/>
              </a:rPr>
              <a:t>a</a:t>
            </a:r>
            <a:r>
              <a:rPr sz="1600" spc="-135" dirty="0">
                <a:latin typeface="Lucida Sans"/>
                <a:cs typeface="Lucida Sans"/>
              </a:rPr>
              <a:t>z</a:t>
            </a:r>
            <a:r>
              <a:rPr sz="1600" spc="-75" dirty="0">
                <a:latin typeface="Lucida Sans"/>
                <a:cs typeface="Lucida Sans"/>
              </a:rPr>
              <a:t>o</a:t>
            </a:r>
            <a:r>
              <a:rPr sz="1600" spc="-60" dirty="0">
                <a:latin typeface="Lucida Sans"/>
                <a:cs typeface="Lucida Sans"/>
              </a:rPr>
              <a:t>n  </a:t>
            </a:r>
            <a:r>
              <a:rPr sz="1600" spc="-10" dirty="0">
                <a:latin typeface="Lucida Sans"/>
                <a:cs typeface="Lucida Sans"/>
              </a:rPr>
              <a:t>EFS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85359" y="5145023"/>
            <a:ext cx="969263" cy="11643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4891746" y="6305296"/>
            <a:ext cx="75882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3525" marR="5080" indent="-250825">
              <a:lnSpc>
                <a:spcPts val="1900"/>
              </a:lnSpc>
            </a:pPr>
            <a:r>
              <a:rPr sz="1600" spc="-110" dirty="0">
                <a:latin typeface="Lucida Sans"/>
                <a:cs typeface="Lucida Sans"/>
              </a:rPr>
              <a:t>A</a:t>
            </a:r>
            <a:r>
              <a:rPr sz="1600" spc="-100" dirty="0">
                <a:latin typeface="Lucida Sans"/>
                <a:cs typeface="Lucida Sans"/>
              </a:rPr>
              <a:t>m</a:t>
            </a:r>
            <a:r>
              <a:rPr sz="1600" spc="-125" dirty="0">
                <a:latin typeface="Lucida Sans"/>
                <a:cs typeface="Lucida Sans"/>
              </a:rPr>
              <a:t>a</a:t>
            </a:r>
            <a:r>
              <a:rPr sz="1600" spc="-135" dirty="0">
                <a:latin typeface="Lucida Sans"/>
                <a:cs typeface="Lucida Sans"/>
              </a:rPr>
              <a:t>z</a:t>
            </a:r>
            <a:r>
              <a:rPr sz="1600" spc="-75" dirty="0">
                <a:latin typeface="Lucida Sans"/>
                <a:cs typeface="Lucida Sans"/>
              </a:rPr>
              <a:t>o</a:t>
            </a:r>
            <a:r>
              <a:rPr sz="1600" spc="-60" dirty="0">
                <a:latin typeface="Lucida Sans"/>
                <a:cs typeface="Lucida Sans"/>
              </a:rPr>
              <a:t>n  </a:t>
            </a:r>
            <a:r>
              <a:rPr sz="1600" spc="-30" dirty="0">
                <a:latin typeface="Lucida Sans"/>
                <a:cs typeface="Lucida Sans"/>
              </a:rPr>
              <a:t>S3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24600" y="5123688"/>
            <a:ext cx="1011936" cy="1118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6347655" y="6305296"/>
            <a:ext cx="103060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5255">
              <a:lnSpc>
                <a:spcPts val="1900"/>
              </a:lnSpc>
            </a:pPr>
            <a:r>
              <a:rPr sz="1600" spc="-105" dirty="0">
                <a:latin typeface="Lucida Sans"/>
                <a:cs typeface="Lucida Sans"/>
              </a:rPr>
              <a:t>Amazon  </a:t>
            </a:r>
            <a:r>
              <a:rPr sz="1600" spc="-100" dirty="0">
                <a:latin typeface="Lucida Sans"/>
                <a:cs typeface="Lucida Sans"/>
              </a:rPr>
              <a:t>Dy</a:t>
            </a:r>
            <a:r>
              <a:rPr sz="1600" spc="-85" dirty="0">
                <a:latin typeface="Lucida Sans"/>
                <a:cs typeface="Lucida Sans"/>
              </a:rPr>
              <a:t>n</a:t>
            </a:r>
            <a:r>
              <a:rPr sz="1600" spc="-70" dirty="0">
                <a:latin typeface="Lucida Sans"/>
                <a:cs typeface="Lucida Sans"/>
              </a:rPr>
              <a:t>a</a:t>
            </a:r>
            <a:r>
              <a:rPr sz="1600" spc="-110" dirty="0">
                <a:latin typeface="Lucida Sans"/>
                <a:cs typeface="Lucida Sans"/>
              </a:rPr>
              <a:t>m</a:t>
            </a:r>
            <a:r>
              <a:rPr sz="1600" spc="-75" dirty="0">
                <a:latin typeface="Lucida Sans"/>
                <a:cs typeface="Lucida Sans"/>
              </a:rPr>
              <a:t>o</a:t>
            </a:r>
            <a:r>
              <a:rPr sz="1600" spc="-50" dirty="0">
                <a:latin typeface="Lucida Sans"/>
                <a:cs typeface="Lucida Sans"/>
              </a:rPr>
              <a:t>DB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827264" y="5081015"/>
            <a:ext cx="1018031" cy="12039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7797505" y="6277864"/>
            <a:ext cx="103124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5255">
              <a:lnSpc>
                <a:spcPts val="1900"/>
              </a:lnSpc>
            </a:pPr>
            <a:r>
              <a:rPr sz="1600" spc="-105" dirty="0">
                <a:latin typeface="Lucida Sans"/>
                <a:cs typeface="Lucida Sans"/>
              </a:rPr>
              <a:t>Amazon  </a:t>
            </a:r>
            <a:r>
              <a:rPr sz="1600" dirty="0">
                <a:latin typeface="Lucida Sans"/>
                <a:cs typeface="Lucida Sans"/>
              </a:rPr>
              <a:t>E</a:t>
            </a:r>
            <a:r>
              <a:rPr sz="1600" spc="-50" dirty="0">
                <a:latin typeface="Lucida Sans"/>
                <a:cs typeface="Lucida Sans"/>
              </a:rPr>
              <a:t>l</a:t>
            </a:r>
            <a:r>
              <a:rPr sz="1600" spc="-95" dirty="0">
                <a:latin typeface="Lucida Sans"/>
                <a:cs typeface="Lucida Sans"/>
              </a:rPr>
              <a:t>a</a:t>
            </a:r>
            <a:r>
              <a:rPr sz="1600" spc="-145" dirty="0">
                <a:latin typeface="Lucida Sans"/>
                <a:cs typeface="Lucida Sans"/>
              </a:rPr>
              <a:t>s</a:t>
            </a:r>
            <a:r>
              <a:rPr sz="1600" spc="-25" dirty="0">
                <a:latin typeface="Lucida Sans"/>
                <a:cs typeface="Lucida Sans"/>
              </a:rPr>
              <a:t>t</a:t>
            </a:r>
            <a:r>
              <a:rPr sz="1600" spc="-114" dirty="0">
                <a:latin typeface="Lucida Sans"/>
                <a:cs typeface="Lucida Sans"/>
              </a:rPr>
              <a:t>i</a:t>
            </a:r>
            <a:r>
              <a:rPr sz="1600" spc="-165" dirty="0">
                <a:latin typeface="Lucida Sans"/>
                <a:cs typeface="Lucida Sans"/>
              </a:rPr>
              <a:t>C</a:t>
            </a:r>
            <a:r>
              <a:rPr sz="1600" spc="-80" dirty="0">
                <a:latin typeface="Lucida Sans"/>
                <a:cs typeface="Lucida Sans"/>
              </a:rPr>
              <a:t>a</a:t>
            </a:r>
            <a:r>
              <a:rPr sz="1600" spc="-100" dirty="0">
                <a:latin typeface="Lucida Sans"/>
                <a:cs typeface="Lucida Sans"/>
              </a:rPr>
              <a:t>c</a:t>
            </a:r>
            <a:r>
              <a:rPr sz="1600" spc="-85" dirty="0">
                <a:latin typeface="Lucida Sans"/>
                <a:cs typeface="Lucida Sans"/>
              </a:rPr>
              <a:t>h</a:t>
            </a:r>
            <a:r>
              <a:rPr sz="1600" spc="-65" dirty="0">
                <a:latin typeface="Lucida Sans"/>
                <a:cs typeface="Lucida Sans"/>
              </a:rPr>
              <a:t>e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757928" y="3194304"/>
            <a:ext cx="1008888" cy="12100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4795158" y="4478528"/>
            <a:ext cx="938530" cy="502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10"/>
              </a:lnSpc>
            </a:pPr>
            <a:r>
              <a:rPr sz="1600" spc="-5" dirty="0">
                <a:latin typeface="Lucida Sans"/>
                <a:cs typeface="Lucida Sans"/>
              </a:rPr>
              <a:t>AWS</a:t>
            </a:r>
            <a:endParaRPr sz="1600" dirty="0">
              <a:latin typeface="Lucida Sans"/>
              <a:cs typeface="Lucida Sans"/>
            </a:endParaRPr>
          </a:p>
          <a:p>
            <a:pPr algn="ctr">
              <a:lnSpc>
                <a:spcPts val="1910"/>
              </a:lnSpc>
            </a:pPr>
            <a:r>
              <a:rPr sz="1600" spc="-85" dirty="0">
                <a:latin typeface="Lucida Sans"/>
                <a:cs typeface="Lucida Sans"/>
              </a:rPr>
              <a:t>OpsWorks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12408" y="1280160"/>
            <a:ext cx="984504" cy="11795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6424528" y="2498344"/>
            <a:ext cx="75882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9705" marR="5080" indent="-167640">
              <a:lnSpc>
                <a:spcPts val="1900"/>
              </a:lnSpc>
            </a:pPr>
            <a:r>
              <a:rPr sz="1600" spc="-110" dirty="0">
                <a:latin typeface="Lucida Sans"/>
                <a:cs typeface="Lucida Sans"/>
              </a:rPr>
              <a:t>A</a:t>
            </a:r>
            <a:r>
              <a:rPr sz="1600" spc="-100" dirty="0">
                <a:latin typeface="Lucida Sans"/>
                <a:cs typeface="Lucida Sans"/>
              </a:rPr>
              <a:t>m</a:t>
            </a:r>
            <a:r>
              <a:rPr sz="1600" spc="-125" dirty="0">
                <a:latin typeface="Lucida Sans"/>
                <a:cs typeface="Lucida Sans"/>
              </a:rPr>
              <a:t>a</a:t>
            </a:r>
            <a:r>
              <a:rPr sz="1600" spc="-135" dirty="0">
                <a:latin typeface="Lucida Sans"/>
                <a:cs typeface="Lucida Sans"/>
              </a:rPr>
              <a:t>z</a:t>
            </a:r>
            <a:r>
              <a:rPr sz="1600" spc="-75" dirty="0">
                <a:latin typeface="Lucida Sans"/>
                <a:cs typeface="Lucida Sans"/>
              </a:rPr>
              <a:t>o</a:t>
            </a:r>
            <a:r>
              <a:rPr sz="1600" spc="-60" dirty="0">
                <a:latin typeface="Lucida Sans"/>
                <a:cs typeface="Lucida Sans"/>
              </a:rPr>
              <a:t>n  </a:t>
            </a:r>
            <a:r>
              <a:rPr sz="1600" spc="-50" dirty="0">
                <a:latin typeface="Lucida Sans"/>
                <a:cs typeface="Lucida Sans"/>
              </a:rPr>
              <a:t>EMR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323831" y="1304544"/>
            <a:ext cx="996696" cy="11551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9308634" y="2495295"/>
            <a:ext cx="110807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4625">
              <a:lnSpc>
                <a:spcPts val="1900"/>
              </a:lnSpc>
            </a:pPr>
            <a:r>
              <a:rPr sz="1600" spc="-105" dirty="0">
                <a:latin typeface="Lucida Sans"/>
                <a:cs typeface="Lucida Sans"/>
              </a:rPr>
              <a:t>Amazon  </a:t>
            </a:r>
            <a:r>
              <a:rPr sz="1600" dirty="0">
                <a:latin typeface="Lucida Sans"/>
                <a:cs typeface="Lucida Sans"/>
              </a:rPr>
              <a:t>Wo</a:t>
            </a:r>
            <a:r>
              <a:rPr sz="1600" spc="-105" dirty="0">
                <a:latin typeface="Lucida Sans"/>
                <a:cs typeface="Lucida Sans"/>
              </a:rPr>
              <a:t>r</a:t>
            </a:r>
            <a:r>
              <a:rPr sz="1600" spc="-165" dirty="0">
                <a:latin typeface="Lucida Sans"/>
                <a:cs typeface="Lucida Sans"/>
              </a:rPr>
              <a:t>k</a:t>
            </a:r>
            <a:r>
              <a:rPr sz="1600" spc="20" dirty="0">
                <a:latin typeface="Lucida Sans"/>
                <a:cs typeface="Lucida Sans"/>
              </a:rPr>
              <a:t>S</a:t>
            </a:r>
            <a:r>
              <a:rPr sz="1600" spc="-100" dirty="0">
                <a:latin typeface="Lucida Sans"/>
                <a:cs typeface="Lucida Sans"/>
              </a:rPr>
              <a:t>p</a:t>
            </a:r>
            <a:r>
              <a:rPr sz="1600" spc="-75" dirty="0">
                <a:latin typeface="Lucida Sans"/>
                <a:cs typeface="Lucida Sans"/>
              </a:rPr>
              <a:t>a</a:t>
            </a:r>
            <a:r>
              <a:rPr sz="1600" spc="-100" dirty="0">
                <a:latin typeface="Lucida Sans"/>
                <a:cs typeface="Lucida Sans"/>
              </a:rPr>
              <a:t>c</a:t>
            </a:r>
            <a:r>
              <a:rPr sz="1600" spc="-70" dirty="0">
                <a:latin typeface="Lucida Sans"/>
                <a:cs typeface="Lucida Sans"/>
              </a:rPr>
              <a:t>e</a:t>
            </a:r>
            <a:r>
              <a:rPr sz="1600" spc="-145" dirty="0">
                <a:latin typeface="Lucida Sans"/>
                <a:cs typeface="Lucida Sans"/>
              </a:rPr>
              <a:t>s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15071" y="1310639"/>
            <a:ext cx="969264" cy="11186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 txBox="1"/>
          <p:nvPr/>
        </p:nvSpPr>
        <p:spPr>
          <a:xfrm>
            <a:off x="7957047" y="2519680"/>
            <a:ext cx="75882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310" marR="5080" indent="-182245">
              <a:lnSpc>
                <a:spcPts val="1900"/>
              </a:lnSpc>
            </a:pPr>
            <a:r>
              <a:rPr sz="1600" spc="-110" dirty="0">
                <a:latin typeface="Lucida Sans"/>
                <a:cs typeface="Lucida Sans"/>
              </a:rPr>
              <a:t>A</a:t>
            </a:r>
            <a:r>
              <a:rPr sz="1600" spc="-100" dirty="0">
                <a:latin typeface="Lucida Sans"/>
                <a:cs typeface="Lucida Sans"/>
              </a:rPr>
              <a:t>m</a:t>
            </a:r>
            <a:r>
              <a:rPr sz="1600" spc="-125" dirty="0">
                <a:latin typeface="Lucida Sans"/>
                <a:cs typeface="Lucida Sans"/>
              </a:rPr>
              <a:t>a</a:t>
            </a:r>
            <a:r>
              <a:rPr sz="1600" spc="-135" dirty="0">
                <a:latin typeface="Lucida Sans"/>
                <a:cs typeface="Lucida Sans"/>
              </a:rPr>
              <a:t>z</a:t>
            </a:r>
            <a:r>
              <a:rPr sz="1600" spc="-75" dirty="0">
                <a:latin typeface="Lucida Sans"/>
                <a:cs typeface="Lucida Sans"/>
              </a:rPr>
              <a:t>o</a:t>
            </a:r>
            <a:r>
              <a:rPr sz="1600" spc="-60" dirty="0">
                <a:latin typeface="Lucida Sans"/>
                <a:cs typeface="Lucida Sans"/>
              </a:rPr>
              <a:t>n  RDS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272016" y="3249167"/>
            <a:ext cx="996696" cy="11856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 txBox="1"/>
          <p:nvPr/>
        </p:nvSpPr>
        <p:spPr>
          <a:xfrm>
            <a:off x="9411296" y="4454144"/>
            <a:ext cx="845185" cy="505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</a:pPr>
            <a:r>
              <a:rPr sz="1600" spc="-105" dirty="0">
                <a:latin typeface="Lucida Sans"/>
                <a:cs typeface="Lucida Sans"/>
              </a:rPr>
              <a:t>Amazon  </a:t>
            </a:r>
            <a:r>
              <a:rPr sz="1600" spc="-70" dirty="0">
                <a:latin typeface="Lucida Sans"/>
                <a:cs typeface="Lucida Sans"/>
              </a:rPr>
              <a:t>Route</a:t>
            </a:r>
            <a:r>
              <a:rPr sz="1600" spc="-165" dirty="0">
                <a:latin typeface="Lucida Sans"/>
                <a:cs typeface="Lucida Sans"/>
              </a:rPr>
              <a:t> </a:t>
            </a:r>
            <a:r>
              <a:rPr sz="1600" spc="-80" dirty="0">
                <a:latin typeface="Lucida Sans"/>
                <a:cs typeface="Lucida Sans"/>
              </a:rPr>
              <a:t>53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671047" y="3258311"/>
            <a:ext cx="1014983" cy="12161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 txBox="1"/>
          <p:nvPr/>
        </p:nvSpPr>
        <p:spPr>
          <a:xfrm>
            <a:off x="10845686" y="4515104"/>
            <a:ext cx="726440" cy="743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495">
              <a:lnSpc>
                <a:spcPts val="1910"/>
              </a:lnSpc>
            </a:pPr>
            <a:r>
              <a:rPr sz="1600" spc="-5" dirty="0">
                <a:latin typeface="Lucida Sans"/>
                <a:cs typeface="Lucida Sans"/>
              </a:rPr>
              <a:t>AWS</a:t>
            </a:r>
            <a:endParaRPr sz="1600" dirty="0">
              <a:latin typeface="Lucida Sans"/>
              <a:cs typeface="Lucida Sans"/>
            </a:endParaRPr>
          </a:p>
          <a:p>
            <a:pPr marL="12700" marR="5080" indent="141605">
              <a:lnSpc>
                <a:spcPts val="1900"/>
              </a:lnSpc>
              <a:spcBef>
                <a:spcPts val="65"/>
              </a:spcBef>
            </a:pPr>
            <a:r>
              <a:rPr sz="1600" spc="-75" dirty="0">
                <a:latin typeface="Lucida Sans"/>
                <a:cs typeface="Lucida Sans"/>
              </a:rPr>
              <a:t>Data  </a:t>
            </a:r>
            <a:r>
              <a:rPr sz="1600" spc="45" dirty="0">
                <a:latin typeface="Lucida Sans"/>
                <a:cs typeface="Lucida Sans"/>
              </a:rPr>
              <a:t>P</a:t>
            </a:r>
            <a:r>
              <a:rPr sz="1600" spc="-114" dirty="0">
                <a:latin typeface="Lucida Sans"/>
                <a:cs typeface="Lucida Sans"/>
              </a:rPr>
              <a:t>i</a:t>
            </a:r>
            <a:r>
              <a:rPr sz="1600" spc="-100" dirty="0">
                <a:latin typeface="Lucida Sans"/>
                <a:cs typeface="Lucida Sans"/>
              </a:rPr>
              <a:t>p</a:t>
            </a:r>
            <a:r>
              <a:rPr sz="1600" spc="-70" dirty="0">
                <a:latin typeface="Lucida Sans"/>
                <a:cs typeface="Lucida Sans"/>
              </a:rPr>
              <a:t>e</a:t>
            </a:r>
            <a:r>
              <a:rPr sz="1600" spc="-90" dirty="0">
                <a:latin typeface="Lucida Sans"/>
                <a:cs typeface="Lucida Sans"/>
              </a:rPr>
              <a:t>l</a:t>
            </a:r>
            <a:r>
              <a:rPr sz="1600" spc="-95" dirty="0">
                <a:latin typeface="Lucida Sans"/>
                <a:cs typeface="Lucida Sans"/>
              </a:rPr>
              <a:t>i</a:t>
            </a:r>
            <a:r>
              <a:rPr sz="1600" spc="-85" dirty="0">
                <a:latin typeface="Lucida Sans"/>
                <a:cs typeface="Lucida Sans"/>
              </a:rPr>
              <a:t>n</a:t>
            </a:r>
            <a:r>
              <a:rPr sz="1600" spc="-65" dirty="0">
                <a:latin typeface="Lucida Sans"/>
                <a:cs typeface="Lucida Sans"/>
              </a:rPr>
              <a:t>e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323831" y="5081015"/>
            <a:ext cx="1027176" cy="12283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9208621" y="6357111"/>
            <a:ext cx="1308735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360" marR="5080" indent="-328295">
              <a:lnSpc>
                <a:spcPts val="1900"/>
              </a:lnSpc>
            </a:pPr>
            <a:r>
              <a:rPr sz="1600" spc="-5" dirty="0">
                <a:latin typeface="Lucida Sans"/>
                <a:cs typeface="Lucida Sans"/>
              </a:rPr>
              <a:t>AWS</a:t>
            </a:r>
            <a:r>
              <a:rPr sz="1600" spc="-130" dirty="0">
                <a:latin typeface="Lucida Sans"/>
                <a:cs typeface="Lucida Sans"/>
              </a:rPr>
              <a:t> </a:t>
            </a:r>
            <a:r>
              <a:rPr sz="1600" spc="-90" dirty="0">
                <a:latin typeface="Lucida Sans"/>
                <a:cs typeface="Lucida Sans"/>
              </a:rPr>
              <a:t>Directory  </a:t>
            </a:r>
            <a:r>
              <a:rPr sz="1600" spc="-70" dirty="0">
                <a:latin typeface="Lucida Sans"/>
                <a:cs typeface="Lucida Sans"/>
              </a:rPr>
              <a:t>Service</a:t>
            </a:r>
            <a:endParaRPr sz="16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4261" y="878680"/>
            <a:ext cx="211010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10" dirty="0">
                <a:latin typeface="Calibri"/>
                <a:cs typeface="Calibri"/>
              </a:rPr>
              <a:t>F</a:t>
            </a:r>
            <a:r>
              <a:rPr sz="4400" spc="85" dirty="0">
                <a:latin typeface="Calibri"/>
                <a:cs typeface="Calibri"/>
              </a:rPr>
              <a:t>e</a:t>
            </a:r>
            <a:r>
              <a:rPr sz="4400" spc="125" dirty="0">
                <a:latin typeface="Calibri"/>
                <a:cs typeface="Calibri"/>
              </a:rPr>
              <a:t>a</a:t>
            </a:r>
            <a:r>
              <a:rPr sz="4400" spc="105" dirty="0">
                <a:latin typeface="Calibri"/>
                <a:cs typeface="Calibri"/>
              </a:rPr>
              <a:t>t</a:t>
            </a:r>
            <a:r>
              <a:rPr sz="4400" spc="60" dirty="0">
                <a:latin typeface="Calibri"/>
                <a:cs typeface="Calibri"/>
              </a:rPr>
              <a:t>u</a:t>
            </a:r>
            <a:r>
              <a:rPr sz="4400" spc="35" dirty="0">
                <a:latin typeface="Calibri"/>
                <a:cs typeface="Calibri"/>
              </a:rPr>
              <a:t>r</a:t>
            </a:r>
            <a:r>
              <a:rPr sz="4400" spc="85" dirty="0">
                <a:latin typeface="Calibri"/>
                <a:cs typeface="Calibri"/>
              </a:rPr>
              <a:t>e</a:t>
            </a:r>
            <a:r>
              <a:rPr sz="4400" spc="130" dirty="0">
                <a:latin typeface="Calibri"/>
                <a:cs typeface="Calibri"/>
              </a:rPr>
              <a:t>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76961" y="1702121"/>
            <a:ext cx="228599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076961" y="2680022"/>
            <a:ext cx="228599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076961" y="3188022"/>
            <a:ext cx="228599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076961" y="5537522"/>
            <a:ext cx="228599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1295400" y="1600200"/>
            <a:ext cx="5351145" cy="4705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55" dirty="0">
                <a:latin typeface="Calibri"/>
                <a:cs typeface="Calibri"/>
              </a:rPr>
              <a:t>Characteristics</a:t>
            </a:r>
            <a:endParaRPr sz="2600" dirty="0">
              <a:latin typeface="Calibri"/>
              <a:cs typeface="Calibri"/>
            </a:endParaRPr>
          </a:p>
          <a:p>
            <a:pPr marL="238125">
              <a:lnSpc>
                <a:spcPct val="100000"/>
              </a:lnSpc>
              <a:spcBef>
                <a:spcPts val="1070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65" dirty="0">
                <a:latin typeface="Calibri"/>
                <a:cs typeface="Calibri"/>
              </a:rPr>
              <a:t>Allows </a:t>
            </a:r>
            <a:r>
              <a:rPr sz="2200" spc="75" dirty="0">
                <a:latin typeface="Calibri"/>
                <a:cs typeface="Calibri"/>
              </a:rPr>
              <a:t>you </a:t>
            </a:r>
            <a:r>
              <a:rPr sz="2200" spc="70" dirty="0">
                <a:latin typeface="Calibri"/>
                <a:cs typeface="Calibri"/>
              </a:rPr>
              <a:t>to </a:t>
            </a:r>
            <a:r>
              <a:rPr sz="2200" spc="50" dirty="0">
                <a:latin typeface="Calibri"/>
                <a:cs typeface="Calibri"/>
              </a:rPr>
              <a:t>provision </a:t>
            </a:r>
            <a:r>
              <a:rPr sz="2200" spc="40" dirty="0">
                <a:latin typeface="Calibri"/>
                <a:cs typeface="Calibri"/>
              </a:rPr>
              <a:t>virtual</a:t>
            </a:r>
            <a:r>
              <a:rPr sz="2200" spc="65" dirty="0">
                <a:latin typeface="Calibri"/>
                <a:cs typeface="Calibri"/>
              </a:rPr>
              <a:t> </a:t>
            </a:r>
            <a:r>
              <a:rPr sz="2200" spc="55" dirty="0">
                <a:latin typeface="Calibri"/>
                <a:cs typeface="Calibri"/>
              </a:rPr>
              <a:t>networks</a:t>
            </a:r>
            <a:endParaRPr sz="2200" dirty="0">
              <a:latin typeface="Calibri"/>
              <a:cs typeface="Calibri"/>
            </a:endParaRPr>
          </a:p>
          <a:p>
            <a:pPr marL="12700" marR="1630045">
              <a:lnSpc>
                <a:spcPts val="4010"/>
              </a:lnSpc>
              <a:spcBef>
                <a:spcPts val="260"/>
              </a:spcBef>
            </a:pPr>
            <a:r>
              <a:rPr sz="2600" spc="95" dirty="0">
                <a:latin typeface="Calibri"/>
                <a:cs typeface="Calibri"/>
              </a:rPr>
              <a:t>Logically </a:t>
            </a:r>
            <a:r>
              <a:rPr sz="2600" spc="65" dirty="0">
                <a:latin typeface="Calibri"/>
                <a:cs typeface="Calibri"/>
              </a:rPr>
              <a:t>isolated  </a:t>
            </a:r>
            <a:r>
              <a:rPr sz="2600" spc="85" dirty="0">
                <a:latin typeface="Calibri"/>
                <a:cs typeface="Calibri"/>
              </a:rPr>
              <a:t>Configurable </a:t>
            </a:r>
            <a:r>
              <a:rPr sz="2600" spc="65" dirty="0">
                <a:latin typeface="Calibri"/>
                <a:cs typeface="Calibri"/>
              </a:rPr>
              <a:t>key</a:t>
            </a:r>
            <a:r>
              <a:rPr sz="2600" spc="75" dirty="0">
                <a:latin typeface="Calibri"/>
                <a:cs typeface="Calibri"/>
              </a:rPr>
              <a:t> </a:t>
            </a:r>
            <a:r>
              <a:rPr sz="2600" spc="60" dirty="0">
                <a:latin typeface="Calibri"/>
                <a:cs typeface="Calibri"/>
              </a:rPr>
              <a:t>features</a:t>
            </a:r>
            <a:endParaRPr sz="2600" dirty="0">
              <a:latin typeface="Calibri"/>
              <a:cs typeface="Calibri"/>
            </a:endParaRPr>
          </a:p>
          <a:p>
            <a:pPr marL="238125">
              <a:lnSpc>
                <a:spcPct val="100000"/>
              </a:lnSpc>
              <a:spcBef>
                <a:spcPts val="690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60" dirty="0">
                <a:latin typeface="Calibri"/>
                <a:cs typeface="Calibri"/>
              </a:rPr>
              <a:t>IP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75" dirty="0">
                <a:latin typeface="Calibri"/>
                <a:cs typeface="Calibri"/>
              </a:rPr>
              <a:t>ranges</a:t>
            </a:r>
            <a:endParaRPr sz="2200" dirty="0">
              <a:latin typeface="Calibri"/>
              <a:cs typeface="Calibri"/>
            </a:endParaRPr>
          </a:p>
          <a:p>
            <a:pPr marL="238125">
              <a:lnSpc>
                <a:spcPct val="100000"/>
              </a:lnSpc>
              <a:spcBef>
                <a:spcPts val="960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700" spc="-11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200" spc="80" dirty="0">
                <a:latin typeface="Calibri"/>
                <a:cs typeface="Calibri"/>
              </a:rPr>
              <a:t>Routing</a:t>
            </a:r>
            <a:endParaRPr sz="2200" dirty="0">
              <a:latin typeface="Calibri"/>
              <a:cs typeface="Calibri"/>
            </a:endParaRPr>
          </a:p>
          <a:p>
            <a:pPr marL="238125">
              <a:lnSpc>
                <a:spcPct val="100000"/>
              </a:lnSpc>
              <a:spcBef>
                <a:spcPts val="1055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55" dirty="0">
                <a:latin typeface="Calibri"/>
                <a:cs typeface="Calibri"/>
              </a:rPr>
              <a:t>Network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75" dirty="0">
                <a:latin typeface="Calibri"/>
                <a:cs typeface="Calibri"/>
              </a:rPr>
              <a:t>gateways</a:t>
            </a:r>
            <a:endParaRPr sz="2200" dirty="0">
              <a:latin typeface="Calibri"/>
              <a:cs typeface="Calibri"/>
            </a:endParaRPr>
          </a:p>
          <a:p>
            <a:pPr marL="238125">
              <a:lnSpc>
                <a:spcPct val="100000"/>
              </a:lnSpc>
              <a:spcBef>
                <a:spcPts val="960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60" dirty="0">
                <a:latin typeface="Calibri"/>
                <a:cs typeface="Calibri"/>
              </a:rPr>
              <a:t>Security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70" dirty="0">
                <a:latin typeface="Calibri"/>
                <a:cs typeface="Calibri"/>
              </a:rPr>
              <a:t>settings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2600" spc="80" dirty="0">
                <a:latin typeface="Calibri"/>
                <a:cs typeface="Calibri"/>
              </a:rPr>
              <a:t>Route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90" dirty="0">
                <a:latin typeface="Calibri"/>
                <a:cs typeface="Calibri"/>
              </a:rPr>
              <a:t>Tables</a:t>
            </a:r>
            <a:endParaRPr sz="2600" dirty="0">
              <a:latin typeface="Calibri"/>
              <a:cs typeface="Calibri"/>
            </a:endParaRPr>
          </a:p>
          <a:p>
            <a:pPr marL="238125">
              <a:lnSpc>
                <a:spcPct val="100000"/>
              </a:lnSpc>
              <a:spcBef>
                <a:spcPts val="1095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70" dirty="0">
                <a:latin typeface="Calibri"/>
                <a:cs typeface="Calibri"/>
              </a:rPr>
              <a:t>Control </a:t>
            </a:r>
            <a:r>
              <a:rPr sz="2200" spc="50" dirty="0">
                <a:latin typeface="Calibri"/>
                <a:cs typeface="Calibri"/>
              </a:rPr>
              <a:t>traffic </a:t>
            </a:r>
            <a:r>
              <a:rPr sz="2200" spc="114" dirty="0">
                <a:latin typeface="Calibri"/>
                <a:cs typeface="Calibri"/>
              </a:rPr>
              <a:t>going </a:t>
            </a:r>
            <a:r>
              <a:rPr sz="2200" spc="70" dirty="0">
                <a:latin typeface="Calibri"/>
                <a:cs typeface="Calibri"/>
              </a:rPr>
              <a:t>out </a:t>
            </a:r>
            <a:r>
              <a:rPr sz="2200" spc="95" dirty="0">
                <a:latin typeface="Calibri"/>
                <a:cs typeface="Calibri"/>
              </a:rPr>
              <a:t>of </a:t>
            </a:r>
            <a:r>
              <a:rPr sz="2200" spc="65" dirty="0">
                <a:latin typeface="Calibri"/>
                <a:cs typeface="Calibri"/>
              </a:rPr>
              <a:t>the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70" dirty="0">
                <a:latin typeface="Calibri"/>
                <a:cs typeface="Calibri"/>
              </a:rPr>
              <a:t>subnets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8" y="1174876"/>
            <a:ext cx="2730721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70" dirty="0">
                <a:latin typeface="Calibri"/>
                <a:cs typeface="Calibri"/>
              </a:rPr>
              <a:t>Example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1672" y="1399310"/>
            <a:ext cx="5496560" cy="5212715"/>
          </a:xfrm>
          <a:custGeom>
            <a:avLst/>
            <a:gdLst/>
            <a:ahLst/>
            <a:cxnLst/>
            <a:rect l="l" t="t" r="r" b="b"/>
            <a:pathLst>
              <a:path w="5496559" h="5212715">
                <a:moveTo>
                  <a:pt x="0" y="511761"/>
                </a:moveTo>
                <a:lnTo>
                  <a:pt x="2091" y="465180"/>
                </a:lnTo>
                <a:lnTo>
                  <a:pt x="8245" y="419771"/>
                </a:lnTo>
                <a:lnTo>
                  <a:pt x="18280" y="375714"/>
                </a:lnTo>
                <a:lnTo>
                  <a:pt x="32017" y="333191"/>
                </a:lnTo>
                <a:lnTo>
                  <a:pt x="49273" y="292381"/>
                </a:lnTo>
                <a:lnTo>
                  <a:pt x="69870" y="253465"/>
                </a:lnTo>
                <a:lnTo>
                  <a:pt x="93625" y="216624"/>
                </a:lnTo>
                <a:lnTo>
                  <a:pt x="120359" y="182039"/>
                </a:lnTo>
                <a:lnTo>
                  <a:pt x="149891" y="149891"/>
                </a:lnTo>
                <a:lnTo>
                  <a:pt x="182039" y="120359"/>
                </a:lnTo>
                <a:lnTo>
                  <a:pt x="216624" y="93625"/>
                </a:lnTo>
                <a:lnTo>
                  <a:pt x="253465" y="69870"/>
                </a:lnTo>
                <a:lnTo>
                  <a:pt x="292381" y="49273"/>
                </a:lnTo>
                <a:lnTo>
                  <a:pt x="333191" y="32017"/>
                </a:lnTo>
                <a:lnTo>
                  <a:pt x="375714" y="18280"/>
                </a:lnTo>
                <a:lnTo>
                  <a:pt x="419771" y="8245"/>
                </a:lnTo>
                <a:lnTo>
                  <a:pt x="465180" y="2091"/>
                </a:lnTo>
                <a:lnTo>
                  <a:pt x="511761" y="0"/>
                </a:lnTo>
                <a:lnTo>
                  <a:pt x="4984530" y="0"/>
                </a:lnTo>
                <a:lnTo>
                  <a:pt x="5031110" y="2091"/>
                </a:lnTo>
                <a:lnTo>
                  <a:pt x="5076519" y="8245"/>
                </a:lnTo>
                <a:lnTo>
                  <a:pt x="5120576" y="18280"/>
                </a:lnTo>
                <a:lnTo>
                  <a:pt x="5163100" y="32017"/>
                </a:lnTo>
                <a:lnTo>
                  <a:pt x="5203910" y="49273"/>
                </a:lnTo>
                <a:lnTo>
                  <a:pt x="5242825" y="69870"/>
                </a:lnTo>
                <a:lnTo>
                  <a:pt x="5279666" y="93625"/>
                </a:lnTo>
                <a:lnTo>
                  <a:pt x="5314251" y="120359"/>
                </a:lnTo>
                <a:lnTo>
                  <a:pt x="5346399" y="149891"/>
                </a:lnTo>
                <a:lnTo>
                  <a:pt x="5375931" y="182039"/>
                </a:lnTo>
                <a:lnTo>
                  <a:pt x="5402665" y="216624"/>
                </a:lnTo>
                <a:lnTo>
                  <a:pt x="5426420" y="253465"/>
                </a:lnTo>
                <a:lnTo>
                  <a:pt x="5447017" y="292381"/>
                </a:lnTo>
                <a:lnTo>
                  <a:pt x="5464274" y="333191"/>
                </a:lnTo>
                <a:lnTo>
                  <a:pt x="5478010" y="375714"/>
                </a:lnTo>
                <a:lnTo>
                  <a:pt x="5488045" y="419771"/>
                </a:lnTo>
                <a:lnTo>
                  <a:pt x="5494199" y="465180"/>
                </a:lnTo>
                <a:lnTo>
                  <a:pt x="5496291" y="511761"/>
                </a:lnTo>
                <a:lnTo>
                  <a:pt x="5496291" y="4700744"/>
                </a:lnTo>
                <a:lnTo>
                  <a:pt x="5494199" y="4747324"/>
                </a:lnTo>
                <a:lnTo>
                  <a:pt x="5488045" y="4792733"/>
                </a:lnTo>
                <a:lnTo>
                  <a:pt x="5478010" y="4836790"/>
                </a:lnTo>
                <a:lnTo>
                  <a:pt x="5464274" y="4879313"/>
                </a:lnTo>
                <a:lnTo>
                  <a:pt x="5447017" y="4920123"/>
                </a:lnTo>
                <a:lnTo>
                  <a:pt x="5426420" y="4959039"/>
                </a:lnTo>
                <a:lnTo>
                  <a:pt x="5402665" y="4995879"/>
                </a:lnTo>
                <a:lnTo>
                  <a:pt x="5375931" y="5030464"/>
                </a:lnTo>
                <a:lnTo>
                  <a:pt x="5346399" y="5062613"/>
                </a:lnTo>
                <a:lnTo>
                  <a:pt x="5314251" y="5092145"/>
                </a:lnTo>
                <a:lnTo>
                  <a:pt x="5279666" y="5118878"/>
                </a:lnTo>
                <a:lnTo>
                  <a:pt x="5242825" y="5142634"/>
                </a:lnTo>
                <a:lnTo>
                  <a:pt x="5203910" y="5163231"/>
                </a:lnTo>
                <a:lnTo>
                  <a:pt x="5163100" y="5180487"/>
                </a:lnTo>
                <a:lnTo>
                  <a:pt x="5120576" y="5194224"/>
                </a:lnTo>
                <a:lnTo>
                  <a:pt x="5076519" y="5204259"/>
                </a:lnTo>
                <a:lnTo>
                  <a:pt x="5031110" y="5210413"/>
                </a:lnTo>
                <a:lnTo>
                  <a:pt x="4984530" y="5212505"/>
                </a:lnTo>
                <a:lnTo>
                  <a:pt x="511761" y="5212505"/>
                </a:lnTo>
                <a:lnTo>
                  <a:pt x="465180" y="5210413"/>
                </a:lnTo>
                <a:lnTo>
                  <a:pt x="419771" y="5204259"/>
                </a:lnTo>
                <a:lnTo>
                  <a:pt x="375714" y="5194224"/>
                </a:lnTo>
                <a:lnTo>
                  <a:pt x="333191" y="5180487"/>
                </a:lnTo>
                <a:lnTo>
                  <a:pt x="292381" y="5163231"/>
                </a:lnTo>
                <a:lnTo>
                  <a:pt x="253465" y="5142634"/>
                </a:lnTo>
                <a:lnTo>
                  <a:pt x="216624" y="5118878"/>
                </a:lnTo>
                <a:lnTo>
                  <a:pt x="182039" y="5092145"/>
                </a:lnTo>
                <a:lnTo>
                  <a:pt x="149891" y="5062613"/>
                </a:lnTo>
                <a:lnTo>
                  <a:pt x="120359" y="5030464"/>
                </a:lnTo>
                <a:lnTo>
                  <a:pt x="93625" y="4995879"/>
                </a:lnTo>
                <a:lnTo>
                  <a:pt x="69870" y="4959039"/>
                </a:lnTo>
                <a:lnTo>
                  <a:pt x="49273" y="4920123"/>
                </a:lnTo>
                <a:lnTo>
                  <a:pt x="32017" y="4879313"/>
                </a:lnTo>
                <a:lnTo>
                  <a:pt x="18280" y="4836790"/>
                </a:lnTo>
                <a:lnTo>
                  <a:pt x="8245" y="4792733"/>
                </a:lnTo>
                <a:lnTo>
                  <a:pt x="2091" y="4747324"/>
                </a:lnTo>
                <a:lnTo>
                  <a:pt x="0" y="4700744"/>
                </a:lnTo>
                <a:lnTo>
                  <a:pt x="0" y="51176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738928" y="1916723"/>
            <a:ext cx="4906645" cy="4326255"/>
          </a:xfrm>
          <a:custGeom>
            <a:avLst/>
            <a:gdLst/>
            <a:ahLst/>
            <a:cxnLst/>
            <a:rect l="l" t="t" r="r" b="b"/>
            <a:pathLst>
              <a:path w="4906645" h="4326255">
                <a:moveTo>
                  <a:pt x="0" y="424702"/>
                </a:moveTo>
                <a:lnTo>
                  <a:pt x="2492" y="378426"/>
                </a:lnTo>
                <a:lnTo>
                  <a:pt x="9795" y="333594"/>
                </a:lnTo>
                <a:lnTo>
                  <a:pt x="21651" y="290463"/>
                </a:lnTo>
                <a:lnTo>
                  <a:pt x="37800" y="249295"/>
                </a:lnTo>
                <a:lnTo>
                  <a:pt x="57984" y="210347"/>
                </a:lnTo>
                <a:lnTo>
                  <a:pt x="81942" y="173878"/>
                </a:lnTo>
                <a:lnTo>
                  <a:pt x="109417" y="140149"/>
                </a:lnTo>
                <a:lnTo>
                  <a:pt x="140149" y="109417"/>
                </a:lnTo>
                <a:lnTo>
                  <a:pt x="173878" y="81942"/>
                </a:lnTo>
                <a:lnTo>
                  <a:pt x="210346" y="57984"/>
                </a:lnTo>
                <a:lnTo>
                  <a:pt x="249294" y="37800"/>
                </a:lnTo>
                <a:lnTo>
                  <a:pt x="290463" y="21651"/>
                </a:lnTo>
                <a:lnTo>
                  <a:pt x="333593" y="9795"/>
                </a:lnTo>
                <a:lnTo>
                  <a:pt x="378426" y="2492"/>
                </a:lnTo>
                <a:lnTo>
                  <a:pt x="424702" y="0"/>
                </a:lnTo>
                <a:lnTo>
                  <a:pt x="4481406" y="0"/>
                </a:lnTo>
                <a:lnTo>
                  <a:pt x="4527681" y="2492"/>
                </a:lnTo>
                <a:lnTo>
                  <a:pt x="4572514" y="9795"/>
                </a:lnTo>
                <a:lnTo>
                  <a:pt x="4615644" y="21651"/>
                </a:lnTo>
                <a:lnTo>
                  <a:pt x="4656813" y="37800"/>
                </a:lnTo>
                <a:lnTo>
                  <a:pt x="4695761" y="57984"/>
                </a:lnTo>
                <a:lnTo>
                  <a:pt x="4732229" y="81942"/>
                </a:lnTo>
                <a:lnTo>
                  <a:pt x="4765958" y="109417"/>
                </a:lnTo>
                <a:lnTo>
                  <a:pt x="4796690" y="140149"/>
                </a:lnTo>
                <a:lnTo>
                  <a:pt x="4824165" y="173878"/>
                </a:lnTo>
                <a:lnTo>
                  <a:pt x="4848123" y="210347"/>
                </a:lnTo>
                <a:lnTo>
                  <a:pt x="4868307" y="249295"/>
                </a:lnTo>
                <a:lnTo>
                  <a:pt x="4884456" y="290463"/>
                </a:lnTo>
                <a:lnTo>
                  <a:pt x="4896312" y="333594"/>
                </a:lnTo>
                <a:lnTo>
                  <a:pt x="4903615" y="378426"/>
                </a:lnTo>
                <a:lnTo>
                  <a:pt x="4906108" y="424702"/>
                </a:lnTo>
                <a:lnTo>
                  <a:pt x="4906108" y="3901057"/>
                </a:lnTo>
                <a:lnTo>
                  <a:pt x="4903615" y="3947333"/>
                </a:lnTo>
                <a:lnTo>
                  <a:pt x="4896312" y="3992165"/>
                </a:lnTo>
                <a:lnTo>
                  <a:pt x="4884456" y="4035296"/>
                </a:lnTo>
                <a:lnTo>
                  <a:pt x="4868307" y="4076464"/>
                </a:lnTo>
                <a:lnTo>
                  <a:pt x="4848123" y="4115412"/>
                </a:lnTo>
                <a:lnTo>
                  <a:pt x="4824165" y="4151881"/>
                </a:lnTo>
                <a:lnTo>
                  <a:pt x="4796690" y="4185610"/>
                </a:lnTo>
                <a:lnTo>
                  <a:pt x="4765958" y="4216342"/>
                </a:lnTo>
                <a:lnTo>
                  <a:pt x="4732229" y="4243817"/>
                </a:lnTo>
                <a:lnTo>
                  <a:pt x="4695761" y="4267775"/>
                </a:lnTo>
                <a:lnTo>
                  <a:pt x="4656813" y="4287959"/>
                </a:lnTo>
                <a:lnTo>
                  <a:pt x="4615644" y="4304108"/>
                </a:lnTo>
                <a:lnTo>
                  <a:pt x="4572514" y="4315964"/>
                </a:lnTo>
                <a:lnTo>
                  <a:pt x="4527681" y="4323267"/>
                </a:lnTo>
                <a:lnTo>
                  <a:pt x="4481406" y="4325760"/>
                </a:lnTo>
                <a:lnTo>
                  <a:pt x="424702" y="4325760"/>
                </a:lnTo>
                <a:lnTo>
                  <a:pt x="378426" y="4323267"/>
                </a:lnTo>
                <a:lnTo>
                  <a:pt x="333593" y="4315964"/>
                </a:lnTo>
                <a:lnTo>
                  <a:pt x="290463" y="4304108"/>
                </a:lnTo>
                <a:lnTo>
                  <a:pt x="249294" y="4287959"/>
                </a:lnTo>
                <a:lnTo>
                  <a:pt x="210346" y="4267775"/>
                </a:lnTo>
                <a:lnTo>
                  <a:pt x="173878" y="4243817"/>
                </a:lnTo>
                <a:lnTo>
                  <a:pt x="140149" y="4216342"/>
                </a:lnTo>
                <a:lnTo>
                  <a:pt x="109417" y="4185610"/>
                </a:lnTo>
                <a:lnTo>
                  <a:pt x="81942" y="4151881"/>
                </a:lnTo>
                <a:lnTo>
                  <a:pt x="57984" y="4115412"/>
                </a:lnTo>
                <a:lnTo>
                  <a:pt x="37800" y="4076464"/>
                </a:lnTo>
                <a:lnTo>
                  <a:pt x="21651" y="4035296"/>
                </a:lnTo>
                <a:lnTo>
                  <a:pt x="9795" y="3992165"/>
                </a:lnTo>
                <a:lnTo>
                  <a:pt x="2492" y="3947333"/>
                </a:lnTo>
                <a:lnTo>
                  <a:pt x="0" y="3901057"/>
                </a:lnTo>
                <a:lnTo>
                  <a:pt x="0" y="42470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861815" y="1719072"/>
            <a:ext cx="600456" cy="396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365013" y="1581911"/>
            <a:ext cx="2294890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30" dirty="0">
                <a:latin typeface="Arial"/>
                <a:cs typeface="Arial"/>
              </a:rPr>
              <a:t>Test- </a:t>
            </a:r>
            <a:r>
              <a:rPr sz="1800" b="1" spc="-5" dirty="0">
                <a:latin typeface="Arial"/>
                <a:cs typeface="Arial"/>
              </a:rPr>
              <a:t>VPC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10.0.0.0/16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69591" y="2612437"/>
            <a:ext cx="3600450" cy="1250315"/>
          </a:xfrm>
          <a:custGeom>
            <a:avLst/>
            <a:gdLst/>
            <a:ahLst/>
            <a:cxnLst/>
            <a:rect l="l" t="t" r="r" b="b"/>
            <a:pathLst>
              <a:path w="3600450" h="1250314">
                <a:moveTo>
                  <a:pt x="0" y="122744"/>
                </a:moveTo>
                <a:lnTo>
                  <a:pt x="9645" y="74966"/>
                </a:lnTo>
                <a:lnTo>
                  <a:pt x="35950" y="35950"/>
                </a:lnTo>
                <a:lnTo>
                  <a:pt x="74966" y="9645"/>
                </a:lnTo>
                <a:lnTo>
                  <a:pt x="122743" y="0"/>
                </a:lnTo>
                <a:lnTo>
                  <a:pt x="3477706" y="0"/>
                </a:lnTo>
                <a:lnTo>
                  <a:pt x="3525483" y="9645"/>
                </a:lnTo>
                <a:lnTo>
                  <a:pt x="3564499" y="35950"/>
                </a:lnTo>
                <a:lnTo>
                  <a:pt x="3590804" y="74966"/>
                </a:lnTo>
                <a:lnTo>
                  <a:pt x="3600450" y="122744"/>
                </a:lnTo>
                <a:lnTo>
                  <a:pt x="3600450" y="1127439"/>
                </a:lnTo>
                <a:lnTo>
                  <a:pt x="3590804" y="1175216"/>
                </a:lnTo>
                <a:lnTo>
                  <a:pt x="3564499" y="1214232"/>
                </a:lnTo>
                <a:lnTo>
                  <a:pt x="3525483" y="1240537"/>
                </a:lnTo>
                <a:lnTo>
                  <a:pt x="3477706" y="1250183"/>
                </a:lnTo>
                <a:lnTo>
                  <a:pt x="122743" y="1250183"/>
                </a:lnTo>
                <a:lnTo>
                  <a:pt x="74966" y="1240537"/>
                </a:lnTo>
                <a:lnTo>
                  <a:pt x="35950" y="1214232"/>
                </a:lnTo>
                <a:lnTo>
                  <a:pt x="9645" y="1175216"/>
                </a:lnTo>
                <a:lnTo>
                  <a:pt x="0" y="1127439"/>
                </a:lnTo>
                <a:lnTo>
                  <a:pt x="0" y="12274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585368" y="2380882"/>
            <a:ext cx="139065" cy="92710"/>
          </a:xfrm>
          <a:custGeom>
            <a:avLst/>
            <a:gdLst/>
            <a:ahLst/>
            <a:cxnLst/>
            <a:rect l="l" t="t" r="r" b="b"/>
            <a:pathLst>
              <a:path w="139064" h="92710">
                <a:moveTo>
                  <a:pt x="58968" y="0"/>
                </a:moveTo>
                <a:lnTo>
                  <a:pt x="59199" y="574"/>
                </a:lnTo>
                <a:lnTo>
                  <a:pt x="27124" y="11390"/>
                </a:lnTo>
                <a:lnTo>
                  <a:pt x="9414" y="30589"/>
                </a:lnTo>
                <a:lnTo>
                  <a:pt x="1797" y="50790"/>
                </a:lnTo>
                <a:lnTo>
                  <a:pt x="0" y="64615"/>
                </a:lnTo>
                <a:lnTo>
                  <a:pt x="0" y="92342"/>
                </a:lnTo>
                <a:lnTo>
                  <a:pt x="2053" y="77392"/>
                </a:lnTo>
                <a:lnTo>
                  <a:pt x="10925" y="55769"/>
                </a:lnTo>
                <a:lnTo>
                  <a:pt x="31721" y="36284"/>
                </a:lnTo>
                <a:lnTo>
                  <a:pt x="69550" y="27750"/>
                </a:lnTo>
                <a:lnTo>
                  <a:pt x="128459" y="27750"/>
                </a:lnTo>
                <a:lnTo>
                  <a:pt x="127109" y="24483"/>
                </a:lnTo>
                <a:lnTo>
                  <a:pt x="103212" y="4547"/>
                </a:lnTo>
                <a:lnTo>
                  <a:pt x="58968" y="0"/>
                </a:lnTo>
                <a:close/>
              </a:path>
              <a:path w="139064" h="92710">
                <a:moveTo>
                  <a:pt x="128459" y="27750"/>
                </a:moveTo>
                <a:lnTo>
                  <a:pt x="69550" y="27750"/>
                </a:lnTo>
                <a:lnTo>
                  <a:pt x="107356" y="36284"/>
                </a:lnTo>
                <a:lnTo>
                  <a:pt x="128146" y="55769"/>
                </a:lnTo>
                <a:lnTo>
                  <a:pt x="137020" y="77392"/>
                </a:lnTo>
                <a:lnTo>
                  <a:pt x="139076" y="92342"/>
                </a:lnTo>
                <a:lnTo>
                  <a:pt x="139076" y="64615"/>
                </a:lnTo>
                <a:lnTo>
                  <a:pt x="136962" y="48331"/>
                </a:lnTo>
                <a:lnTo>
                  <a:pt x="128459" y="27750"/>
                </a:lnTo>
                <a:close/>
              </a:path>
            </a:pathLst>
          </a:custGeom>
          <a:solidFill>
            <a:srgbClr val="86692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462078" y="2746944"/>
            <a:ext cx="386080" cy="0"/>
          </a:xfrm>
          <a:custGeom>
            <a:avLst/>
            <a:gdLst/>
            <a:ahLst/>
            <a:cxnLst/>
            <a:rect l="l" t="t" r="r" b="b"/>
            <a:pathLst>
              <a:path w="386079">
                <a:moveTo>
                  <a:pt x="0" y="0"/>
                </a:moveTo>
                <a:lnTo>
                  <a:pt x="385692" y="0"/>
                </a:lnTo>
              </a:path>
            </a:pathLst>
          </a:custGeom>
          <a:ln w="27727">
            <a:solidFill>
              <a:srgbClr val="86692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462071" y="2329722"/>
            <a:ext cx="386080" cy="407034"/>
          </a:xfrm>
          <a:custGeom>
            <a:avLst/>
            <a:gdLst/>
            <a:ahLst/>
            <a:cxnLst/>
            <a:rect l="l" t="t" r="r" b="b"/>
            <a:pathLst>
              <a:path w="386079" h="407035">
                <a:moveTo>
                  <a:pt x="385716" y="201211"/>
                </a:moveTo>
                <a:lnTo>
                  <a:pt x="0" y="201211"/>
                </a:lnTo>
                <a:lnTo>
                  <a:pt x="0" y="406670"/>
                </a:lnTo>
                <a:lnTo>
                  <a:pt x="385716" y="406670"/>
                </a:lnTo>
                <a:lnTo>
                  <a:pt x="385716" y="201211"/>
                </a:lnTo>
                <a:close/>
              </a:path>
              <a:path w="386079" h="407035">
                <a:moveTo>
                  <a:pt x="193826" y="0"/>
                </a:moveTo>
                <a:lnTo>
                  <a:pt x="146968" y="8309"/>
                </a:lnTo>
                <a:lnTo>
                  <a:pt x="107748" y="31168"/>
                </a:lnTo>
                <a:lnTo>
                  <a:pt x="79644" y="65470"/>
                </a:lnTo>
                <a:lnTo>
                  <a:pt x="66137" y="108111"/>
                </a:lnTo>
                <a:lnTo>
                  <a:pt x="66092" y="201211"/>
                </a:lnTo>
                <a:lnTo>
                  <a:pt x="128080" y="201211"/>
                </a:lnTo>
                <a:lnTo>
                  <a:pt x="128128" y="108111"/>
                </a:lnTo>
                <a:lnTo>
                  <a:pt x="129104" y="99657"/>
                </a:lnTo>
                <a:lnTo>
                  <a:pt x="136284" y="80165"/>
                </a:lnTo>
                <a:lnTo>
                  <a:pt x="155788" y="60707"/>
                </a:lnTo>
                <a:lnTo>
                  <a:pt x="193780" y="51944"/>
                </a:lnTo>
                <a:lnTo>
                  <a:pt x="296633" y="51944"/>
                </a:lnTo>
                <a:lnTo>
                  <a:pt x="279677" y="31254"/>
                </a:lnTo>
                <a:lnTo>
                  <a:pt x="240530" y="8341"/>
                </a:lnTo>
                <a:lnTo>
                  <a:pt x="193826" y="0"/>
                </a:lnTo>
                <a:close/>
              </a:path>
              <a:path w="386079" h="407035">
                <a:moveTo>
                  <a:pt x="296633" y="51944"/>
                </a:moveTo>
                <a:lnTo>
                  <a:pt x="193780" y="51944"/>
                </a:lnTo>
                <a:lnTo>
                  <a:pt x="230586" y="60852"/>
                </a:lnTo>
                <a:lnTo>
                  <a:pt x="250221" y="80294"/>
                </a:lnTo>
                <a:lnTo>
                  <a:pt x="258061" y="99705"/>
                </a:lnTo>
                <a:lnTo>
                  <a:pt x="259413" y="108111"/>
                </a:lnTo>
                <a:lnTo>
                  <a:pt x="259480" y="201211"/>
                </a:lnTo>
                <a:lnTo>
                  <a:pt x="321514" y="201211"/>
                </a:lnTo>
                <a:lnTo>
                  <a:pt x="321423" y="108111"/>
                </a:lnTo>
                <a:lnTo>
                  <a:pt x="307797" y="65567"/>
                </a:lnTo>
                <a:lnTo>
                  <a:pt x="296633" y="51944"/>
                </a:lnTo>
                <a:close/>
              </a:path>
            </a:pathLst>
          </a:custGeom>
          <a:solidFill>
            <a:srgbClr val="D9A7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097059" y="2275928"/>
            <a:ext cx="4196715" cy="3610610"/>
          </a:xfrm>
          <a:custGeom>
            <a:avLst/>
            <a:gdLst/>
            <a:ahLst/>
            <a:cxnLst/>
            <a:rect l="l" t="t" r="r" b="b"/>
            <a:pathLst>
              <a:path w="4196715" h="3610610">
                <a:moveTo>
                  <a:pt x="0" y="354454"/>
                </a:moveTo>
                <a:lnTo>
                  <a:pt x="3235" y="306356"/>
                </a:lnTo>
                <a:lnTo>
                  <a:pt x="12661" y="260226"/>
                </a:lnTo>
                <a:lnTo>
                  <a:pt x="27854" y="216484"/>
                </a:lnTo>
                <a:lnTo>
                  <a:pt x="48393" y="175554"/>
                </a:lnTo>
                <a:lnTo>
                  <a:pt x="73854" y="137857"/>
                </a:lnTo>
                <a:lnTo>
                  <a:pt x="103817" y="103817"/>
                </a:lnTo>
                <a:lnTo>
                  <a:pt x="137857" y="73854"/>
                </a:lnTo>
                <a:lnTo>
                  <a:pt x="175554" y="48393"/>
                </a:lnTo>
                <a:lnTo>
                  <a:pt x="216484" y="27854"/>
                </a:lnTo>
                <a:lnTo>
                  <a:pt x="260225" y="12661"/>
                </a:lnTo>
                <a:lnTo>
                  <a:pt x="306356" y="3235"/>
                </a:lnTo>
                <a:lnTo>
                  <a:pt x="354453" y="0"/>
                </a:lnTo>
                <a:lnTo>
                  <a:pt x="3841829" y="0"/>
                </a:lnTo>
                <a:lnTo>
                  <a:pt x="3889926" y="3235"/>
                </a:lnTo>
                <a:lnTo>
                  <a:pt x="3936057" y="12661"/>
                </a:lnTo>
                <a:lnTo>
                  <a:pt x="3979798" y="27854"/>
                </a:lnTo>
                <a:lnTo>
                  <a:pt x="4020728" y="48393"/>
                </a:lnTo>
                <a:lnTo>
                  <a:pt x="4058425" y="73854"/>
                </a:lnTo>
                <a:lnTo>
                  <a:pt x="4092466" y="103817"/>
                </a:lnTo>
                <a:lnTo>
                  <a:pt x="4122428" y="137857"/>
                </a:lnTo>
                <a:lnTo>
                  <a:pt x="4147889" y="175554"/>
                </a:lnTo>
                <a:lnTo>
                  <a:pt x="4168428" y="216484"/>
                </a:lnTo>
                <a:lnTo>
                  <a:pt x="4183621" y="260226"/>
                </a:lnTo>
                <a:lnTo>
                  <a:pt x="4193047" y="306356"/>
                </a:lnTo>
                <a:lnTo>
                  <a:pt x="4196283" y="354454"/>
                </a:lnTo>
                <a:lnTo>
                  <a:pt x="4196283" y="3255780"/>
                </a:lnTo>
                <a:lnTo>
                  <a:pt x="4193047" y="3303877"/>
                </a:lnTo>
                <a:lnTo>
                  <a:pt x="4183621" y="3350007"/>
                </a:lnTo>
                <a:lnTo>
                  <a:pt x="4168428" y="3393749"/>
                </a:lnTo>
                <a:lnTo>
                  <a:pt x="4147889" y="3434679"/>
                </a:lnTo>
                <a:lnTo>
                  <a:pt x="4122428" y="3472376"/>
                </a:lnTo>
                <a:lnTo>
                  <a:pt x="4092466" y="3506416"/>
                </a:lnTo>
                <a:lnTo>
                  <a:pt x="4058425" y="3536378"/>
                </a:lnTo>
                <a:lnTo>
                  <a:pt x="4020728" y="3561840"/>
                </a:lnTo>
                <a:lnTo>
                  <a:pt x="3979798" y="3582379"/>
                </a:lnTo>
                <a:lnTo>
                  <a:pt x="3936057" y="3597572"/>
                </a:lnTo>
                <a:lnTo>
                  <a:pt x="3889926" y="3606998"/>
                </a:lnTo>
                <a:lnTo>
                  <a:pt x="3841829" y="3610234"/>
                </a:lnTo>
                <a:lnTo>
                  <a:pt x="354453" y="3610234"/>
                </a:lnTo>
                <a:lnTo>
                  <a:pt x="306356" y="3606998"/>
                </a:lnTo>
                <a:lnTo>
                  <a:pt x="260225" y="3597572"/>
                </a:lnTo>
                <a:lnTo>
                  <a:pt x="216484" y="3582379"/>
                </a:lnTo>
                <a:lnTo>
                  <a:pt x="175554" y="3561840"/>
                </a:lnTo>
                <a:lnTo>
                  <a:pt x="137857" y="3536378"/>
                </a:lnTo>
                <a:lnTo>
                  <a:pt x="103817" y="3506416"/>
                </a:lnTo>
                <a:lnTo>
                  <a:pt x="73854" y="3472376"/>
                </a:lnTo>
                <a:lnTo>
                  <a:pt x="48393" y="3434679"/>
                </a:lnTo>
                <a:lnTo>
                  <a:pt x="27854" y="3393749"/>
                </a:lnTo>
                <a:lnTo>
                  <a:pt x="12661" y="3350007"/>
                </a:lnTo>
                <a:lnTo>
                  <a:pt x="3235" y="3303877"/>
                </a:lnTo>
                <a:lnTo>
                  <a:pt x="0" y="3255780"/>
                </a:lnTo>
                <a:lnTo>
                  <a:pt x="0" y="354454"/>
                </a:lnTo>
                <a:close/>
              </a:path>
            </a:pathLst>
          </a:custGeom>
          <a:ln w="19050">
            <a:solidFill>
              <a:srgbClr val="F7981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369591" y="4178667"/>
            <a:ext cx="3600450" cy="1250315"/>
          </a:xfrm>
          <a:custGeom>
            <a:avLst/>
            <a:gdLst/>
            <a:ahLst/>
            <a:cxnLst/>
            <a:rect l="l" t="t" r="r" b="b"/>
            <a:pathLst>
              <a:path w="3600450" h="1250314">
                <a:moveTo>
                  <a:pt x="0" y="122744"/>
                </a:moveTo>
                <a:lnTo>
                  <a:pt x="9645" y="74966"/>
                </a:lnTo>
                <a:lnTo>
                  <a:pt x="35950" y="35950"/>
                </a:lnTo>
                <a:lnTo>
                  <a:pt x="74966" y="9645"/>
                </a:lnTo>
                <a:lnTo>
                  <a:pt x="122743" y="0"/>
                </a:lnTo>
                <a:lnTo>
                  <a:pt x="3477706" y="0"/>
                </a:lnTo>
                <a:lnTo>
                  <a:pt x="3525483" y="9645"/>
                </a:lnTo>
                <a:lnTo>
                  <a:pt x="3564499" y="35950"/>
                </a:lnTo>
                <a:lnTo>
                  <a:pt x="3590804" y="74966"/>
                </a:lnTo>
                <a:lnTo>
                  <a:pt x="3600450" y="122744"/>
                </a:lnTo>
                <a:lnTo>
                  <a:pt x="3600450" y="1127439"/>
                </a:lnTo>
                <a:lnTo>
                  <a:pt x="3590804" y="1175216"/>
                </a:lnTo>
                <a:lnTo>
                  <a:pt x="3564499" y="1214232"/>
                </a:lnTo>
                <a:lnTo>
                  <a:pt x="3525483" y="1240537"/>
                </a:lnTo>
                <a:lnTo>
                  <a:pt x="3477706" y="1250183"/>
                </a:lnTo>
                <a:lnTo>
                  <a:pt x="122743" y="1250183"/>
                </a:lnTo>
                <a:lnTo>
                  <a:pt x="74966" y="1240537"/>
                </a:lnTo>
                <a:lnTo>
                  <a:pt x="35950" y="1214232"/>
                </a:lnTo>
                <a:lnTo>
                  <a:pt x="9645" y="1175216"/>
                </a:lnTo>
                <a:lnTo>
                  <a:pt x="0" y="1127439"/>
                </a:lnTo>
                <a:lnTo>
                  <a:pt x="0" y="12274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585368" y="3947112"/>
            <a:ext cx="139065" cy="92710"/>
          </a:xfrm>
          <a:custGeom>
            <a:avLst/>
            <a:gdLst/>
            <a:ahLst/>
            <a:cxnLst/>
            <a:rect l="l" t="t" r="r" b="b"/>
            <a:pathLst>
              <a:path w="139064" h="92710">
                <a:moveTo>
                  <a:pt x="58968" y="0"/>
                </a:moveTo>
                <a:lnTo>
                  <a:pt x="59199" y="574"/>
                </a:lnTo>
                <a:lnTo>
                  <a:pt x="27124" y="11390"/>
                </a:lnTo>
                <a:lnTo>
                  <a:pt x="9414" y="30589"/>
                </a:lnTo>
                <a:lnTo>
                  <a:pt x="1797" y="50790"/>
                </a:lnTo>
                <a:lnTo>
                  <a:pt x="0" y="64615"/>
                </a:lnTo>
                <a:lnTo>
                  <a:pt x="0" y="92342"/>
                </a:lnTo>
                <a:lnTo>
                  <a:pt x="2053" y="77392"/>
                </a:lnTo>
                <a:lnTo>
                  <a:pt x="10925" y="55769"/>
                </a:lnTo>
                <a:lnTo>
                  <a:pt x="31721" y="36284"/>
                </a:lnTo>
                <a:lnTo>
                  <a:pt x="69550" y="27750"/>
                </a:lnTo>
                <a:lnTo>
                  <a:pt x="128459" y="27750"/>
                </a:lnTo>
                <a:lnTo>
                  <a:pt x="127109" y="24483"/>
                </a:lnTo>
                <a:lnTo>
                  <a:pt x="103212" y="4547"/>
                </a:lnTo>
                <a:lnTo>
                  <a:pt x="58968" y="0"/>
                </a:lnTo>
                <a:close/>
              </a:path>
              <a:path w="139064" h="92710">
                <a:moveTo>
                  <a:pt x="128459" y="27750"/>
                </a:moveTo>
                <a:lnTo>
                  <a:pt x="69550" y="27750"/>
                </a:lnTo>
                <a:lnTo>
                  <a:pt x="107356" y="36284"/>
                </a:lnTo>
                <a:lnTo>
                  <a:pt x="128146" y="55769"/>
                </a:lnTo>
                <a:lnTo>
                  <a:pt x="137020" y="77392"/>
                </a:lnTo>
                <a:lnTo>
                  <a:pt x="139076" y="92342"/>
                </a:lnTo>
                <a:lnTo>
                  <a:pt x="139076" y="64615"/>
                </a:lnTo>
                <a:lnTo>
                  <a:pt x="136962" y="48331"/>
                </a:lnTo>
                <a:lnTo>
                  <a:pt x="128459" y="27750"/>
                </a:lnTo>
                <a:close/>
              </a:path>
            </a:pathLst>
          </a:custGeom>
          <a:solidFill>
            <a:srgbClr val="86692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4462078" y="4313174"/>
            <a:ext cx="386080" cy="0"/>
          </a:xfrm>
          <a:custGeom>
            <a:avLst/>
            <a:gdLst/>
            <a:ahLst/>
            <a:cxnLst/>
            <a:rect l="l" t="t" r="r" b="b"/>
            <a:pathLst>
              <a:path w="386079">
                <a:moveTo>
                  <a:pt x="0" y="0"/>
                </a:moveTo>
                <a:lnTo>
                  <a:pt x="385692" y="0"/>
                </a:lnTo>
              </a:path>
            </a:pathLst>
          </a:custGeom>
          <a:ln w="27727">
            <a:solidFill>
              <a:srgbClr val="86692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4462071" y="3895950"/>
            <a:ext cx="386080" cy="407034"/>
          </a:xfrm>
          <a:custGeom>
            <a:avLst/>
            <a:gdLst/>
            <a:ahLst/>
            <a:cxnLst/>
            <a:rect l="l" t="t" r="r" b="b"/>
            <a:pathLst>
              <a:path w="386079" h="407035">
                <a:moveTo>
                  <a:pt x="385716" y="201212"/>
                </a:moveTo>
                <a:lnTo>
                  <a:pt x="0" y="201212"/>
                </a:lnTo>
                <a:lnTo>
                  <a:pt x="0" y="406671"/>
                </a:lnTo>
                <a:lnTo>
                  <a:pt x="385716" y="406671"/>
                </a:lnTo>
                <a:lnTo>
                  <a:pt x="385716" y="201212"/>
                </a:lnTo>
                <a:close/>
              </a:path>
              <a:path w="386079" h="407035">
                <a:moveTo>
                  <a:pt x="193826" y="0"/>
                </a:moveTo>
                <a:lnTo>
                  <a:pt x="146968" y="8309"/>
                </a:lnTo>
                <a:lnTo>
                  <a:pt x="107748" y="31168"/>
                </a:lnTo>
                <a:lnTo>
                  <a:pt x="79644" y="65471"/>
                </a:lnTo>
                <a:lnTo>
                  <a:pt x="66137" y="108112"/>
                </a:lnTo>
                <a:lnTo>
                  <a:pt x="66092" y="201212"/>
                </a:lnTo>
                <a:lnTo>
                  <a:pt x="128080" y="201212"/>
                </a:lnTo>
                <a:lnTo>
                  <a:pt x="128128" y="108112"/>
                </a:lnTo>
                <a:lnTo>
                  <a:pt x="129104" y="99658"/>
                </a:lnTo>
                <a:lnTo>
                  <a:pt x="136284" y="80166"/>
                </a:lnTo>
                <a:lnTo>
                  <a:pt x="155788" y="60707"/>
                </a:lnTo>
                <a:lnTo>
                  <a:pt x="193780" y="51944"/>
                </a:lnTo>
                <a:lnTo>
                  <a:pt x="296632" y="51944"/>
                </a:lnTo>
                <a:lnTo>
                  <a:pt x="279677" y="31254"/>
                </a:lnTo>
                <a:lnTo>
                  <a:pt x="240530" y="8342"/>
                </a:lnTo>
                <a:lnTo>
                  <a:pt x="193826" y="0"/>
                </a:lnTo>
                <a:close/>
              </a:path>
              <a:path w="386079" h="407035">
                <a:moveTo>
                  <a:pt x="296632" y="51944"/>
                </a:moveTo>
                <a:lnTo>
                  <a:pt x="193780" y="51944"/>
                </a:lnTo>
                <a:lnTo>
                  <a:pt x="230586" y="60853"/>
                </a:lnTo>
                <a:lnTo>
                  <a:pt x="250221" y="80295"/>
                </a:lnTo>
                <a:lnTo>
                  <a:pt x="258061" y="99707"/>
                </a:lnTo>
                <a:lnTo>
                  <a:pt x="259413" y="108112"/>
                </a:lnTo>
                <a:lnTo>
                  <a:pt x="259480" y="201212"/>
                </a:lnTo>
                <a:lnTo>
                  <a:pt x="321514" y="201212"/>
                </a:lnTo>
                <a:lnTo>
                  <a:pt x="321423" y="108112"/>
                </a:lnTo>
                <a:lnTo>
                  <a:pt x="307797" y="65568"/>
                </a:lnTo>
                <a:lnTo>
                  <a:pt x="296632" y="51944"/>
                </a:lnTo>
                <a:close/>
              </a:path>
            </a:pathLst>
          </a:custGeom>
          <a:solidFill>
            <a:srgbClr val="D9A7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5255035" y="2667000"/>
            <a:ext cx="2623820" cy="321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748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10.0.0.0/24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R="894715"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Subnet</a:t>
            </a:r>
            <a:r>
              <a:rPr sz="1800" b="1" spc="-16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A1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1447165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latin typeface="Arial"/>
                <a:cs typeface="Arial"/>
              </a:rPr>
              <a:t>10.0.2.0/23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R="894080"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Subnet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B1</a:t>
            </a:r>
            <a:endParaRPr sz="1800" dirty="0">
              <a:latin typeface="Arial"/>
              <a:cs typeface="Arial"/>
            </a:endParaRPr>
          </a:p>
          <a:p>
            <a:pPr marR="784860" algn="ctr">
              <a:lnSpc>
                <a:spcPct val="100000"/>
              </a:lnSpc>
              <a:spcBef>
                <a:spcPts val="1639"/>
              </a:spcBef>
            </a:pPr>
            <a:r>
              <a:rPr sz="1600" b="1" spc="-5" dirty="0">
                <a:solidFill>
                  <a:srgbClr val="F7981F"/>
                </a:solidFill>
                <a:latin typeface="Arial"/>
                <a:cs typeface="Arial"/>
              </a:rPr>
              <a:t>Availability Zone</a:t>
            </a:r>
            <a:r>
              <a:rPr sz="1600" b="1" spc="-150" dirty="0">
                <a:solidFill>
                  <a:srgbClr val="F7981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7981F"/>
                </a:solidFill>
                <a:latin typeface="Arial"/>
                <a:cs typeface="Arial"/>
              </a:rPr>
              <a:t>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65458" y="6296978"/>
            <a:ext cx="21088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spc="-5" dirty="0">
                <a:latin typeface="Arial"/>
                <a:cs typeface="Arial"/>
              </a:rPr>
              <a:t>us-west-2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(Oregon)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773" y="1144425"/>
            <a:ext cx="2806921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70" dirty="0">
                <a:latin typeface="Calibri"/>
                <a:cs typeface="Calibri"/>
              </a:rPr>
              <a:t>Example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92878" y="1324241"/>
            <a:ext cx="5496560" cy="5212715"/>
          </a:xfrm>
          <a:custGeom>
            <a:avLst/>
            <a:gdLst/>
            <a:ahLst/>
            <a:cxnLst/>
            <a:rect l="l" t="t" r="r" b="b"/>
            <a:pathLst>
              <a:path w="5496559" h="5212715">
                <a:moveTo>
                  <a:pt x="0" y="511761"/>
                </a:moveTo>
                <a:lnTo>
                  <a:pt x="2091" y="465180"/>
                </a:lnTo>
                <a:lnTo>
                  <a:pt x="8245" y="419771"/>
                </a:lnTo>
                <a:lnTo>
                  <a:pt x="18280" y="375714"/>
                </a:lnTo>
                <a:lnTo>
                  <a:pt x="32017" y="333191"/>
                </a:lnTo>
                <a:lnTo>
                  <a:pt x="49273" y="292381"/>
                </a:lnTo>
                <a:lnTo>
                  <a:pt x="69870" y="253465"/>
                </a:lnTo>
                <a:lnTo>
                  <a:pt x="93625" y="216624"/>
                </a:lnTo>
                <a:lnTo>
                  <a:pt x="120359" y="182039"/>
                </a:lnTo>
                <a:lnTo>
                  <a:pt x="149891" y="149891"/>
                </a:lnTo>
                <a:lnTo>
                  <a:pt x="182039" y="120359"/>
                </a:lnTo>
                <a:lnTo>
                  <a:pt x="216624" y="93625"/>
                </a:lnTo>
                <a:lnTo>
                  <a:pt x="253465" y="69870"/>
                </a:lnTo>
                <a:lnTo>
                  <a:pt x="292381" y="49273"/>
                </a:lnTo>
                <a:lnTo>
                  <a:pt x="333191" y="32017"/>
                </a:lnTo>
                <a:lnTo>
                  <a:pt x="375714" y="18280"/>
                </a:lnTo>
                <a:lnTo>
                  <a:pt x="419771" y="8245"/>
                </a:lnTo>
                <a:lnTo>
                  <a:pt x="465180" y="2091"/>
                </a:lnTo>
                <a:lnTo>
                  <a:pt x="511761" y="0"/>
                </a:lnTo>
                <a:lnTo>
                  <a:pt x="4984530" y="0"/>
                </a:lnTo>
                <a:lnTo>
                  <a:pt x="5031110" y="2091"/>
                </a:lnTo>
                <a:lnTo>
                  <a:pt x="5076519" y="8245"/>
                </a:lnTo>
                <a:lnTo>
                  <a:pt x="5120576" y="18280"/>
                </a:lnTo>
                <a:lnTo>
                  <a:pt x="5163100" y="32017"/>
                </a:lnTo>
                <a:lnTo>
                  <a:pt x="5203910" y="49273"/>
                </a:lnTo>
                <a:lnTo>
                  <a:pt x="5242825" y="69870"/>
                </a:lnTo>
                <a:lnTo>
                  <a:pt x="5279666" y="93625"/>
                </a:lnTo>
                <a:lnTo>
                  <a:pt x="5314251" y="120359"/>
                </a:lnTo>
                <a:lnTo>
                  <a:pt x="5346399" y="149891"/>
                </a:lnTo>
                <a:lnTo>
                  <a:pt x="5375931" y="182039"/>
                </a:lnTo>
                <a:lnTo>
                  <a:pt x="5402665" y="216624"/>
                </a:lnTo>
                <a:lnTo>
                  <a:pt x="5426420" y="253465"/>
                </a:lnTo>
                <a:lnTo>
                  <a:pt x="5447017" y="292381"/>
                </a:lnTo>
                <a:lnTo>
                  <a:pt x="5464274" y="333191"/>
                </a:lnTo>
                <a:lnTo>
                  <a:pt x="5478010" y="375714"/>
                </a:lnTo>
                <a:lnTo>
                  <a:pt x="5488045" y="419771"/>
                </a:lnTo>
                <a:lnTo>
                  <a:pt x="5494199" y="465180"/>
                </a:lnTo>
                <a:lnTo>
                  <a:pt x="5496291" y="511761"/>
                </a:lnTo>
                <a:lnTo>
                  <a:pt x="5496291" y="4700744"/>
                </a:lnTo>
                <a:lnTo>
                  <a:pt x="5494199" y="4747324"/>
                </a:lnTo>
                <a:lnTo>
                  <a:pt x="5488045" y="4792733"/>
                </a:lnTo>
                <a:lnTo>
                  <a:pt x="5478010" y="4836790"/>
                </a:lnTo>
                <a:lnTo>
                  <a:pt x="5464274" y="4879313"/>
                </a:lnTo>
                <a:lnTo>
                  <a:pt x="5447017" y="4920123"/>
                </a:lnTo>
                <a:lnTo>
                  <a:pt x="5426420" y="4959039"/>
                </a:lnTo>
                <a:lnTo>
                  <a:pt x="5402665" y="4995879"/>
                </a:lnTo>
                <a:lnTo>
                  <a:pt x="5375931" y="5030464"/>
                </a:lnTo>
                <a:lnTo>
                  <a:pt x="5346399" y="5062613"/>
                </a:lnTo>
                <a:lnTo>
                  <a:pt x="5314251" y="5092145"/>
                </a:lnTo>
                <a:lnTo>
                  <a:pt x="5279666" y="5118878"/>
                </a:lnTo>
                <a:lnTo>
                  <a:pt x="5242825" y="5142634"/>
                </a:lnTo>
                <a:lnTo>
                  <a:pt x="5203910" y="5163231"/>
                </a:lnTo>
                <a:lnTo>
                  <a:pt x="5163100" y="5180487"/>
                </a:lnTo>
                <a:lnTo>
                  <a:pt x="5120576" y="5194224"/>
                </a:lnTo>
                <a:lnTo>
                  <a:pt x="5076519" y="5204259"/>
                </a:lnTo>
                <a:lnTo>
                  <a:pt x="5031110" y="5210413"/>
                </a:lnTo>
                <a:lnTo>
                  <a:pt x="4984530" y="5212505"/>
                </a:lnTo>
                <a:lnTo>
                  <a:pt x="511761" y="5212505"/>
                </a:lnTo>
                <a:lnTo>
                  <a:pt x="465180" y="5210413"/>
                </a:lnTo>
                <a:lnTo>
                  <a:pt x="419771" y="5204259"/>
                </a:lnTo>
                <a:lnTo>
                  <a:pt x="375714" y="5194224"/>
                </a:lnTo>
                <a:lnTo>
                  <a:pt x="333191" y="5180487"/>
                </a:lnTo>
                <a:lnTo>
                  <a:pt x="292381" y="5163231"/>
                </a:lnTo>
                <a:lnTo>
                  <a:pt x="253465" y="5142634"/>
                </a:lnTo>
                <a:lnTo>
                  <a:pt x="216624" y="5118878"/>
                </a:lnTo>
                <a:lnTo>
                  <a:pt x="182039" y="5092145"/>
                </a:lnTo>
                <a:lnTo>
                  <a:pt x="149891" y="5062613"/>
                </a:lnTo>
                <a:lnTo>
                  <a:pt x="120359" y="5030464"/>
                </a:lnTo>
                <a:lnTo>
                  <a:pt x="93625" y="4995879"/>
                </a:lnTo>
                <a:lnTo>
                  <a:pt x="69870" y="4959039"/>
                </a:lnTo>
                <a:lnTo>
                  <a:pt x="49273" y="4920123"/>
                </a:lnTo>
                <a:lnTo>
                  <a:pt x="32017" y="4879313"/>
                </a:lnTo>
                <a:lnTo>
                  <a:pt x="18280" y="4836790"/>
                </a:lnTo>
                <a:lnTo>
                  <a:pt x="8245" y="4792733"/>
                </a:lnTo>
                <a:lnTo>
                  <a:pt x="2091" y="4747324"/>
                </a:lnTo>
                <a:lnTo>
                  <a:pt x="0" y="4700744"/>
                </a:lnTo>
                <a:lnTo>
                  <a:pt x="0" y="511761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810134" y="1841655"/>
            <a:ext cx="4906645" cy="4326255"/>
          </a:xfrm>
          <a:custGeom>
            <a:avLst/>
            <a:gdLst/>
            <a:ahLst/>
            <a:cxnLst/>
            <a:rect l="l" t="t" r="r" b="b"/>
            <a:pathLst>
              <a:path w="4906645" h="4326255">
                <a:moveTo>
                  <a:pt x="0" y="424702"/>
                </a:moveTo>
                <a:lnTo>
                  <a:pt x="2492" y="378426"/>
                </a:lnTo>
                <a:lnTo>
                  <a:pt x="9795" y="333594"/>
                </a:lnTo>
                <a:lnTo>
                  <a:pt x="21651" y="290463"/>
                </a:lnTo>
                <a:lnTo>
                  <a:pt x="37800" y="249295"/>
                </a:lnTo>
                <a:lnTo>
                  <a:pt x="57984" y="210347"/>
                </a:lnTo>
                <a:lnTo>
                  <a:pt x="81942" y="173878"/>
                </a:lnTo>
                <a:lnTo>
                  <a:pt x="109417" y="140149"/>
                </a:lnTo>
                <a:lnTo>
                  <a:pt x="140149" y="109417"/>
                </a:lnTo>
                <a:lnTo>
                  <a:pt x="173878" y="81942"/>
                </a:lnTo>
                <a:lnTo>
                  <a:pt x="210346" y="57984"/>
                </a:lnTo>
                <a:lnTo>
                  <a:pt x="249294" y="37800"/>
                </a:lnTo>
                <a:lnTo>
                  <a:pt x="290463" y="21651"/>
                </a:lnTo>
                <a:lnTo>
                  <a:pt x="333593" y="9795"/>
                </a:lnTo>
                <a:lnTo>
                  <a:pt x="378426" y="2492"/>
                </a:lnTo>
                <a:lnTo>
                  <a:pt x="424702" y="0"/>
                </a:lnTo>
                <a:lnTo>
                  <a:pt x="4481406" y="0"/>
                </a:lnTo>
                <a:lnTo>
                  <a:pt x="4527681" y="2492"/>
                </a:lnTo>
                <a:lnTo>
                  <a:pt x="4572514" y="9795"/>
                </a:lnTo>
                <a:lnTo>
                  <a:pt x="4615644" y="21651"/>
                </a:lnTo>
                <a:lnTo>
                  <a:pt x="4656813" y="37800"/>
                </a:lnTo>
                <a:lnTo>
                  <a:pt x="4695761" y="57984"/>
                </a:lnTo>
                <a:lnTo>
                  <a:pt x="4732229" y="81942"/>
                </a:lnTo>
                <a:lnTo>
                  <a:pt x="4765958" y="109417"/>
                </a:lnTo>
                <a:lnTo>
                  <a:pt x="4796690" y="140149"/>
                </a:lnTo>
                <a:lnTo>
                  <a:pt x="4824165" y="173878"/>
                </a:lnTo>
                <a:lnTo>
                  <a:pt x="4848123" y="210347"/>
                </a:lnTo>
                <a:lnTo>
                  <a:pt x="4868307" y="249295"/>
                </a:lnTo>
                <a:lnTo>
                  <a:pt x="4884456" y="290463"/>
                </a:lnTo>
                <a:lnTo>
                  <a:pt x="4896312" y="333594"/>
                </a:lnTo>
                <a:lnTo>
                  <a:pt x="4903615" y="378426"/>
                </a:lnTo>
                <a:lnTo>
                  <a:pt x="4906108" y="424702"/>
                </a:lnTo>
                <a:lnTo>
                  <a:pt x="4906108" y="3901057"/>
                </a:lnTo>
                <a:lnTo>
                  <a:pt x="4903615" y="3947333"/>
                </a:lnTo>
                <a:lnTo>
                  <a:pt x="4896312" y="3992165"/>
                </a:lnTo>
                <a:lnTo>
                  <a:pt x="4884456" y="4035296"/>
                </a:lnTo>
                <a:lnTo>
                  <a:pt x="4868307" y="4076464"/>
                </a:lnTo>
                <a:lnTo>
                  <a:pt x="4848123" y="4115412"/>
                </a:lnTo>
                <a:lnTo>
                  <a:pt x="4824165" y="4151881"/>
                </a:lnTo>
                <a:lnTo>
                  <a:pt x="4796690" y="4185610"/>
                </a:lnTo>
                <a:lnTo>
                  <a:pt x="4765958" y="4216342"/>
                </a:lnTo>
                <a:lnTo>
                  <a:pt x="4732229" y="4243817"/>
                </a:lnTo>
                <a:lnTo>
                  <a:pt x="4695761" y="4267775"/>
                </a:lnTo>
                <a:lnTo>
                  <a:pt x="4656813" y="4287959"/>
                </a:lnTo>
                <a:lnTo>
                  <a:pt x="4615644" y="4304108"/>
                </a:lnTo>
                <a:lnTo>
                  <a:pt x="4572514" y="4315964"/>
                </a:lnTo>
                <a:lnTo>
                  <a:pt x="4527681" y="4323267"/>
                </a:lnTo>
                <a:lnTo>
                  <a:pt x="4481406" y="4325760"/>
                </a:lnTo>
                <a:lnTo>
                  <a:pt x="424702" y="4325760"/>
                </a:lnTo>
                <a:lnTo>
                  <a:pt x="378426" y="4323267"/>
                </a:lnTo>
                <a:lnTo>
                  <a:pt x="333593" y="4315964"/>
                </a:lnTo>
                <a:lnTo>
                  <a:pt x="290463" y="4304108"/>
                </a:lnTo>
                <a:lnTo>
                  <a:pt x="249294" y="4287959"/>
                </a:lnTo>
                <a:lnTo>
                  <a:pt x="210346" y="4267775"/>
                </a:lnTo>
                <a:lnTo>
                  <a:pt x="173878" y="4243817"/>
                </a:lnTo>
                <a:lnTo>
                  <a:pt x="140149" y="4216342"/>
                </a:lnTo>
                <a:lnTo>
                  <a:pt x="109417" y="4185610"/>
                </a:lnTo>
                <a:lnTo>
                  <a:pt x="81942" y="4151881"/>
                </a:lnTo>
                <a:lnTo>
                  <a:pt x="57984" y="4115412"/>
                </a:lnTo>
                <a:lnTo>
                  <a:pt x="37800" y="4076464"/>
                </a:lnTo>
                <a:lnTo>
                  <a:pt x="21651" y="4035296"/>
                </a:lnTo>
                <a:lnTo>
                  <a:pt x="9795" y="3992165"/>
                </a:lnTo>
                <a:lnTo>
                  <a:pt x="2492" y="3947333"/>
                </a:lnTo>
                <a:lnTo>
                  <a:pt x="0" y="3901057"/>
                </a:lnTo>
                <a:lnTo>
                  <a:pt x="0" y="42470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931920" y="1645920"/>
            <a:ext cx="603503" cy="393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436219" y="1505711"/>
            <a:ext cx="2294890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30" dirty="0">
                <a:latin typeface="Arial"/>
                <a:cs typeface="Arial"/>
              </a:rPr>
              <a:t>Test- </a:t>
            </a:r>
            <a:r>
              <a:rPr sz="1800" b="1" spc="-5" dirty="0">
                <a:latin typeface="Arial"/>
                <a:cs typeface="Arial"/>
              </a:rPr>
              <a:t>VPC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10.0.0.0/16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40798" y="2537368"/>
            <a:ext cx="3600450" cy="1250315"/>
          </a:xfrm>
          <a:custGeom>
            <a:avLst/>
            <a:gdLst/>
            <a:ahLst/>
            <a:cxnLst/>
            <a:rect l="l" t="t" r="r" b="b"/>
            <a:pathLst>
              <a:path w="3600450" h="1250314">
                <a:moveTo>
                  <a:pt x="0" y="122744"/>
                </a:moveTo>
                <a:lnTo>
                  <a:pt x="9645" y="74966"/>
                </a:lnTo>
                <a:lnTo>
                  <a:pt x="35950" y="35950"/>
                </a:lnTo>
                <a:lnTo>
                  <a:pt x="74966" y="9645"/>
                </a:lnTo>
                <a:lnTo>
                  <a:pt x="122743" y="0"/>
                </a:lnTo>
                <a:lnTo>
                  <a:pt x="3477706" y="0"/>
                </a:lnTo>
                <a:lnTo>
                  <a:pt x="3525483" y="9645"/>
                </a:lnTo>
                <a:lnTo>
                  <a:pt x="3564499" y="35950"/>
                </a:lnTo>
                <a:lnTo>
                  <a:pt x="3590804" y="74966"/>
                </a:lnTo>
                <a:lnTo>
                  <a:pt x="3600450" y="122744"/>
                </a:lnTo>
                <a:lnTo>
                  <a:pt x="3600450" y="1127439"/>
                </a:lnTo>
                <a:lnTo>
                  <a:pt x="3590804" y="1175216"/>
                </a:lnTo>
                <a:lnTo>
                  <a:pt x="3564499" y="1214232"/>
                </a:lnTo>
                <a:lnTo>
                  <a:pt x="3525483" y="1240537"/>
                </a:lnTo>
                <a:lnTo>
                  <a:pt x="3477706" y="1250183"/>
                </a:lnTo>
                <a:lnTo>
                  <a:pt x="122743" y="1250183"/>
                </a:lnTo>
                <a:lnTo>
                  <a:pt x="74966" y="1240537"/>
                </a:lnTo>
                <a:lnTo>
                  <a:pt x="35950" y="1214232"/>
                </a:lnTo>
                <a:lnTo>
                  <a:pt x="9645" y="1175216"/>
                </a:lnTo>
                <a:lnTo>
                  <a:pt x="0" y="1127439"/>
                </a:lnTo>
                <a:lnTo>
                  <a:pt x="0" y="12274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656575" y="2305815"/>
            <a:ext cx="139065" cy="92710"/>
          </a:xfrm>
          <a:custGeom>
            <a:avLst/>
            <a:gdLst/>
            <a:ahLst/>
            <a:cxnLst/>
            <a:rect l="l" t="t" r="r" b="b"/>
            <a:pathLst>
              <a:path w="139064" h="92710">
                <a:moveTo>
                  <a:pt x="58968" y="0"/>
                </a:moveTo>
                <a:lnTo>
                  <a:pt x="59199" y="572"/>
                </a:lnTo>
                <a:lnTo>
                  <a:pt x="27124" y="11389"/>
                </a:lnTo>
                <a:lnTo>
                  <a:pt x="9414" y="30587"/>
                </a:lnTo>
                <a:lnTo>
                  <a:pt x="1797" y="50788"/>
                </a:lnTo>
                <a:lnTo>
                  <a:pt x="0" y="64613"/>
                </a:lnTo>
                <a:lnTo>
                  <a:pt x="0" y="92342"/>
                </a:lnTo>
                <a:lnTo>
                  <a:pt x="2052" y="77391"/>
                </a:lnTo>
                <a:lnTo>
                  <a:pt x="10924" y="55768"/>
                </a:lnTo>
                <a:lnTo>
                  <a:pt x="31720" y="36283"/>
                </a:lnTo>
                <a:lnTo>
                  <a:pt x="69550" y="27750"/>
                </a:lnTo>
                <a:lnTo>
                  <a:pt x="128459" y="27750"/>
                </a:lnTo>
                <a:lnTo>
                  <a:pt x="127109" y="24482"/>
                </a:lnTo>
                <a:lnTo>
                  <a:pt x="103212" y="4547"/>
                </a:lnTo>
                <a:lnTo>
                  <a:pt x="58968" y="0"/>
                </a:lnTo>
                <a:close/>
              </a:path>
              <a:path w="139064" h="92710">
                <a:moveTo>
                  <a:pt x="128459" y="27750"/>
                </a:moveTo>
                <a:lnTo>
                  <a:pt x="69550" y="27750"/>
                </a:lnTo>
                <a:lnTo>
                  <a:pt x="107356" y="36283"/>
                </a:lnTo>
                <a:lnTo>
                  <a:pt x="128146" y="55768"/>
                </a:lnTo>
                <a:lnTo>
                  <a:pt x="137020" y="77391"/>
                </a:lnTo>
                <a:lnTo>
                  <a:pt x="139076" y="92342"/>
                </a:lnTo>
                <a:lnTo>
                  <a:pt x="139076" y="64613"/>
                </a:lnTo>
                <a:lnTo>
                  <a:pt x="136962" y="48330"/>
                </a:lnTo>
                <a:lnTo>
                  <a:pt x="128459" y="27750"/>
                </a:lnTo>
                <a:close/>
              </a:path>
            </a:pathLst>
          </a:custGeom>
          <a:solidFill>
            <a:srgbClr val="86692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533286" y="2671876"/>
            <a:ext cx="386080" cy="0"/>
          </a:xfrm>
          <a:custGeom>
            <a:avLst/>
            <a:gdLst/>
            <a:ahLst/>
            <a:cxnLst/>
            <a:rect l="l" t="t" r="r" b="b"/>
            <a:pathLst>
              <a:path w="386079">
                <a:moveTo>
                  <a:pt x="0" y="0"/>
                </a:moveTo>
                <a:lnTo>
                  <a:pt x="385692" y="0"/>
                </a:lnTo>
              </a:path>
            </a:pathLst>
          </a:custGeom>
          <a:ln w="27729">
            <a:solidFill>
              <a:srgbClr val="86692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533279" y="2254653"/>
            <a:ext cx="386080" cy="407034"/>
          </a:xfrm>
          <a:custGeom>
            <a:avLst/>
            <a:gdLst/>
            <a:ahLst/>
            <a:cxnLst/>
            <a:rect l="l" t="t" r="r" b="b"/>
            <a:pathLst>
              <a:path w="386079" h="407035">
                <a:moveTo>
                  <a:pt x="385715" y="201212"/>
                </a:moveTo>
                <a:lnTo>
                  <a:pt x="0" y="201212"/>
                </a:lnTo>
                <a:lnTo>
                  <a:pt x="0" y="406670"/>
                </a:lnTo>
                <a:lnTo>
                  <a:pt x="385715" y="406670"/>
                </a:lnTo>
                <a:lnTo>
                  <a:pt x="385715" y="201212"/>
                </a:lnTo>
                <a:close/>
              </a:path>
              <a:path w="386079" h="407035">
                <a:moveTo>
                  <a:pt x="193826" y="0"/>
                </a:moveTo>
                <a:lnTo>
                  <a:pt x="146968" y="8309"/>
                </a:lnTo>
                <a:lnTo>
                  <a:pt x="107747" y="31168"/>
                </a:lnTo>
                <a:lnTo>
                  <a:pt x="79644" y="65470"/>
                </a:lnTo>
                <a:lnTo>
                  <a:pt x="66137" y="108112"/>
                </a:lnTo>
                <a:lnTo>
                  <a:pt x="66092" y="201212"/>
                </a:lnTo>
                <a:lnTo>
                  <a:pt x="128080" y="201212"/>
                </a:lnTo>
                <a:lnTo>
                  <a:pt x="128128" y="108112"/>
                </a:lnTo>
                <a:lnTo>
                  <a:pt x="129103" y="99658"/>
                </a:lnTo>
                <a:lnTo>
                  <a:pt x="136284" y="80165"/>
                </a:lnTo>
                <a:lnTo>
                  <a:pt x="155787" y="60707"/>
                </a:lnTo>
                <a:lnTo>
                  <a:pt x="193780" y="51944"/>
                </a:lnTo>
                <a:lnTo>
                  <a:pt x="296632" y="51944"/>
                </a:lnTo>
                <a:lnTo>
                  <a:pt x="279677" y="31254"/>
                </a:lnTo>
                <a:lnTo>
                  <a:pt x="240530" y="8341"/>
                </a:lnTo>
                <a:lnTo>
                  <a:pt x="193826" y="0"/>
                </a:lnTo>
                <a:close/>
              </a:path>
              <a:path w="386079" h="407035">
                <a:moveTo>
                  <a:pt x="296632" y="51944"/>
                </a:moveTo>
                <a:lnTo>
                  <a:pt x="193780" y="51944"/>
                </a:lnTo>
                <a:lnTo>
                  <a:pt x="230586" y="60852"/>
                </a:lnTo>
                <a:lnTo>
                  <a:pt x="250221" y="80294"/>
                </a:lnTo>
                <a:lnTo>
                  <a:pt x="258061" y="99707"/>
                </a:lnTo>
                <a:lnTo>
                  <a:pt x="259413" y="108112"/>
                </a:lnTo>
                <a:lnTo>
                  <a:pt x="259480" y="201212"/>
                </a:lnTo>
                <a:lnTo>
                  <a:pt x="321514" y="201212"/>
                </a:lnTo>
                <a:lnTo>
                  <a:pt x="321421" y="108112"/>
                </a:lnTo>
                <a:lnTo>
                  <a:pt x="307797" y="65567"/>
                </a:lnTo>
                <a:lnTo>
                  <a:pt x="296632" y="51944"/>
                </a:lnTo>
                <a:close/>
              </a:path>
            </a:pathLst>
          </a:custGeom>
          <a:solidFill>
            <a:srgbClr val="D9A7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5238746" y="3493007"/>
            <a:ext cx="189674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Public Subnet</a:t>
            </a:r>
            <a:r>
              <a:rPr sz="1800" b="1" spc="-1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A1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81537" y="2590800"/>
            <a:ext cx="1168400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10.0.0.0/24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68265" y="2200860"/>
            <a:ext cx="4196715" cy="3610610"/>
          </a:xfrm>
          <a:custGeom>
            <a:avLst/>
            <a:gdLst/>
            <a:ahLst/>
            <a:cxnLst/>
            <a:rect l="l" t="t" r="r" b="b"/>
            <a:pathLst>
              <a:path w="4196715" h="3610610">
                <a:moveTo>
                  <a:pt x="0" y="354454"/>
                </a:moveTo>
                <a:lnTo>
                  <a:pt x="3235" y="306356"/>
                </a:lnTo>
                <a:lnTo>
                  <a:pt x="12661" y="260226"/>
                </a:lnTo>
                <a:lnTo>
                  <a:pt x="27854" y="216484"/>
                </a:lnTo>
                <a:lnTo>
                  <a:pt x="48393" y="175554"/>
                </a:lnTo>
                <a:lnTo>
                  <a:pt x="73854" y="137857"/>
                </a:lnTo>
                <a:lnTo>
                  <a:pt x="103817" y="103817"/>
                </a:lnTo>
                <a:lnTo>
                  <a:pt x="137857" y="73854"/>
                </a:lnTo>
                <a:lnTo>
                  <a:pt x="175554" y="48393"/>
                </a:lnTo>
                <a:lnTo>
                  <a:pt x="216484" y="27854"/>
                </a:lnTo>
                <a:lnTo>
                  <a:pt x="260225" y="12661"/>
                </a:lnTo>
                <a:lnTo>
                  <a:pt x="306356" y="3235"/>
                </a:lnTo>
                <a:lnTo>
                  <a:pt x="354453" y="0"/>
                </a:lnTo>
                <a:lnTo>
                  <a:pt x="3841829" y="0"/>
                </a:lnTo>
                <a:lnTo>
                  <a:pt x="3889926" y="3235"/>
                </a:lnTo>
                <a:lnTo>
                  <a:pt x="3936057" y="12661"/>
                </a:lnTo>
                <a:lnTo>
                  <a:pt x="3979798" y="27854"/>
                </a:lnTo>
                <a:lnTo>
                  <a:pt x="4020728" y="48393"/>
                </a:lnTo>
                <a:lnTo>
                  <a:pt x="4058425" y="73854"/>
                </a:lnTo>
                <a:lnTo>
                  <a:pt x="4092466" y="103817"/>
                </a:lnTo>
                <a:lnTo>
                  <a:pt x="4122428" y="137857"/>
                </a:lnTo>
                <a:lnTo>
                  <a:pt x="4147889" y="175554"/>
                </a:lnTo>
                <a:lnTo>
                  <a:pt x="4168428" y="216484"/>
                </a:lnTo>
                <a:lnTo>
                  <a:pt x="4183621" y="260226"/>
                </a:lnTo>
                <a:lnTo>
                  <a:pt x="4193047" y="306356"/>
                </a:lnTo>
                <a:lnTo>
                  <a:pt x="4196283" y="354454"/>
                </a:lnTo>
                <a:lnTo>
                  <a:pt x="4196283" y="3255780"/>
                </a:lnTo>
                <a:lnTo>
                  <a:pt x="4193047" y="3303877"/>
                </a:lnTo>
                <a:lnTo>
                  <a:pt x="4183621" y="3350007"/>
                </a:lnTo>
                <a:lnTo>
                  <a:pt x="4168428" y="3393749"/>
                </a:lnTo>
                <a:lnTo>
                  <a:pt x="4147889" y="3434679"/>
                </a:lnTo>
                <a:lnTo>
                  <a:pt x="4122428" y="3472376"/>
                </a:lnTo>
                <a:lnTo>
                  <a:pt x="4092466" y="3506416"/>
                </a:lnTo>
                <a:lnTo>
                  <a:pt x="4058425" y="3536378"/>
                </a:lnTo>
                <a:lnTo>
                  <a:pt x="4020728" y="3561840"/>
                </a:lnTo>
                <a:lnTo>
                  <a:pt x="3979798" y="3582379"/>
                </a:lnTo>
                <a:lnTo>
                  <a:pt x="3936057" y="3597572"/>
                </a:lnTo>
                <a:lnTo>
                  <a:pt x="3889926" y="3606998"/>
                </a:lnTo>
                <a:lnTo>
                  <a:pt x="3841829" y="3610234"/>
                </a:lnTo>
                <a:lnTo>
                  <a:pt x="354453" y="3610234"/>
                </a:lnTo>
                <a:lnTo>
                  <a:pt x="306356" y="3606998"/>
                </a:lnTo>
                <a:lnTo>
                  <a:pt x="260225" y="3597572"/>
                </a:lnTo>
                <a:lnTo>
                  <a:pt x="216484" y="3582379"/>
                </a:lnTo>
                <a:lnTo>
                  <a:pt x="175554" y="3561840"/>
                </a:lnTo>
                <a:lnTo>
                  <a:pt x="137857" y="3536378"/>
                </a:lnTo>
                <a:lnTo>
                  <a:pt x="103817" y="3506416"/>
                </a:lnTo>
                <a:lnTo>
                  <a:pt x="73854" y="3472376"/>
                </a:lnTo>
                <a:lnTo>
                  <a:pt x="48393" y="3434679"/>
                </a:lnTo>
                <a:lnTo>
                  <a:pt x="27854" y="3393749"/>
                </a:lnTo>
                <a:lnTo>
                  <a:pt x="12661" y="3350007"/>
                </a:lnTo>
                <a:lnTo>
                  <a:pt x="3235" y="3303877"/>
                </a:lnTo>
                <a:lnTo>
                  <a:pt x="0" y="3255780"/>
                </a:lnTo>
                <a:lnTo>
                  <a:pt x="0" y="354454"/>
                </a:lnTo>
                <a:close/>
              </a:path>
            </a:pathLst>
          </a:custGeom>
          <a:ln w="19050">
            <a:solidFill>
              <a:srgbClr val="F7981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4440798" y="4103598"/>
            <a:ext cx="3600450" cy="1250315"/>
          </a:xfrm>
          <a:custGeom>
            <a:avLst/>
            <a:gdLst/>
            <a:ahLst/>
            <a:cxnLst/>
            <a:rect l="l" t="t" r="r" b="b"/>
            <a:pathLst>
              <a:path w="3600450" h="1250314">
                <a:moveTo>
                  <a:pt x="0" y="122744"/>
                </a:moveTo>
                <a:lnTo>
                  <a:pt x="9645" y="74966"/>
                </a:lnTo>
                <a:lnTo>
                  <a:pt x="35950" y="35950"/>
                </a:lnTo>
                <a:lnTo>
                  <a:pt x="74966" y="9645"/>
                </a:lnTo>
                <a:lnTo>
                  <a:pt x="122743" y="0"/>
                </a:lnTo>
                <a:lnTo>
                  <a:pt x="3477706" y="0"/>
                </a:lnTo>
                <a:lnTo>
                  <a:pt x="3525483" y="9645"/>
                </a:lnTo>
                <a:lnTo>
                  <a:pt x="3564499" y="35950"/>
                </a:lnTo>
                <a:lnTo>
                  <a:pt x="3590804" y="74966"/>
                </a:lnTo>
                <a:lnTo>
                  <a:pt x="3600450" y="122744"/>
                </a:lnTo>
                <a:lnTo>
                  <a:pt x="3600450" y="1127439"/>
                </a:lnTo>
                <a:lnTo>
                  <a:pt x="3590804" y="1175216"/>
                </a:lnTo>
                <a:lnTo>
                  <a:pt x="3564499" y="1214232"/>
                </a:lnTo>
                <a:lnTo>
                  <a:pt x="3525483" y="1240537"/>
                </a:lnTo>
                <a:lnTo>
                  <a:pt x="3477706" y="1250183"/>
                </a:lnTo>
                <a:lnTo>
                  <a:pt x="122743" y="1250183"/>
                </a:lnTo>
                <a:lnTo>
                  <a:pt x="74966" y="1240537"/>
                </a:lnTo>
                <a:lnTo>
                  <a:pt x="35950" y="1214232"/>
                </a:lnTo>
                <a:lnTo>
                  <a:pt x="9645" y="1175216"/>
                </a:lnTo>
                <a:lnTo>
                  <a:pt x="0" y="1127439"/>
                </a:lnTo>
                <a:lnTo>
                  <a:pt x="0" y="12274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4656575" y="3872045"/>
            <a:ext cx="139065" cy="92710"/>
          </a:xfrm>
          <a:custGeom>
            <a:avLst/>
            <a:gdLst/>
            <a:ahLst/>
            <a:cxnLst/>
            <a:rect l="l" t="t" r="r" b="b"/>
            <a:pathLst>
              <a:path w="139064" h="92710">
                <a:moveTo>
                  <a:pt x="58968" y="0"/>
                </a:moveTo>
                <a:lnTo>
                  <a:pt x="59199" y="572"/>
                </a:lnTo>
                <a:lnTo>
                  <a:pt x="27124" y="11389"/>
                </a:lnTo>
                <a:lnTo>
                  <a:pt x="9414" y="30587"/>
                </a:lnTo>
                <a:lnTo>
                  <a:pt x="1797" y="50788"/>
                </a:lnTo>
                <a:lnTo>
                  <a:pt x="0" y="64613"/>
                </a:lnTo>
                <a:lnTo>
                  <a:pt x="0" y="92342"/>
                </a:lnTo>
                <a:lnTo>
                  <a:pt x="2052" y="77391"/>
                </a:lnTo>
                <a:lnTo>
                  <a:pt x="10924" y="55768"/>
                </a:lnTo>
                <a:lnTo>
                  <a:pt x="31720" y="36283"/>
                </a:lnTo>
                <a:lnTo>
                  <a:pt x="69550" y="27750"/>
                </a:lnTo>
                <a:lnTo>
                  <a:pt x="128459" y="27750"/>
                </a:lnTo>
                <a:lnTo>
                  <a:pt x="127109" y="24482"/>
                </a:lnTo>
                <a:lnTo>
                  <a:pt x="103212" y="4547"/>
                </a:lnTo>
                <a:lnTo>
                  <a:pt x="58968" y="0"/>
                </a:lnTo>
                <a:close/>
              </a:path>
              <a:path w="139064" h="92710">
                <a:moveTo>
                  <a:pt x="128459" y="27750"/>
                </a:moveTo>
                <a:lnTo>
                  <a:pt x="69550" y="27750"/>
                </a:lnTo>
                <a:lnTo>
                  <a:pt x="107356" y="36283"/>
                </a:lnTo>
                <a:lnTo>
                  <a:pt x="128146" y="55768"/>
                </a:lnTo>
                <a:lnTo>
                  <a:pt x="137020" y="77391"/>
                </a:lnTo>
                <a:lnTo>
                  <a:pt x="139076" y="92342"/>
                </a:lnTo>
                <a:lnTo>
                  <a:pt x="139076" y="64613"/>
                </a:lnTo>
                <a:lnTo>
                  <a:pt x="136962" y="48330"/>
                </a:lnTo>
                <a:lnTo>
                  <a:pt x="128459" y="27750"/>
                </a:lnTo>
                <a:close/>
              </a:path>
            </a:pathLst>
          </a:custGeom>
          <a:solidFill>
            <a:srgbClr val="86692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533286" y="4238107"/>
            <a:ext cx="386080" cy="0"/>
          </a:xfrm>
          <a:custGeom>
            <a:avLst/>
            <a:gdLst/>
            <a:ahLst/>
            <a:cxnLst/>
            <a:rect l="l" t="t" r="r" b="b"/>
            <a:pathLst>
              <a:path w="386079">
                <a:moveTo>
                  <a:pt x="0" y="0"/>
                </a:moveTo>
                <a:lnTo>
                  <a:pt x="385692" y="0"/>
                </a:lnTo>
              </a:path>
            </a:pathLst>
          </a:custGeom>
          <a:ln w="27727">
            <a:solidFill>
              <a:srgbClr val="86692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4533279" y="3820883"/>
            <a:ext cx="386080" cy="407034"/>
          </a:xfrm>
          <a:custGeom>
            <a:avLst/>
            <a:gdLst/>
            <a:ahLst/>
            <a:cxnLst/>
            <a:rect l="l" t="t" r="r" b="b"/>
            <a:pathLst>
              <a:path w="386079" h="407035">
                <a:moveTo>
                  <a:pt x="385715" y="201212"/>
                </a:moveTo>
                <a:lnTo>
                  <a:pt x="0" y="201212"/>
                </a:lnTo>
                <a:lnTo>
                  <a:pt x="0" y="406671"/>
                </a:lnTo>
                <a:lnTo>
                  <a:pt x="385715" y="406671"/>
                </a:lnTo>
                <a:lnTo>
                  <a:pt x="385715" y="201212"/>
                </a:lnTo>
                <a:close/>
              </a:path>
              <a:path w="386079" h="407035">
                <a:moveTo>
                  <a:pt x="193826" y="0"/>
                </a:moveTo>
                <a:lnTo>
                  <a:pt x="146968" y="8309"/>
                </a:lnTo>
                <a:lnTo>
                  <a:pt x="107747" y="31168"/>
                </a:lnTo>
                <a:lnTo>
                  <a:pt x="79644" y="65470"/>
                </a:lnTo>
                <a:lnTo>
                  <a:pt x="66137" y="108112"/>
                </a:lnTo>
                <a:lnTo>
                  <a:pt x="66092" y="201212"/>
                </a:lnTo>
                <a:lnTo>
                  <a:pt x="128080" y="201212"/>
                </a:lnTo>
                <a:lnTo>
                  <a:pt x="128128" y="108112"/>
                </a:lnTo>
                <a:lnTo>
                  <a:pt x="129103" y="99658"/>
                </a:lnTo>
                <a:lnTo>
                  <a:pt x="136284" y="80165"/>
                </a:lnTo>
                <a:lnTo>
                  <a:pt x="155787" y="60707"/>
                </a:lnTo>
                <a:lnTo>
                  <a:pt x="193780" y="51944"/>
                </a:lnTo>
                <a:lnTo>
                  <a:pt x="296632" y="51944"/>
                </a:lnTo>
                <a:lnTo>
                  <a:pt x="279677" y="31254"/>
                </a:lnTo>
                <a:lnTo>
                  <a:pt x="240530" y="8341"/>
                </a:lnTo>
                <a:lnTo>
                  <a:pt x="193826" y="0"/>
                </a:lnTo>
                <a:close/>
              </a:path>
              <a:path w="386079" h="407035">
                <a:moveTo>
                  <a:pt x="296632" y="51944"/>
                </a:moveTo>
                <a:lnTo>
                  <a:pt x="193780" y="51944"/>
                </a:lnTo>
                <a:lnTo>
                  <a:pt x="230586" y="60852"/>
                </a:lnTo>
                <a:lnTo>
                  <a:pt x="250221" y="80294"/>
                </a:lnTo>
                <a:lnTo>
                  <a:pt x="258061" y="99707"/>
                </a:lnTo>
                <a:lnTo>
                  <a:pt x="259413" y="108112"/>
                </a:lnTo>
                <a:lnTo>
                  <a:pt x="259480" y="201212"/>
                </a:lnTo>
                <a:lnTo>
                  <a:pt x="321514" y="201212"/>
                </a:lnTo>
                <a:lnTo>
                  <a:pt x="321421" y="108112"/>
                </a:lnTo>
                <a:lnTo>
                  <a:pt x="307797" y="65567"/>
                </a:lnTo>
                <a:lnTo>
                  <a:pt x="296632" y="51944"/>
                </a:lnTo>
                <a:close/>
              </a:path>
            </a:pathLst>
          </a:custGeom>
          <a:solidFill>
            <a:srgbClr val="D9A7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5196392" y="4191000"/>
            <a:ext cx="2733040" cy="1610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6705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10.0.1.0/24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R="743585" algn="ctr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Private Subnet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B1</a:t>
            </a:r>
            <a:endParaRPr sz="1800" dirty="0">
              <a:latin typeface="Arial"/>
              <a:cs typeface="Arial"/>
            </a:endParaRPr>
          </a:p>
          <a:p>
            <a:pPr marR="635000" algn="ctr">
              <a:lnSpc>
                <a:spcPct val="100000"/>
              </a:lnSpc>
              <a:spcBef>
                <a:spcPts val="1639"/>
              </a:spcBef>
            </a:pPr>
            <a:r>
              <a:rPr sz="1600" b="1" spc="-5" dirty="0">
                <a:solidFill>
                  <a:srgbClr val="F7981F"/>
                </a:solidFill>
                <a:latin typeface="Arial"/>
                <a:cs typeface="Arial"/>
              </a:rPr>
              <a:t>Availability Zone</a:t>
            </a:r>
            <a:r>
              <a:rPr sz="1600" b="1" spc="-150" dirty="0">
                <a:solidFill>
                  <a:srgbClr val="F7981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7981F"/>
                </a:solidFill>
                <a:latin typeface="Arial"/>
                <a:cs typeface="Arial"/>
              </a:rPr>
              <a:t>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35679" y="2907792"/>
            <a:ext cx="542544" cy="566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3300246" y="3560064"/>
            <a:ext cx="1075690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30" dirty="0">
                <a:latin typeface="Arial"/>
                <a:cs typeface="Arial"/>
              </a:rPr>
              <a:t>Test-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IGW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59735" y="2837688"/>
            <a:ext cx="710184" cy="707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3169579" y="3153075"/>
            <a:ext cx="367665" cy="76200"/>
          </a:xfrm>
          <a:custGeom>
            <a:avLst/>
            <a:gdLst/>
            <a:ahLst/>
            <a:cxnLst/>
            <a:rect l="l" t="t" r="r" b="b"/>
            <a:pathLst>
              <a:path w="367664" h="76200">
                <a:moveTo>
                  <a:pt x="291428" y="50801"/>
                </a:moveTo>
                <a:lnTo>
                  <a:pt x="291428" y="76201"/>
                </a:lnTo>
                <a:lnTo>
                  <a:pt x="342228" y="50801"/>
                </a:lnTo>
                <a:lnTo>
                  <a:pt x="291428" y="50801"/>
                </a:lnTo>
                <a:close/>
              </a:path>
              <a:path w="36766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367664" h="76200">
                <a:moveTo>
                  <a:pt x="291428" y="25401"/>
                </a:moveTo>
                <a:lnTo>
                  <a:pt x="291428" y="50801"/>
                </a:lnTo>
                <a:lnTo>
                  <a:pt x="304128" y="50801"/>
                </a:lnTo>
                <a:lnTo>
                  <a:pt x="304128" y="25401"/>
                </a:lnTo>
                <a:lnTo>
                  <a:pt x="291428" y="25401"/>
                </a:lnTo>
                <a:close/>
              </a:path>
              <a:path w="367664" h="76200">
                <a:moveTo>
                  <a:pt x="291428" y="1"/>
                </a:moveTo>
                <a:lnTo>
                  <a:pt x="291428" y="25401"/>
                </a:lnTo>
                <a:lnTo>
                  <a:pt x="304128" y="25401"/>
                </a:lnTo>
                <a:lnTo>
                  <a:pt x="304128" y="50801"/>
                </a:lnTo>
                <a:lnTo>
                  <a:pt x="342230" y="50800"/>
                </a:lnTo>
                <a:lnTo>
                  <a:pt x="367628" y="38101"/>
                </a:lnTo>
                <a:lnTo>
                  <a:pt x="291428" y="1"/>
                </a:lnTo>
                <a:close/>
              </a:path>
              <a:path w="367664" h="76200">
                <a:moveTo>
                  <a:pt x="76200" y="25400"/>
                </a:moveTo>
                <a:lnTo>
                  <a:pt x="76200" y="50800"/>
                </a:lnTo>
                <a:lnTo>
                  <a:pt x="291428" y="50801"/>
                </a:lnTo>
                <a:lnTo>
                  <a:pt x="291428" y="25401"/>
                </a:lnTo>
                <a:lnTo>
                  <a:pt x="76200" y="25400"/>
                </a:lnTo>
                <a:close/>
              </a:path>
              <a:path w="367664" h="76200">
                <a:moveTo>
                  <a:pt x="63500" y="25400"/>
                </a:move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400"/>
                </a:lnTo>
                <a:close/>
              </a:path>
              <a:path w="367664" h="76200">
                <a:moveTo>
                  <a:pt x="76200" y="25400"/>
                </a:moveTo>
                <a:lnTo>
                  <a:pt x="63500" y="25400"/>
                </a:lnTo>
                <a:lnTo>
                  <a:pt x="76200" y="254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4117498" y="3106228"/>
            <a:ext cx="367665" cy="76200"/>
          </a:xfrm>
          <a:custGeom>
            <a:avLst/>
            <a:gdLst/>
            <a:ahLst/>
            <a:cxnLst/>
            <a:rect l="l" t="t" r="r" b="b"/>
            <a:pathLst>
              <a:path w="36766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367664" h="76200">
                <a:moveTo>
                  <a:pt x="291429" y="0"/>
                </a:moveTo>
                <a:lnTo>
                  <a:pt x="291429" y="76200"/>
                </a:lnTo>
                <a:lnTo>
                  <a:pt x="342229" y="50800"/>
                </a:lnTo>
                <a:lnTo>
                  <a:pt x="304129" y="50800"/>
                </a:lnTo>
                <a:lnTo>
                  <a:pt x="304129" y="25400"/>
                </a:lnTo>
                <a:lnTo>
                  <a:pt x="342229" y="25400"/>
                </a:lnTo>
                <a:lnTo>
                  <a:pt x="291429" y="0"/>
                </a:lnTo>
                <a:close/>
              </a:path>
              <a:path w="367664" h="76200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367664" h="76200">
                <a:moveTo>
                  <a:pt x="291429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291429" y="50800"/>
                </a:lnTo>
                <a:lnTo>
                  <a:pt x="291429" y="25400"/>
                </a:lnTo>
                <a:close/>
              </a:path>
              <a:path w="367664" h="76200">
                <a:moveTo>
                  <a:pt x="342229" y="25400"/>
                </a:moveTo>
                <a:lnTo>
                  <a:pt x="304129" y="25400"/>
                </a:lnTo>
                <a:lnTo>
                  <a:pt x="304129" y="50800"/>
                </a:lnTo>
                <a:lnTo>
                  <a:pt x="342229" y="50800"/>
                </a:lnTo>
                <a:lnTo>
                  <a:pt x="367629" y="38100"/>
                </a:lnTo>
                <a:lnTo>
                  <a:pt x="342229" y="254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6465458" y="6296978"/>
            <a:ext cx="21088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spc="-5" dirty="0">
                <a:latin typeface="Arial"/>
                <a:cs typeface="Arial"/>
              </a:rPr>
              <a:t>us-west-2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(Oregon)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706704"/>
            <a:ext cx="236918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04" dirty="0"/>
              <a:t>Summary</a:t>
            </a:r>
            <a:endParaRPr sz="440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781464" y="1610097"/>
            <a:ext cx="203199" cy="21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81464" y="3857997"/>
            <a:ext cx="203199" cy="21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219200" y="1524000"/>
            <a:ext cx="8757285" cy="4824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50" spc="65" dirty="0">
                <a:latin typeface="Gill Sans MT"/>
                <a:cs typeface="Gill Sans MT"/>
              </a:rPr>
              <a:t>You</a:t>
            </a:r>
            <a:r>
              <a:rPr sz="2350" spc="-120" dirty="0">
                <a:latin typeface="Gill Sans MT"/>
                <a:cs typeface="Gill Sans MT"/>
              </a:rPr>
              <a:t> </a:t>
            </a:r>
            <a:r>
              <a:rPr sz="2350" spc="85" dirty="0">
                <a:latin typeface="Gill Sans MT"/>
                <a:cs typeface="Gill Sans MT"/>
              </a:rPr>
              <a:t>created:</a:t>
            </a:r>
            <a:endParaRPr sz="2350" dirty="0">
              <a:latin typeface="Gill Sans MT"/>
              <a:cs typeface="Gill Sans MT"/>
            </a:endParaRPr>
          </a:p>
          <a:p>
            <a:pPr marL="241300">
              <a:lnSpc>
                <a:spcPct val="100000"/>
              </a:lnSpc>
              <a:spcBef>
                <a:spcPts val="1160"/>
              </a:spcBef>
            </a:pPr>
            <a:r>
              <a:rPr sz="15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000" spc="-70" dirty="0">
                <a:latin typeface="Lucida Sans"/>
                <a:cs typeface="Lucida Sans"/>
              </a:rPr>
              <a:t>VPC </a:t>
            </a:r>
            <a:r>
              <a:rPr sz="2000" spc="-125" dirty="0">
                <a:latin typeface="Lucida Sans"/>
                <a:cs typeface="Lucida Sans"/>
              </a:rPr>
              <a:t>in </a:t>
            </a:r>
            <a:r>
              <a:rPr sz="2000" spc="-70" dirty="0">
                <a:latin typeface="Lucida Sans"/>
                <a:cs typeface="Lucida Sans"/>
              </a:rPr>
              <a:t>the </a:t>
            </a:r>
            <a:r>
              <a:rPr sz="2000" spc="-90" dirty="0">
                <a:latin typeface="Lucida Sans"/>
                <a:cs typeface="Lucida Sans"/>
              </a:rPr>
              <a:t>Oregon</a:t>
            </a:r>
            <a:r>
              <a:rPr sz="2000" spc="-114" dirty="0">
                <a:latin typeface="Lucida Sans"/>
                <a:cs typeface="Lucida Sans"/>
              </a:rPr>
              <a:t> region</a:t>
            </a:r>
            <a:endParaRPr sz="2000" dirty="0">
              <a:latin typeface="Lucida Sans"/>
              <a:cs typeface="Lucida Sans"/>
            </a:endParaRPr>
          </a:p>
          <a:p>
            <a:pPr marL="241300">
              <a:lnSpc>
                <a:spcPct val="100000"/>
              </a:lnSpc>
              <a:spcBef>
                <a:spcPts val="1105"/>
              </a:spcBef>
            </a:pPr>
            <a:r>
              <a:rPr sz="15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000" spc="-120" dirty="0">
                <a:latin typeface="Lucida Sans"/>
                <a:cs typeface="Lucida Sans"/>
              </a:rPr>
              <a:t>An </a:t>
            </a:r>
            <a:r>
              <a:rPr sz="2000" spc="-90" dirty="0">
                <a:latin typeface="Lucida Sans"/>
                <a:cs typeface="Lucida Sans"/>
              </a:rPr>
              <a:t>internet</a:t>
            </a:r>
            <a:r>
              <a:rPr sz="2000" spc="-30" dirty="0">
                <a:latin typeface="Lucida Sans"/>
                <a:cs typeface="Lucida Sans"/>
              </a:rPr>
              <a:t> </a:t>
            </a:r>
            <a:r>
              <a:rPr sz="2000" spc="-80" dirty="0">
                <a:latin typeface="Lucida Sans"/>
                <a:cs typeface="Lucida Sans"/>
              </a:rPr>
              <a:t>gateway</a:t>
            </a:r>
            <a:endParaRPr sz="2000" dirty="0">
              <a:latin typeface="Lucida Sans"/>
              <a:cs typeface="Lucida Sans"/>
            </a:endParaRPr>
          </a:p>
          <a:p>
            <a:pPr marL="241300">
              <a:lnSpc>
                <a:spcPct val="100000"/>
              </a:lnSpc>
              <a:spcBef>
                <a:spcPts val="980"/>
              </a:spcBef>
            </a:pPr>
            <a:r>
              <a:rPr sz="15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000" spc="-65" dirty="0">
                <a:latin typeface="Lucida Sans"/>
                <a:cs typeface="Lucida Sans"/>
              </a:rPr>
              <a:t>One </a:t>
            </a:r>
            <a:r>
              <a:rPr sz="2000" spc="-120" dirty="0">
                <a:latin typeface="Lucida Sans"/>
                <a:cs typeface="Lucida Sans"/>
              </a:rPr>
              <a:t>public</a:t>
            </a:r>
            <a:r>
              <a:rPr sz="2000" spc="-95" dirty="0">
                <a:latin typeface="Lucida Sans"/>
                <a:cs typeface="Lucida Sans"/>
              </a:rPr>
              <a:t> </a:t>
            </a:r>
            <a:r>
              <a:rPr sz="2000" spc="-110" dirty="0">
                <a:latin typeface="Lucida Sans"/>
                <a:cs typeface="Lucida Sans"/>
              </a:rPr>
              <a:t>subnet</a:t>
            </a:r>
            <a:endParaRPr sz="2000" dirty="0">
              <a:latin typeface="Lucida Sans"/>
              <a:cs typeface="Lucida Sans"/>
            </a:endParaRPr>
          </a:p>
          <a:p>
            <a:pPr marL="241300">
              <a:lnSpc>
                <a:spcPct val="100000"/>
              </a:lnSpc>
              <a:spcBef>
                <a:spcPts val="1105"/>
              </a:spcBef>
            </a:pPr>
            <a:r>
              <a:rPr sz="15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000" spc="-65" dirty="0">
                <a:latin typeface="Lucida Sans"/>
                <a:cs typeface="Lucida Sans"/>
              </a:rPr>
              <a:t>One </a:t>
            </a:r>
            <a:r>
              <a:rPr sz="2000" spc="-95" dirty="0">
                <a:latin typeface="Lucida Sans"/>
                <a:cs typeface="Lucida Sans"/>
              </a:rPr>
              <a:t>private </a:t>
            </a:r>
            <a:r>
              <a:rPr sz="2000" spc="-110" dirty="0">
                <a:latin typeface="Lucida Sans"/>
                <a:cs typeface="Lucida Sans"/>
              </a:rPr>
              <a:t>subnet</a:t>
            </a:r>
            <a:endParaRPr sz="20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2350" spc="95" dirty="0">
                <a:latin typeface="Gill Sans MT"/>
                <a:cs typeface="Gill Sans MT"/>
              </a:rPr>
              <a:t>Learn</a:t>
            </a:r>
            <a:r>
              <a:rPr sz="2350" spc="-105" dirty="0">
                <a:latin typeface="Gill Sans MT"/>
                <a:cs typeface="Gill Sans MT"/>
              </a:rPr>
              <a:t> </a:t>
            </a:r>
            <a:r>
              <a:rPr sz="2350" spc="50" dirty="0">
                <a:latin typeface="Gill Sans MT"/>
                <a:cs typeface="Gill Sans MT"/>
              </a:rPr>
              <a:t>More</a:t>
            </a:r>
            <a:endParaRPr sz="2350" dirty="0">
              <a:latin typeface="Gill Sans MT"/>
              <a:cs typeface="Gill Sans MT"/>
            </a:endParaRPr>
          </a:p>
          <a:p>
            <a:pPr marL="241300">
              <a:lnSpc>
                <a:spcPct val="100000"/>
              </a:lnSpc>
              <a:spcBef>
                <a:spcPts val="1160"/>
              </a:spcBef>
            </a:pPr>
            <a:r>
              <a:rPr sz="15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000" spc="-85" dirty="0">
                <a:latin typeface="Lucida Sans"/>
                <a:cs typeface="Lucida Sans"/>
              </a:rPr>
              <a:t>Route </a:t>
            </a:r>
            <a:r>
              <a:rPr sz="2000" spc="-95" dirty="0">
                <a:latin typeface="Lucida Sans"/>
                <a:cs typeface="Lucida Sans"/>
              </a:rPr>
              <a:t>tables </a:t>
            </a:r>
            <a:r>
              <a:rPr sz="2000" spc="-110" dirty="0">
                <a:latin typeface="Lucida Sans"/>
                <a:cs typeface="Lucida Sans"/>
              </a:rPr>
              <a:t>and isolation</a:t>
            </a:r>
            <a:r>
              <a:rPr sz="2000" spc="-60" dirty="0">
                <a:latin typeface="Lucida Sans"/>
                <a:cs typeface="Lucida Sans"/>
              </a:rPr>
              <a:t> </a:t>
            </a:r>
            <a:r>
              <a:rPr sz="2000" spc="-105" dirty="0">
                <a:latin typeface="Lucida Sans"/>
                <a:cs typeface="Lucida Sans"/>
              </a:rPr>
              <a:t>methods</a:t>
            </a:r>
            <a:endParaRPr sz="2000" dirty="0">
              <a:latin typeface="Lucida Sans"/>
              <a:cs typeface="Lucida Sans"/>
            </a:endParaRPr>
          </a:p>
          <a:p>
            <a:pPr marL="241300">
              <a:lnSpc>
                <a:spcPct val="100000"/>
              </a:lnSpc>
              <a:spcBef>
                <a:spcPts val="1105"/>
              </a:spcBef>
            </a:pPr>
            <a:r>
              <a:rPr sz="15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000" spc="-70" dirty="0">
                <a:latin typeface="Lucida Sans"/>
                <a:cs typeface="Lucida Sans"/>
              </a:rPr>
              <a:t>Other </a:t>
            </a:r>
            <a:r>
              <a:rPr sz="2000" spc="-130" dirty="0">
                <a:latin typeface="Lucida Sans"/>
                <a:cs typeface="Lucida Sans"/>
              </a:rPr>
              <a:t>Amazon </a:t>
            </a:r>
            <a:r>
              <a:rPr sz="2000" spc="-70" dirty="0">
                <a:latin typeface="Lucida Sans"/>
                <a:cs typeface="Lucida Sans"/>
              </a:rPr>
              <a:t>VPC </a:t>
            </a:r>
            <a:r>
              <a:rPr sz="2000" spc="-95" dirty="0">
                <a:latin typeface="Lucida Sans"/>
                <a:cs typeface="Lucida Sans"/>
              </a:rPr>
              <a:t>features </a:t>
            </a:r>
            <a:r>
              <a:rPr sz="2000" spc="-155" dirty="0">
                <a:latin typeface="Lucida Sans"/>
                <a:cs typeface="Lucida Sans"/>
              </a:rPr>
              <a:t>(e.g., </a:t>
            </a:r>
            <a:r>
              <a:rPr sz="2000" spc="-70" dirty="0">
                <a:latin typeface="Lucida Sans"/>
                <a:cs typeface="Lucida Sans"/>
              </a:rPr>
              <a:t>VPC </a:t>
            </a:r>
            <a:r>
              <a:rPr sz="2000" spc="-110" dirty="0">
                <a:latin typeface="Lucida Sans"/>
                <a:cs typeface="Lucida Sans"/>
              </a:rPr>
              <a:t>endpoints and peering</a:t>
            </a:r>
            <a:r>
              <a:rPr sz="2000" spc="-30" dirty="0">
                <a:latin typeface="Lucida Sans"/>
                <a:cs typeface="Lucida Sans"/>
              </a:rPr>
              <a:t> </a:t>
            </a:r>
            <a:r>
              <a:rPr sz="2000" spc="-110" dirty="0">
                <a:latin typeface="Lucida Sans"/>
                <a:cs typeface="Lucida Sans"/>
              </a:rPr>
              <a:t>connections)</a:t>
            </a:r>
            <a:endParaRPr sz="2000" dirty="0">
              <a:latin typeface="Lucida Sans"/>
              <a:cs typeface="Lucida Sans"/>
            </a:endParaRPr>
          </a:p>
          <a:p>
            <a:pPr marL="241300">
              <a:lnSpc>
                <a:spcPct val="100000"/>
              </a:lnSpc>
              <a:spcBef>
                <a:spcPts val="1100"/>
              </a:spcBef>
            </a:pPr>
            <a:r>
              <a:rPr sz="15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000" spc="-90" dirty="0">
                <a:latin typeface="Lucida Sans"/>
                <a:cs typeface="Lucida Sans"/>
              </a:rPr>
              <a:t>Security</a:t>
            </a:r>
            <a:r>
              <a:rPr sz="2000" spc="-50" dirty="0">
                <a:latin typeface="Lucida Sans"/>
                <a:cs typeface="Lucida Sans"/>
              </a:rPr>
              <a:t> </a:t>
            </a:r>
            <a:r>
              <a:rPr sz="2000" spc="-130" dirty="0">
                <a:latin typeface="Lucida Sans"/>
                <a:cs typeface="Lucida Sans"/>
              </a:rPr>
              <a:t>groups</a:t>
            </a:r>
            <a:endParaRPr sz="2000" dirty="0">
              <a:latin typeface="Lucida Sans"/>
              <a:cs typeface="Lucida Sans"/>
            </a:endParaRPr>
          </a:p>
          <a:p>
            <a:pPr marL="241300">
              <a:lnSpc>
                <a:spcPct val="100000"/>
              </a:lnSpc>
              <a:spcBef>
                <a:spcPts val="1105"/>
              </a:spcBef>
            </a:pPr>
            <a:r>
              <a:rPr sz="15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000" spc="-130" dirty="0">
                <a:latin typeface="Lucida Sans"/>
                <a:cs typeface="Lucida Sans"/>
              </a:rPr>
              <a:t>Amazon </a:t>
            </a:r>
            <a:r>
              <a:rPr sz="2000" spc="-90" dirty="0">
                <a:latin typeface="Lucida Sans"/>
                <a:cs typeface="Lucida Sans"/>
              </a:rPr>
              <a:t>Elastic </a:t>
            </a:r>
            <a:r>
              <a:rPr sz="2000" spc="-125" dirty="0">
                <a:latin typeface="Lucida Sans"/>
                <a:cs typeface="Lucida Sans"/>
              </a:rPr>
              <a:t>Cloud </a:t>
            </a:r>
            <a:r>
              <a:rPr sz="2000" spc="-110" dirty="0">
                <a:latin typeface="Lucida Sans"/>
                <a:cs typeface="Lucida Sans"/>
              </a:rPr>
              <a:t>Compute</a:t>
            </a:r>
            <a:r>
              <a:rPr sz="2000" spc="-20" dirty="0">
                <a:latin typeface="Lucida Sans"/>
                <a:cs typeface="Lucida Sans"/>
              </a:rPr>
              <a:t> </a:t>
            </a:r>
            <a:r>
              <a:rPr sz="2000" spc="-95" dirty="0">
                <a:latin typeface="Lucida Sans"/>
                <a:cs typeface="Lucida Sans"/>
              </a:rPr>
              <a:t>(EC2)</a:t>
            </a:r>
            <a:endParaRPr sz="2000" dirty="0">
              <a:latin typeface="Lucida Sans"/>
              <a:cs typeface="Lucida Sans"/>
            </a:endParaRPr>
          </a:p>
          <a:p>
            <a:pPr marL="241300">
              <a:lnSpc>
                <a:spcPct val="100000"/>
              </a:lnSpc>
              <a:spcBef>
                <a:spcPts val="1005"/>
              </a:spcBef>
            </a:pPr>
            <a:r>
              <a:rPr sz="15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000" spc="-130" dirty="0">
                <a:latin typeface="Lucida Sans"/>
                <a:cs typeface="Lucida Sans"/>
              </a:rPr>
              <a:t>Amazon </a:t>
            </a:r>
            <a:r>
              <a:rPr sz="2000" spc="-90" dirty="0">
                <a:latin typeface="Lucida Sans"/>
                <a:cs typeface="Lucida Sans"/>
              </a:rPr>
              <a:t>Relational </a:t>
            </a:r>
            <a:r>
              <a:rPr sz="2000" spc="-105" dirty="0">
                <a:latin typeface="Lucida Sans"/>
                <a:cs typeface="Lucida Sans"/>
              </a:rPr>
              <a:t>Database </a:t>
            </a:r>
            <a:r>
              <a:rPr sz="2000" spc="-85" dirty="0">
                <a:latin typeface="Lucida Sans"/>
                <a:cs typeface="Lucida Sans"/>
              </a:rPr>
              <a:t>Service</a:t>
            </a:r>
            <a:r>
              <a:rPr sz="2000" spc="-30" dirty="0">
                <a:latin typeface="Lucida Sans"/>
                <a:cs typeface="Lucida Sans"/>
              </a:rPr>
              <a:t> </a:t>
            </a:r>
            <a:r>
              <a:rPr sz="2000" spc="-80" dirty="0">
                <a:latin typeface="Lucida Sans"/>
                <a:cs typeface="Lucida Sans"/>
              </a:rPr>
              <a:t>(RDS)</a:t>
            </a:r>
            <a:endParaRPr sz="20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348" y="2609088"/>
            <a:ext cx="7064375" cy="945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310" dirty="0">
                <a:latin typeface="Calibri"/>
                <a:cs typeface="Calibri"/>
              </a:rPr>
              <a:t>AWS </a:t>
            </a:r>
            <a:r>
              <a:rPr spc="160" dirty="0">
                <a:latin typeface="Calibri"/>
                <a:cs typeface="Calibri"/>
              </a:rPr>
              <a:t>Security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spc="180" dirty="0">
                <a:latin typeface="Calibri"/>
                <a:cs typeface="Calibri"/>
              </a:rPr>
              <a:t>Groups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7175" y="961136"/>
            <a:ext cx="366141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300" dirty="0"/>
              <a:t>Course</a:t>
            </a:r>
            <a:r>
              <a:rPr sz="4400" spc="-325" dirty="0"/>
              <a:t> </a:t>
            </a:r>
            <a:r>
              <a:rPr sz="4400" spc="-180" dirty="0"/>
              <a:t>Outline</a:t>
            </a:r>
            <a:endParaRPr sz="4400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79875" y="2249040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4079875" y="2858640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079875" y="3468240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4079875" y="4077840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079875" y="4700140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079875" y="5309740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316095" y="2133600"/>
            <a:ext cx="4939665" cy="4150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90" dirty="0">
                <a:latin typeface="Lucida Sans"/>
                <a:cs typeface="Lucida Sans"/>
              </a:rPr>
              <a:t>Course</a:t>
            </a:r>
            <a:r>
              <a:rPr sz="2800" spc="-225" dirty="0">
                <a:latin typeface="Lucida Sans"/>
                <a:cs typeface="Lucida Sans"/>
              </a:rPr>
              <a:t> </a:t>
            </a:r>
            <a:r>
              <a:rPr sz="2800" spc="-110" dirty="0">
                <a:latin typeface="Lucida Sans"/>
                <a:cs typeface="Lucida Sans"/>
              </a:rPr>
              <a:t>Overview</a:t>
            </a:r>
            <a:endParaRPr sz="2800" dirty="0">
              <a:latin typeface="Lucida Sans"/>
              <a:cs typeface="Lucida Sans"/>
            </a:endParaRPr>
          </a:p>
          <a:p>
            <a:pPr marL="12700" marR="5080">
              <a:lnSpc>
                <a:spcPts val="4800"/>
              </a:lnSpc>
              <a:spcBef>
                <a:spcPts val="400"/>
              </a:spcBef>
            </a:pPr>
            <a:r>
              <a:rPr sz="2800" spc="-140" dirty="0">
                <a:latin typeface="Lucida Sans"/>
                <a:cs typeface="Lucida Sans"/>
              </a:rPr>
              <a:t>Module </a:t>
            </a:r>
            <a:r>
              <a:rPr sz="2800" spc="-215" dirty="0">
                <a:latin typeface="Lucida Sans"/>
                <a:cs typeface="Lucida Sans"/>
              </a:rPr>
              <a:t>1: </a:t>
            </a:r>
            <a:r>
              <a:rPr sz="2800" dirty="0">
                <a:latin typeface="Lucida Sans"/>
                <a:cs typeface="Lucida Sans"/>
              </a:rPr>
              <a:t>AWS </a:t>
            </a:r>
            <a:r>
              <a:rPr sz="2800" spc="-175" dirty="0">
                <a:latin typeface="Lucida Sans"/>
                <a:cs typeface="Lucida Sans"/>
              </a:rPr>
              <a:t>Cloud</a:t>
            </a:r>
            <a:r>
              <a:rPr sz="2800" spc="-275" dirty="0">
                <a:latin typeface="Lucida Sans"/>
                <a:cs typeface="Lucida Sans"/>
              </a:rPr>
              <a:t> </a:t>
            </a:r>
            <a:r>
              <a:rPr sz="2800" spc="-165" dirty="0">
                <a:latin typeface="Lucida Sans"/>
                <a:cs typeface="Lucida Sans"/>
              </a:rPr>
              <a:t>Concepts  </a:t>
            </a:r>
            <a:r>
              <a:rPr sz="2800" spc="-140" dirty="0">
                <a:latin typeface="Lucida Sans"/>
                <a:cs typeface="Lucida Sans"/>
              </a:rPr>
              <a:t>Module </a:t>
            </a:r>
            <a:r>
              <a:rPr sz="2800" spc="-215" dirty="0">
                <a:latin typeface="Lucida Sans"/>
                <a:cs typeface="Lucida Sans"/>
              </a:rPr>
              <a:t>2: </a:t>
            </a:r>
            <a:r>
              <a:rPr sz="2800" dirty="0">
                <a:latin typeface="Lucida Sans"/>
                <a:cs typeface="Lucida Sans"/>
              </a:rPr>
              <a:t>AWS </a:t>
            </a:r>
            <a:r>
              <a:rPr sz="2800" spc="-175" dirty="0">
                <a:latin typeface="Lucida Sans"/>
                <a:cs typeface="Lucida Sans"/>
              </a:rPr>
              <a:t>Core </a:t>
            </a:r>
            <a:r>
              <a:rPr sz="2800" spc="-135" dirty="0">
                <a:latin typeface="Lucida Sans"/>
                <a:cs typeface="Lucida Sans"/>
              </a:rPr>
              <a:t>Services  </a:t>
            </a:r>
            <a:r>
              <a:rPr sz="2800" spc="-140" dirty="0">
                <a:latin typeface="Lucida Sans"/>
                <a:cs typeface="Lucida Sans"/>
              </a:rPr>
              <a:t>Module </a:t>
            </a:r>
            <a:r>
              <a:rPr sz="2800" spc="-215" dirty="0">
                <a:latin typeface="Lucida Sans"/>
                <a:cs typeface="Lucida Sans"/>
              </a:rPr>
              <a:t>3: </a:t>
            </a:r>
            <a:r>
              <a:rPr sz="2800" dirty="0">
                <a:latin typeface="Lucida Sans"/>
                <a:cs typeface="Lucida Sans"/>
              </a:rPr>
              <a:t>AWS</a:t>
            </a:r>
            <a:r>
              <a:rPr sz="2800" spc="-145" dirty="0">
                <a:latin typeface="Lucida Sans"/>
                <a:cs typeface="Lucida Sans"/>
              </a:rPr>
              <a:t> </a:t>
            </a:r>
            <a:r>
              <a:rPr sz="2800" spc="-120" dirty="0">
                <a:latin typeface="Lucida Sans"/>
                <a:cs typeface="Lucida Sans"/>
              </a:rPr>
              <a:t>Security</a:t>
            </a:r>
            <a:endParaRPr sz="2800" dirty="0">
              <a:latin typeface="Lucida Sans"/>
              <a:cs typeface="Lucida Sans"/>
            </a:endParaRPr>
          </a:p>
          <a:p>
            <a:pPr marL="12700" marR="573405">
              <a:lnSpc>
                <a:spcPts val="4800"/>
              </a:lnSpc>
              <a:spcBef>
                <a:spcPts val="120"/>
              </a:spcBef>
            </a:pPr>
            <a:r>
              <a:rPr sz="2800" spc="-140" dirty="0">
                <a:latin typeface="Lucida Sans"/>
                <a:cs typeface="Lucida Sans"/>
              </a:rPr>
              <a:t>Module </a:t>
            </a:r>
            <a:r>
              <a:rPr sz="2800" spc="-215" dirty="0">
                <a:latin typeface="Lucida Sans"/>
                <a:cs typeface="Lucida Sans"/>
              </a:rPr>
              <a:t>4: </a:t>
            </a:r>
            <a:r>
              <a:rPr sz="2800" dirty="0">
                <a:latin typeface="Lucida Sans"/>
                <a:cs typeface="Lucida Sans"/>
              </a:rPr>
              <a:t>AWS</a:t>
            </a:r>
            <a:r>
              <a:rPr sz="2800" spc="-110" dirty="0">
                <a:latin typeface="Lucida Sans"/>
                <a:cs typeface="Lucida Sans"/>
              </a:rPr>
              <a:t> </a:t>
            </a:r>
            <a:r>
              <a:rPr sz="2800" spc="-150" dirty="0">
                <a:latin typeface="Lucida Sans"/>
                <a:cs typeface="Lucida Sans"/>
              </a:rPr>
              <a:t>Architecting  </a:t>
            </a:r>
            <a:r>
              <a:rPr sz="2800" spc="-140" dirty="0">
                <a:latin typeface="Lucida Sans"/>
                <a:cs typeface="Lucida Sans"/>
              </a:rPr>
              <a:t>Module </a:t>
            </a:r>
            <a:r>
              <a:rPr sz="2800" spc="-215" dirty="0">
                <a:latin typeface="Lucida Sans"/>
                <a:cs typeface="Lucida Sans"/>
              </a:rPr>
              <a:t>5: </a:t>
            </a:r>
            <a:r>
              <a:rPr sz="2800" dirty="0">
                <a:latin typeface="Lucida Sans"/>
                <a:cs typeface="Lucida Sans"/>
              </a:rPr>
              <a:t>AWS </a:t>
            </a:r>
            <a:r>
              <a:rPr sz="2800" spc="-140" dirty="0">
                <a:latin typeface="Lucida Sans"/>
                <a:cs typeface="Lucida Sans"/>
              </a:rPr>
              <a:t>Pricing  </a:t>
            </a:r>
            <a:r>
              <a:rPr sz="2800" spc="-190" dirty="0">
                <a:latin typeface="Lucida Sans"/>
                <a:cs typeface="Lucida Sans"/>
              </a:rPr>
              <a:t>Course</a:t>
            </a:r>
            <a:r>
              <a:rPr sz="2800" spc="-250" dirty="0">
                <a:latin typeface="Lucida Sans"/>
                <a:cs typeface="Lucida Sans"/>
              </a:rPr>
              <a:t> </a:t>
            </a:r>
            <a:r>
              <a:rPr sz="2800" spc="-125" dirty="0">
                <a:latin typeface="Lucida Sans"/>
                <a:cs typeface="Lucida Sans"/>
              </a:rPr>
              <a:t>Summary</a:t>
            </a:r>
            <a:endParaRPr sz="2800" dirty="0">
              <a:latin typeface="Lucida Sans"/>
              <a:cs typeface="Lucida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79875" y="5919340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1443989"/>
            <a:ext cx="4940521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5" dirty="0">
                <a:latin typeface="Calibri"/>
                <a:cs typeface="Calibri"/>
              </a:rPr>
              <a:t>AWS</a:t>
            </a:r>
            <a:r>
              <a:rPr sz="4400" spc="95" dirty="0">
                <a:latin typeface="Calibri"/>
                <a:cs typeface="Calibri"/>
              </a:rPr>
              <a:t> </a:t>
            </a:r>
            <a:r>
              <a:rPr sz="4400" spc="114" dirty="0">
                <a:latin typeface="Calibri"/>
                <a:cs typeface="Calibri"/>
              </a:rPr>
              <a:t>Security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-60" dirty="0"/>
          </a:p>
        </p:txBody>
      </p:sp>
      <p:sp>
        <p:nvSpPr>
          <p:cNvPr id="4" name="object 4"/>
          <p:cNvSpPr/>
          <p:nvPr/>
        </p:nvSpPr>
        <p:spPr>
          <a:xfrm>
            <a:off x="329979" y="2734630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344230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2436438"/>
            <a:ext cx="4765675" cy="2340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18565">
              <a:lnSpc>
                <a:spcPct val="142900"/>
              </a:lnSpc>
            </a:pPr>
            <a:r>
              <a:rPr sz="2800" spc="20" dirty="0">
                <a:latin typeface="Calibri"/>
                <a:cs typeface="Calibri"/>
              </a:rPr>
              <a:t>Is </a:t>
            </a:r>
            <a:r>
              <a:rPr sz="2800" spc="80" dirty="0">
                <a:latin typeface="Calibri"/>
                <a:cs typeface="Calibri"/>
              </a:rPr>
              <a:t>the </a:t>
            </a:r>
            <a:r>
              <a:rPr sz="2800" spc="95" dirty="0">
                <a:latin typeface="Calibri"/>
                <a:cs typeface="Calibri"/>
              </a:rPr>
              <a:t>highest </a:t>
            </a:r>
            <a:r>
              <a:rPr sz="2800" spc="35" dirty="0">
                <a:latin typeface="Calibri"/>
                <a:cs typeface="Calibri"/>
              </a:rPr>
              <a:t>priorities  </a:t>
            </a:r>
            <a:r>
              <a:rPr sz="2800" spc="75" dirty="0">
                <a:latin typeface="Calibri"/>
                <a:cs typeface="Calibri"/>
              </a:rPr>
              <a:t>Security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105" dirty="0">
                <a:latin typeface="Calibri"/>
                <a:cs typeface="Calibri"/>
              </a:rPr>
              <a:t>groups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5" dirty="0">
                <a:latin typeface="Calibri"/>
                <a:cs typeface="Calibri"/>
              </a:rPr>
              <a:t>Act </a:t>
            </a:r>
            <a:r>
              <a:rPr sz="2400" spc="70" dirty="0">
                <a:latin typeface="Calibri"/>
                <a:cs typeface="Calibri"/>
              </a:rPr>
              <a:t>as </a:t>
            </a:r>
            <a:r>
              <a:rPr sz="2400" spc="60" dirty="0">
                <a:latin typeface="Calibri"/>
                <a:cs typeface="Calibri"/>
              </a:rPr>
              <a:t>built-in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45" dirty="0">
                <a:latin typeface="Calibri"/>
                <a:cs typeface="Calibri"/>
              </a:rPr>
              <a:t>firewalls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5" dirty="0">
                <a:latin typeface="Calibri"/>
                <a:cs typeface="Calibri"/>
              </a:rPr>
              <a:t>Control </a:t>
            </a:r>
            <a:r>
              <a:rPr sz="2400" spc="45" dirty="0">
                <a:latin typeface="Calibri"/>
                <a:cs typeface="Calibri"/>
              </a:rPr>
              <a:t>accessibility </a:t>
            </a:r>
            <a:r>
              <a:rPr sz="2400" spc="80" dirty="0">
                <a:latin typeface="Calibri"/>
                <a:cs typeface="Calibri"/>
              </a:rPr>
              <a:t>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instances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05800" y="1463039"/>
            <a:ext cx="3581400" cy="50258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7279" y="1278139"/>
            <a:ext cx="3288029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25" dirty="0">
                <a:latin typeface="Calibri"/>
                <a:cs typeface="Calibri"/>
              </a:rPr>
              <a:t>AWS</a:t>
            </a:r>
            <a:r>
              <a:rPr sz="4400" spc="95" dirty="0">
                <a:latin typeface="Calibri"/>
                <a:cs typeface="Calibri"/>
              </a:rPr>
              <a:t> </a:t>
            </a:r>
            <a:r>
              <a:rPr sz="4400" spc="114" dirty="0">
                <a:latin typeface="Calibri"/>
                <a:cs typeface="Calibri"/>
              </a:rPr>
              <a:t>Security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49622" y="2917188"/>
            <a:ext cx="2537460" cy="3575050"/>
          </a:xfrm>
          <a:custGeom>
            <a:avLst/>
            <a:gdLst/>
            <a:ahLst/>
            <a:cxnLst/>
            <a:rect l="l" t="t" r="r" b="b"/>
            <a:pathLst>
              <a:path w="2537460" h="3575050">
                <a:moveTo>
                  <a:pt x="0" y="249127"/>
                </a:moveTo>
                <a:lnTo>
                  <a:pt x="4013" y="204346"/>
                </a:lnTo>
                <a:lnTo>
                  <a:pt x="15586" y="162198"/>
                </a:lnTo>
                <a:lnTo>
                  <a:pt x="34013" y="123388"/>
                </a:lnTo>
                <a:lnTo>
                  <a:pt x="58591" y="88617"/>
                </a:lnTo>
                <a:lnTo>
                  <a:pt x="88617" y="58591"/>
                </a:lnTo>
                <a:lnTo>
                  <a:pt x="123388" y="34013"/>
                </a:lnTo>
                <a:lnTo>
                  <a:pt x="162198" y="15586"/>
                </a:lnTo>
                <a:lnTo>
                  <a:pt x="204346" y="4013"/>
                </a:lnTo>
                <a:lnTo>
                  <a:pt x="249127" y="0"/>
                </a:lnTo>
                <a:lnTo>
                  <a:pt x="2288333" y="0"/>
                </a:lnTo>
                <a:lnTo>
                  <a:pt x="2333113" y="4013"/>
                </a:lnTo>
                <a:lnTo>
                  <a:pt x="2375261" y="15586"/>
                </a:lnTo>
                <a:lnTo>
                  <a:pt x="2414072" y="34013"/>
                </a:lnTo>
                <a:lnTo>
                  <a:pt x="2448842" y="58591"/>
                </a:lnTo>
                <a:lnTo>
                  <a:pt x="2478868" y="88617"/>
                </a:lnTo>
                <a:lnTo>
                  <a:pt x="2503446" y="123388"/>
                </a:lnTo>
                <a:lnTo>
                  <a:pt x="2521874" y="162198"/>
                </a:lnTo>
                <a:lnTo>
                  <a:pt x="2533446" y="204346"/>
                </a:lnTo>
                <a:lnTo>
                  <a:pt x="2537460" y="249127"/>
                </a:lnTo>
                <a:lnTo>
                  <a:pt x="2537460" y="3325922"/>
                </a:lnTo>
                <a:lnTo>
                  <a:pt x="2533446" y="3370702"/>
                </a:lnTo>
                <a:lnTo>
                  <a:pt x="2521874" y="3412850"/>
                </a:lnTo>
                <a:lnTo>
                  <a:pt x="2503446" y="3451661"/>
                </a:lnTo>
                <a:lnTo>
                  <a:pt x="2478868" y="3486431"/>
                </a:lnTo>
                <a:lnTo>
                  <a:pt x="2448842" y="3516457"/>
                </a:lnTo>
                <a:lnTo>
                  <a:pt x="2414072" y="3541035"/>
                </a:lnTo>
                <a:lnTo>
                  <a:pt x="2375261" y="3559463"/>
                </a:lnTo>
                <a:lnTo>
                  <a:pt x="2333113" y="3571035"/>
                </a:lnTo>
                <a:lnTo>
                  <a:pt x="2288333" y="3575049"/>
                </a:lnTo>
                <a:lnTo>
                  <a:pt x="249127" y="3575049"/>
                </a:lnTo>
                <a:lnTo>
                  <a:pt x="204346" y="3571035"/>
                </a:lnTo>
                <a:lnTo>
                  <a:pt x="162198" y="3559463"/>
                </a:lnTo>
                <a:lnTo>
                  <a:pt x="123388" y="3541035"/>
                </a:lnTo>
                <a:lnTo>
                  <a:pt x="88617" y="3516457"/>
                </a:lnTo>
                <a:lnTo>
                  <a:pt x="58591" y="3486431"/>
                </a:lnTo>
                <a:lnTo>
                  <a:pt x="34013" y="3451661"/>
                </a:lnTo>
                <a:lnTo>
                  <a:pt x="15586" y="3412850"/>
                </a:lnTo>
                <a:lnTo>
                  <a:pt x="4013" y="3370702"/>
                </a:lnTo>
                <a:lnTo>
                  <a:pt x="0" y="3325922"/>
                </a:lnTo>
                <a:lnTo>
                  <a:pt x="0" y="24912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449622" y="2917188"/>
            <a:ext cx="2537460" cy="3575050"/>
          </a:xfrm>
          <a:custGeom>
            <a:avLst/>
            <a:gdLst/>
            <a:ahLst/>
            <a:cxnLst/>
            <a:rect l="l" t="t" r="r" b="b"/>
            <a:pathLst>
              <a:path w="2537460" h="3575050">
                <a:moveTo>
                  <a:pt x="0" y="249127"/>
                </a:moveTo>
                <a:lnTo>
                  <a:pt x="4013" y="204346"/>
                </a:lnTo>
                <a:lnTo>
                  <a:pt x="15586" y="162198"/>
                </a:lnTo>
                <a:lnTo>
                  <a:pt x="34013" y="123388"/>
                </a:lnTo>
                <a:lnTo>
                  <a:pt x="58591" y="88617"/>
                </a:lnTo>
                <a:lnTo>
                  <a:pt x="88617" y="58591"/>
                </a:lnTo>
                <a:lnTo>
                  <a:pt x="123388" y="34013"/>
                </a:lnTo>
                <a:lnTo>
                  <a:pt x="162198" y="15586"/>
                </a:lnTo>
                <a:lnTo>
                  <a:pt x="204346" y="4013"/>
                </a:lnTo>
                <a:lnTo>
                  <a:pt x="249127" y="0"/>
                </a:lnTo>
                <a:lnTo>
                  <a:pt x="2288333" y="0"/>
                </a:lnTo>
                <a:lnTo>
                  <a:pt x="2333113" y="4013"/>
                </a:lnTo>
                <a:lnTo>
                  <a:pt x="2375261" y="15586"/>
                </a:lnTo>
                <a:lnTo>
                  <a:pt x="2414072" y="34013"/>
                </a:lnTo>
                <a:lnTo>
                  <a:pt x="2448842" y="58591"/>
                </a:lnTo>
                <a:lnTo>
                  <a:pt x="2478868" y="88617"/>
                </a:lnTo>
                <a:lnTo>
                  <a:pt x="2503446" y="123388"/>
                </a:lnTo>
                <a:lnTo>
                  <a:pt x="2521874" y="162198"/>
                </a:lnTo>
                <a:lnTo>
                  <a:pt x="2533446" y="204346"/>
                </a:lnTo>
                <a:lnTo>
                  <a:pt x="2537460" y="249127"/>
                </a:lnTo>
                <a:lnTo>
                  <a:pt x="2537460" y="3325922"/>
                </a:lnTo>
                <a:lnTo>
                  <a:pt x="2533446" y="3370702"/>
                </a:lnTo>
                <a:lnTo>
                  <a:pt x="2521874" y="3412850"/>
                </a:lnTo>
                <a:lnTo>
                  <a:pt x="2503446" y="3451661"/>
                </a:lnTo>
                <a:lnTo>
                  <a:pt x="2478868" y="3486431"/>
                </a:lnTo>
                <a:lnTo>
                  <a:pt x="2448842" y="3516457"/>
                </a:lnTo>
                <a:lnTo>
                  <a:pt x="2414072" y="3541035"/>
                </a:lnTo>
                <a:lnTo>
                  <a:pt x="2375261" y="3559463"/>
                </a:lnTo>
                <a:lnTo>
                  <a:pt x="2333113" y="3571035"/>
                </a:lnTo>
                <a:lnTo>
                  <a:pt x="2288333" y="3575049"/>
                </a:lnTo>
                <a:lnTo>
                  <a:pt x="249127" y="3575049"/>
                </a:lnTo>
                <a:lnTo>
                  <a:pt x="204346" y="3571035"/>
                </a:lnTo>
                <a:lnTo>
                  <a:pt x="162198" y="3559463"/>
                </a:lnTo>
                <a:lnTo>
                  <a:pt x="123388" y="3541035"/>
                </a:lnTo>
                <a:lnTo>
                  <a:pt x="88617" y="3516457"/>
                </a:lnTo>
                <a:lnTo>
                  <a:pt x="58591" y="3486431"/>
                </a:lnTo>
                <a:lnTo>
                  <a:pt x="34013" y="3451661"/>
                </a:lnTo>
                <a:lnTo>
                  <a:pt x="15586" y="3412850"/>
                </a:lnTo>
                <a:lnTo>
                  <a:pt x="4013" y="3370702"/>
                </a:lnTo>
                <a:lnTo>
                  <a:pt x="0" y="3325922"/>
                </a:lnTo>
                <a:lnTo>
                  <a:pt x="0" y="249127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6408420" y="2917189"/>
            <a:ext cx="2537460" cy="3575050"/>
          </a:xfrm>
          <a:custGeom>
            <a:avLst/>
            <a:gdLst/>
            <a:ahLst/>
            <a:cxnLst/>
            <a:rect l="l" t="t" r="r" b="b"/>
            <a:pathLst>
              <a:path w="2537459" h="3575050">
                <a:moveTo>
                  <a:pt x="0" y="249127"/>
                </a:moveTo>
                <a:lnTo>
                  <a:pt x="4013" y="204346"/>
                </a:lnTo>
                <a:lnTo>
                  <a:pt x="15586" y="162198"/>
                </a:lnTo>
                <a:lnTo>
                  <a:pt x="34013" y="123388"/>
                </a:lnTo>
                <a:lnTo>
                  <a:pt x="58591" y="88617"/>
                </a:lnTo>
                <a:lnTo>
                  <a:pt x="88617" y="58591"/>
                </a:lnTo>
                <a:lnTo>
                  <a:pt x="123388" y="34013"/>
                </a:lnTo>
                <a:lnTo>
                  <a:pt x="162198" y="15586"/>
                </a:lnTo>
                <a:lnTo>
                  <a:pt x="204346" y="4013"/>
                </a:lnTo>
                <a:lnTo>
                  <a:pt x="249127" y="0"/>
                </a:lnTo>
                <a:lnTo>
                  <a:pt x="2288333" y="0"/>
                </a:lnTo>
                <a:lnTo>
                  <a:pt x="2333113" y="4013"/>
                </a:lnTo>
                <a:lnTo>
                  <a:pt x="2375261" y="15586"/>
                </a:lnTo>
                <a:lnTo>
                  <a:pt x="2414072" y="34013"/>
                </a:lnTo>
                <a:lnTo>
                  <a:pt x="2448842" y="58591"/>
                </a:lnTo>
                <a:lnTo>
                  <a:pt x="2478868" y="88617"/>
                </a:lnTo>
                <a:lnTo>
                  <a:pt x="2503446" y="123388"/>
                </a:lnTo>
                <a:lnTo>
                  <a:pt x="2521874" y="162198"/>
                </a:lnTo>
                <a:lnTo>
                  <a:pt x="2533446" y="204346"/>
                </a:lnTo>
                <a:lnTo>
                  <a:pt x="2537460" y="249127"/>
                </a:lnTo>
                <a:lnTo>
                  <a:pt x="2537460" y="3325922"/>
                </a:lnTo>
                <a:lnTo>
                  <a:pt x="2533446" y="3370702"/>
                </a:lnTo>
                <a:lnTo>
                  <a:pt x="2521874" y="3412850"/>
                </a:lnTo>
                <a:lnTo>
                  <a:pt x="2503446" y="3451661"/>
                </a:lnTo>
                <a:lnTo>
                  <a:pt x="2478868" y="3486431"/>
                </a:lnTo>
                <a:lnTo>
                  <a:pt x="2448842" y="3516457"/>
                </a:lnTo>
                <a:lnTo>
                  <a:pt x="2414072" y="3541035"/>
                </a:lnTo>
                <a:lnTo>
                  <a:pt x="2375261" y="3559463"/>
                </a:lnTo>
                <a:lnTo>
                  <a:pt x="2333113" y="3571035"/>
                </a:lnTo>
                <a:lnTo>
                  <a:pt x="2288333" y="3575049"/>
                </a:lnTo>
                <a:lnTo>
                  <a:pt x="249127" y="3575049"/>
                </a:lnTo>
                <a:lnTo>
                  <a:pt x="204346" y="3571035"/>
                </a:lnTo>
                <a:lnTo>
                  <a:pt x="162198" y="3559463"/>
                </a:lnTo>
                <a:lnTo>
                  <a:pt x="123388" y="3541035"/>
                </a:lnTo>
                <a:lnTo>
                  <a:pt x="88617" y="3516457"/>
                </a:lnTo>
                <a:lnTo>
                  <a:pt x="58591" y="3486431"/>
                </a:lnTo>
                <a:lnTo>
                  <a:pt x="34013" y="3451661"/>
                </a:lnTo>
                <a:lnTo>
                  <a:pt x="15586" y="3412850"/>
                </a:lnTo>
                <a:lnTo>
                  <a:pt x="4013" y="3370702"/>
                </a:lnTo>
                <a:lnTo>
                  <a:pt x="0" y="3325922"/>
                </a:lnTo>
                <a:lnTo>
                  <a:pt x="0" y="24912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6408420" y="2917189"/>
            <a:ext cx="2537460" cy="3575050"/>
          </a:xfrm>
          <a:custGeom>
            <a:avLst/>
            <a:gdLst/>
            <a:ahLst/>
            <a:cxnLst/>
            <a:rect l="l" t="t" r="r" b="b"/>
            <a:pathLst>
              <a:path w="2537459" h="3575050">
                <a:moveTo>
                  <a:pt x="0" y="249127"/>
                </a:moveTo>
                <a:lnTo>
                  <a:pt x="4013" y="204346"/>
                </a:lnTo>
                <a:lnTo>
                  <a:pt x="15586" y="162198"/>
                </a:lnTo>
                <a:lnTo>
                  <a:pt x="34013" y="123388"/>
                </a:lnTo>
                <a:lnTo>
                  <a:pt x="58591" y="88617"/>
                </a:lnTo>
                <a:lnTo>
                  <a:pt x="88617" y="58591"/>
                </a:lnTo>
                <a:lnTo>
                  <a:pt x="123388" y="34013"/>
                </a:lnTo>
                <a:lnTo>
                  <a:pt x="162198" y="15586"/>
                </a:lnTo>
                <a:lnTo>
                  <a:pt x="204346" y="4013"/>
                </a:lnTo>
                <a:lnTo>
                  <a:pt x="249127" y="0"/>
                </a:lnTo>
                <a:lnTo>
                  <a:pt x="2288333" y="0"/>
                </a:lnTo>
                <a:lnTo>
                  <a:pt x="2333113" y="4013"/>
                </a:lnTo>
                <a:lnTo>
                  <a:pt x="2375261" y="15586"/>
                </a:lnTo>
                <a:lnTo>
                  <a:pt x="2414072" y="34013"/>
                </a:lnTo>
                <a:lnTo>
                  <a:pt x="2448842" y="58591"/>
                </a:lnTo>
                <a:lnTo>
                  <a:pt x="2478868" y="88617"/>
                </a:lnTo>
                <a:lnTo>
                  <a:pt x="2503446" y="123388"/>
                </a:lnTo>
                <a:lnTo>
                  <a:pt x="2521874" y="162198"/>
                </a:lnTo>
                <a:lnTo>
                  <a:pt x="2533446" y="204346"/>
                </a:lnTo>
                <a:lnTo>
                  <a:pt x="2537460" y="249127"/>
                </a:lnTo>
                <a:lnTo>
                  <a:pt x="2537460" y="3325922"/>
                </a:lnTo>
                <a:lnTo>
                  <a:pt x="2533446" y="3370702"/>
                </a:lnTo>
                <a:lnTo>
                  <a:pt x="2521874" y="3412850"/>
                </a:lnTo>
                <a:lnTo>
                  <a:pt x="2503446" y="3451661"/>
                </a:lnTo>
                <a:lnTo>
                  <a:pt x="2478868" y="3486431"/>
                </a:lnTo>
                <a:lnTo>
                  <a:pt x="2448842" y="3516457"/>
                </a:lnTo>
                <a:lnTo>
                  <a:pt x="2414072" y="3541035"/>
                </a:lnTo>
                <a:lnTo>
                  <a:pt x="2375261" y="3559463"/>
                </a:lnTo>
                <a:lnTo>
                  <a:pt x="2333113" y="3571035"/>
                </a:lnTo>
                <a:lnTo>
                  <a:pt x="2288333" y="3575049"/>
                </a:lnTo>
                <a:lnTo>
                  <a:pt x="249127" y="3575049"/>
                </a:lnTo>
                <a:lnTo>
                  <a:pt x="204346" y="3571035"/>
                </a:lnTo>
                <a:lnTo>
                  <a:pt x="162198" y="3559463"/>
                </a:lnTo>
                <a:lnTo>
                  <a:pt x="123388" y="3541035"/>
                </a:lnTo>
                <a:lnTo>
                  <a:pt x="88617" y="3516457"/>
                </a:lnTo>
                <a:lnTo>
                  <a:pt x="58591" y="3486431"/>
                </a:lnTo>
                <a:lnTo>
                  <a:pt x="34013" y="3451661"/>
                </a:lnTo>
                <a:lnTo>
                  <a:pt x="15586" y="3412850"/>
                </a:lnTo>
                <a:lnTo>
                  <a:pt x="4013" y="3370702"/>
                </a:lnTo>
                <a:lnTo>
                  <a:pt x="0" y="3325922"/>
                </a:lnTo>
                <a:lnTo>
                  <a:pt x="0" y="249127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9444208" y="2916237"/>
            <a:ext cx="2537460" cy="3575050"/>
          </a:xfrm>
          <a:custGeom>
            <a:avLst/>
            <a:gdLst/>
            <a:ahLst/>
            <a:cxnLst/>
            <a:rect l="l" t="t" r="r" b="b"/>
            <a:pathLst>
              <a:path w="2537459" h="3575050">
                <a:moveTo>
                  <a:pt x="0" y="249127"/>
                </a:moveTo>
                <a:lnTo>
                  <a:pt x="4013" y="204346"/>
                </a:lnTo>
                <a:lnTo>
                  <a:pt x="15586" y="162198"/>
                </a:lnTo>
                <a:lnTo>
                  <a:pt x="34013" y="123388"/>
                </a:lnTo>
                <a:lnTo>
                  <a:pt x="58591" y="88617"/>
                </a:lnTo>
                <a:lnTo>
                  <a:pt x="88617" y="58591"/>
                </a:lnTo>
                <a:lnTo>
                  <a:pt x="123388" y="34013"/>
                </a:lnTo>
                <a:lnTo>
                  <a:pt x="162198" y="15586"/>
                </a:lnTo>
                <a:lnTo>
                  <a:pt x="204346" y="4013"/>
                </a:lnTo>
                <a:lnTo>
                  <a:pt x="249127" y="0"/>
                </a:lnTo>
                <a:lnTo>
                  <a:pt x="2288333" y="0"/>
                </a:lnTo>
                <a:lnTo>
                  <a:pt x="2333113" y="4013"/>
                </a:lnTo>
                <a:lnTo>
                  <a:pt x="2375261" y="15586"/>
                </a:lnTo>
                <a:lnTo>
                  <a:pt x="2414072" y="34013"/>
                </a:lnTo>
                <a:lnTo>
                  <a:pt x="2448842" y="58591"/>
                </a:lnTo>
                <a:lnTo>
                  <a:pt x="2478868" y="88617"/>
                </a:lnTo>
                <a:lnTo>
                  <a:pt x="2503446" y="123388"/>
                </a:lnTo>
                <a:lnTo>
                  <a:pt x="2521874" y="162198"/>
                </a:lnTo>
                <a:lnTo>
                  <a:pt x="2533446" y="204346"/>
                </a:lnTo>
                <a:lnTo>
                  <a:pt x="2537460" y="249127"/>
                </a:lnTo>
                <a:lnTo>
                  <a:pt x="2537460" y="3325922"/>
                </a:lnTo>
                <a:lnTo>
                  <a:pt x="2533446" y="3370702"/>
                </a:lnTo>
                <a:lnTo>
                  <a:pt x="2521874" y="3412850"/>
                </a:lnTo>
                <a:lnTo>
                  <a:pt x="2503446" y="3451661"/>
                </a:lnTo>
                <a:lnTo>
                  <a:pt x="2478868" y="3486431"/>
                </a:lnTo>
                <a:lnTo>
                  <a:pt x="2448842" y="3516457"/>
                </a:lnTo>
                <a:lnTo>
                  <a:pt x="2414072" y="3541035"/>
                </a:lnTo>
                <a:lnTo>
                  <a:pt x="2375261" y="3559463"/>
                </a:lnTo>
                <a:lnTo>
                  <a:pt x="2333113" y="3571035"/>
                </a:lnTo>
                <a:lnTo>
                  <a:pt x="2288333" y="3575049"/>
                </a:lnTo>
                <a:lnTo>
                  <a:pt x="249127" y="3575049"/>
                </a:lnTo>
                <a:lnTo>
                  <a:pt x="204346" y="3571035"/>
                </a:lnTo>
                <a:lnTo>
                  <a:pt x="162198" y="3559463"/>
                </a:lnTo>
                <a:lnTo>
                  <a:pt x="123388" y="3541035"/>
                </a:lnTo>
                <a:lnTo>
                  <a:pt x="88617" y="3516457"/>
                </a:lnTo>
                <a:lnTo>
                  <a:pt x="58591" y="3486431"/>
                </a:lnTo>
                <a:lnTo>
                  <a:pt x="34013" y="3451661"/>
                </a:lnTo>
                <a:lnTo>
                  <a:pt x="15586" y="3412850"/>
                </a:lnTo>
                <a:lnTo>
                  <a:pt x="4013" y="3370702"/>
                </a:lnTo>
                <a:lnTo>
                  <a:pt x="0" y="3325922"/>
                </a:lnTo>
                <a:lnTo>
                  <a:pt x="0" y="24912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9444208" y="2916237"/>
            <a:ext cx="2537460" cy="3575050"/>
          </a:xfrm>
          <a:custGeom>
            <a:avLst/>
            <a:gdLst/>
            <a:ahLst/>
            <a:cxnLst/>
            <a:rect l="l" t="t" r="r" b="b"/>
            <a:pathLst>
              <a:path w="2537459" h="3575050">
                <a:moveTo>
                  <a:pt x="0" y="249127"/>
                </a:moveTo>
                <a:lnTo>
                  <a:pt x="4013" y="204346"/>
                </a:lnTo>
                <a:lnTo>
                  <a:pt x="15586" y="162198"/>
                </a:lnTo>
                <a:lnTo>
                  <a:pt x="34013" y="123388"/>
                </a:lnTo>
                <a:lnTo>
                  <a:pt x="58591" y="88617"/>
                </a:lnTo>
                <a:lnTo>
                  <a:pt x="88617" y="58591"/>
                </a:lnTo>
                <a:lnTo>
                  <a:pt x="123388" y="34013"/>
                </a:lnTo>
                <a:lnTo>
                  <a:pt x="162198" y="15586"/>
                </a:lnTo>
                <a:lnTo>
                  <a:pt x="204346" y="4013"/>
                </a:lnTo>
                <a:lnTo>
                  <a:pt x="249127" y="0"/>
                </a:lnTo>
                <a:lnTo>
                  <a:pt x="2288333" y="0"/>
                </a:lnTo>
                <a:lnTo>
                  <a:pt x="2333113" y="4013"/>
                </a:lnTo>
                <a:lnTo>
                  <a:pt x="2375261" y="15586"/>
                </a:lnTo>
                <a:lnTo>
                  <a:pt x="2414072" y="34013"/>
                </a:lnTo>
                <a:lnTo>
                  <a:pt x="2448842" y="58591"/>
                </a:lnTo>
                <a:lnTo>
                  <a:pt x="2478868" y="88617"/>
                </a:lnTo>
                <a:lnTo>
                  <a:pt x="2503446" y="123388"/>
                </a:lnTo>
                <a:lnTo>
                  <a:pt x="2521874" y="162198"/>
                </a:lnTo>
                <a:lnTo>
                  <a:pt x="2533446" y="204346"/>
                </a:lnTo>
                <a:lnTo>
                  <a:pt x="2537460" y="249127"/>
                </a:lnTo>
                <a:lnTo>
                  <a:pt x="2537460" y="3325922"/>
                </a:lnTo>
                <a:lnTo>
                  <a:pt x="2533446" y="3370702"/>
                </a:lnTo>
                <a:lnTo>
                  <a:pt x="2521874" y="3412850"/>
                </a:lnTo>
                <a:lnTo>
                  <a:pt x="2503446" y="3451661"/>
                </a:lnTo>
                <a:lnTo>
                  <a:pt x="2478868" y="3486431"/>
                </a:lnTo>
                <a:lnTo>
                  <a:pt x="2448842" y="3516457"/>
                </a:lnTo>
                <a:lnTo>
                  <a:pt x="2414072" y="3541035"/>
                </a:lnTo>
                <a:lnTo>
                  <a:pt x="2375261" y="3559463"/>
                </a:lnTo>
                <a:lnTo>
                  <a:pt x="2333113" y="3571035"/>
                </a:lnTo>
                <a:lnTo>
                  <a:pt x="2288333" y="3575049"/>
                </a:lnTo>
                <a:lnTo>
                  <a:pt x="249127" y="3575049"/>
                </a:lnTo>
                <a:lnTo>
                  <a:pt x="204346" y="3571035"/>
                </a:lnTo>
                <a:lnTo>
                  <a:pt x="162198" y="3559463"/>
                </a:lnTo>
                <a:lnTo>
                  <a:pt x="123388" y="3541035"/>
                </a:lnTo>
                <a:lnTo>
                  <a:pt x="88617" y="3516457"/>
                </a:lnTo>
                <a:lnTo>
                  <a:pt x="58591" y="3486431"/>
                </a:lnTo>
                <a:lnTo>
                  <a:pt x="34013" y="3451661"/>
                </a:lnTo>
                <a:lnTo>
                  <a:pt x="15586" y="3412850"/>
                </a:lnTo>
                <a:lnTo>
                  <a:pt x="4013" y="3370702"/>
                </a:lnTo>
                <a:lnTo>
                  <a:pt x="0" y="3325922"/>
                </a:lnTo>
                <a:lnTo>
                  <a:pt x="0" y="249127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572255" y="3325367"/>
            <a:ext cx="2292096" cy="24201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6531864" y="3325367"/>
            <a:ext cx="2292096" cy="24201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9567671" y="3325367"/>
            <a:ext cx="2292096" cy="24201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2443676" y="4314710"/>
            <a:ext cx="1243330" cy="887094"/>
          </a:xfrm>
          <a:custGeom>
            <a:avLst/>
            <a:gdLst/>
            <a:ahLst/>
            <a:cxnLst/>
            <a:rect l="l" t="t" r="r" b="b"/>
            <a:pathLst>
              <a:path w="1243329" h="887095">
                <a:moveTo>
                  <a:pt x="1069176" y="803448"/>
                </a:moveTo>
                <a:lnTo>
                  <a:pt x="1032661" y="855400"/>
                </a:lnTo>
                <a:lnTo>
                  <a:pt x="1243286" y="887018"/>
                </a:lnTo>
                <a:lnTo>
                  <a:pt x="1208071" y="821706"/>
                </a:lnTo>
                <a:lnTo>
                  <a:pt x="1095152" y="821706"/>
                </a:lnTo>
                <a:lnTo>
                  <a:pt x="1069176" y="803448"/>
                </a:lnTo>
                <a:close/>
              </a:path>
              <a:path w="1243329" h="887095">
                <a:moveTo>
                  <a:pt x="1105691" y="751497"/>
                </a:moveTo>
                <a:lnTo>
                  <a:pt x="1069176" y="803448"/>
                </a:lnTo>
                <a:lnTo>
                  <a:pt x="1095152" y="821706"/>
                </a:lnTo>
                <a:lnTo>
                  <a:pt x="1131667" y="769755"/>
                </a:lnTo>
                <a:lnTo>
                  <a:pt x="1105691" y="751497"/>
                </a:lnTo>
                <a:close/>
              </a:path>
              <a:path w="1243329" h="887095">
                <a:moveTo>
                  <a:pt x="1142206" y="699547"/>
                </a:moveTo>
                <a:lnTo>
                  <a:pt x="1105691" y="751497"/>
                </a:lnTo>
                <a:lnTo>
                  <a:pt x="1131667" y="769755"/>
                </a:lnTo>
                <a:lnTo>
                  <a:pt x="1095152" y="821706"/>
                </a:lnTo>
                <a:lnTo>
                  <a:pt x="1208071" y="821706"/>
                </a:lnTo>
                <a:lnTo>
                  <a:pt x="1142206" y="699547"/>
                </a:lnTo>
                <a:close/>
              </a:path>
              <a:path w="1243329" h="887095">
                <a:moveTo>
                  <a:pt x="36515" y="0"/>
                </a:moveTo>
                <a:lnTo>
                  <a:pt x="0" y="51951"/>
                </a:lnTo>
                <a:lnTo>
                  <a:pt x="1069176" y="803448"/>
                </a:lnTo>
                <a:lnTo>
                  <a:pt x="1105691" y="751497"/>
                </a:lnTo>
                <a:lnTo>
                  <a:pt x="36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5972101" y="5110509"/>
            <a:ext cx="835025" cy="190500"/>
          </a:xfrm>
          <a:custGeom>
            <a:avLst/>
            <a:gdLst/>
            <a:ahLst/>
            <a:cxnLst/>
            <a:rect l="l" t="t" r="r" b="b"/>
            <a:pathLst>
              <a:path w="835025" h="190500">
                <a:moveTo>
                  <a:pt x="644354" y="0"/>
                </a:moveTo>
                <a:lnTo>
                  <a:pt x="644354" y="190500"/>
                </a:lnTo>
                <a:lnTo>
                  <a:pt x="771354" y="127000"/>
                </a:lnTo>
                <a:lnTo>
                  <a:pt x="676104" y="127000"/>
                </a:lnTo>
                <a:lnTo>
                  <a:pt x="676104" y="63500"/>
                </a:lnTo>
                <a:lnTo>
                  <a:pt x="771354" y="63500"/>
                </a:lnTo>
                <a:lnTo>
                  <a:pt x="644354" y="0"/>
                </a:lnTo>
                <a:close/>
              </a:path>
              <a:path w="835025" h="190500">
                <a:moveTo>
                  <a:pt x="644354" y="63500"/>
                </a:moveTo>
                <a:lnTo>
                  <a:pt x="0" y="63500"/>
                </a:lnTo>
                <a:lnTo>
                  <a:pt x="0" y="127000"/>
                </a:lnTo>
                <a:lnTo>
                  <a:pt x="644354" y="127000"/>
                </a:lnTo>
                <a:lnTo>
                  <a:pt x="644354" y="63500"/>
                </a:lnTo>
                <a:close/>
              </a:path>
              <a:path w="835025" h="190500">
                <a:moveTo>
                  <a:pt x="771354" y="63500"/>
                </a:moveTo>
                <a:lnTo>
                  <a:pt x="676104" y="63500"/>
                </a:lnTo>
                <a:lnTo>
                  <a:pt x="676104" y="127000"/>
                </a:lnTo>
                <a:lnTo>
                  <a:pt x="771354" y="127000"/>
                </a:lnTo>
                <a:lnTo>
                  <a:pt x="834854" y="95250"/>
                </a:lnTo>
                <a:lnTo>
                  <a:pt x="771354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8840871" y="5110509"/>
            <a:ext cx="835025" cy="190500"/>
          </a:xfrm>
          <a:custGeom>
            <a:avLst/>
            <a:gdLst/>
            <a:ahLst/>
            <a:cxnLst/>
            <a:rect l="l" t="t" r="r" b="b"/>
            <a:pathLst>
              <a:path w="835025" h="190500">
                <a:moveTo>
                  <a:pt x="644356" y="0"/>
                </a:moveTo>
                <a:lnTo>
                  <a:pt x="644354" y="190500"/>
                </a:lnTo>
                <a:lnTo>
                  <a:pt x="771355" y="127000"/>
                </a:lnTo>
                <a:lnTo>
                  <a:pt x="676106" y="127000"/>
                </a:lnTo>
                <a:lnTo>
                  <a:pt x="676106" y="63500"/>
                </a:lnTo>
                <a:lnTo>
                  <a:pt x="771356" y="63500"/>
                </a:lnTo>
                <a:lnTo>
                  <a:pt x="644356" y="0"/>
                </a:lnTo>
                <a:close/>
              </a:path>
              <a:path w="835025" h="190500">
                <a:moveTo>
                  <a:pt x="644355" y="63500"/>
                </a:moveTo>
                <a:lnTo>
                  <a:pt x="0" y="63500"/>
                </a:lnTo>
                <a:lnTo>
                  <a:pt x="0" y="127000"/>
                </a:lnTo>
                <a:lnTo>
                  <a:pt x="644355" y="127000"/>
                </a:lnTo>
                <a:lnTo>
                  <a:pt x="644355" y="63500"/>
                </a:lnTo>
                <a:close/>
              </a:path>
              <a:path w="835025" h="190500">
                <a:moveTo>
                  <a:pt x="771356" y="63500"/>
                </a:moveTo>
                <a:lnTo>
                  <a:pt x="676106" y="63500"/>
                </a:lnTo>
                <a:lnTo>
                  <a:pt x="676106" y="127000"/>
                </a:lnTo>
                <a:lnTo>
                  <a:pt x="771355" y="127000"/>
                </a:lnTo>
                <a:lnTo>
                  <a:pt x="834856" y="95250"/>
                </a:lnTo>
                <a:lnTo>
                  <a:pt x="771356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761882" y="2165626"/>
            <a:ext cx="2162175" cy="1012825"/>
          </a:xfrm>
          <a:custGeom>
            <a:avLst/>
            <a:gdLst/>
            <a:ahLst/>
            <a:cxnLst/>
            <a:rect l="l" t="t" r="r" b="b"/>
            <a:pathLst>
              <a:path w="2162175" h="1012825">
                <a:moveTo>
                  <a:pt x="1975110" y="954457"/>
                </a:moveTo>
                <a:lnTo>
                  <a:pt x="1948861" y="1012277"/>
                </a:lnTo>
                <a:lnTo>
                  <a:pt x="2161697" y="1004293"/>
                </a:lnTo>
                <a:lnTo>
                  <a:pt x="2131949" y="967581"/>
                </a:lnTo>
                <a:lnTo>
                  <a:pt x="2004020" y="967581"/>
                </a:lnTo>
                <a:lnTo>
                  <a:pt x="1975110" y="954457"/>
                </a:lnTo>
                <a:close/>
              </a:path>
              <a:path w="2162175" h="1012825">
                <a:moveTo>
                  <a:pt x="2001359" y="896636"/>
                </a:moveTo>
                <a:lnTo>
                  <a:pt x="1975110" y="954457"/>
                </a:lnTo>
                <a:lnTo>
                  <a:pt x="2004020" y="967581"/>
                </a:lnTo>
                <a:lnTo>
                  <a:pt x="2030268" y="909760"/>
                </a:lnTo>
                <a:lnTo>
                  <a:pt x="2001359" y="896636"/>
                </a:lnTo>
                <a:close/>
              </a:path>
              <a:path w="2162175" h="1012825">
                <a:moveTo>
                  <a:pt x="2027608" y="838814"/>
                </a:moveTo>
                <a:lnTo>
                  <a:pt x="2001359" y="896636"/>
                </a:lnTo>
                <a:lnTo>
                  <a:pt x="2030268" y="909760"/>
                </a:lnTo>
                <a:lnTo>
                  <a:pt x="2004020" y="967581"/>
                </a:lnTo>
                <a:lnTo>
                  <a:pt x="2131949" y="967581"/>
                </a:lnTo>
                <a:lnTo>
                  <a:pt x="2027608" y="838814"/>
                </a:lnTo>
                <a:close/>
              </a:path>
              <a:path w="2162175" h="1012825">
                <a:moveTo>
                  <a:pt x="26249" y="0"/>
                </a:moveTo>
                <a:lnTo>
                  <a:pt x="0" y="57820"/>
                </a:lnTo>
                <a:lnTo>
                  <a:pt x="1975110" y="954457"/>
                </a:lnTo>
                <a:lnTo>
                  <a:pt x="2001359" y="896636"/>
                </a:lnTo>
                <a:lnTo>
                  <a:pt x="262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493865" y="2166505"/>
            <a:ext cx="1849120" cy="1003935"/>
          </a:xfrm>
          <a:custGeom>
            <a:avLst/>
            <a:gdLst/>
            <a:ahLst/>
            <a:cxnLst/>
            <a:rect l="l" t="t" r="r" b="b"/>
            <a:pathLst>
              <a:path w="1849120" h="1003935">
                <a:moveTo>
                  <a:pt x="123460" y="829861"/>
                </a:moveTo>
                <a:lnTo>
                  <a:pt x="0" y="1003414"/>
                </a:lnTo>
                <a:lnTo>
                  <a:pt x="212918" y="998051"/>
                </a:lnTo>
                <a:lnTo>
                  <a:pt x="191029" y="956898"/>
                </a:lnTo>
                <a:lnTo>
                  <a:pt x="155066" y="956898"/>
                </a:lnTo>
                <a:lnTo>
                  <a:pt x="125247" y="900835"/>
                </a:lnTo>
                <a:lnTo>
                  <a:pt x="153279" y="885924"/>
                </a:lnTo>
                <a:lnTo>
                  <a:pt x="123460" y="829861"/>
                </a:lnTo>
                <a:close/>
              </a:path>
              <a:path w="1849120" h="1003935">
                <a:moveTo>
                  <a:pt x="153279" y="885924"/>
                </a:moveTo>
                <a:lnTo>
                  <a:pt x="125247" y="900835"/>
                </a:lnTo>
                <a:lnTo>
                  <a:pt x="155066" y="956898"/>
                </a:lnTo>
                <a:lnTo>
                  <a:pt x="183099" y="941988"/>
                </a:lnTo>
                <a:lnTo>
                  <a:pt x="153279" y="885924"/>
                </a:lnTo>
                <a:close/>
              </a:path>
              <a:path w="1849120" h="1003935">
                <a:moveTo>
                  <a:pt x="183099" y="941988"/>
                </a:moveTo>
                <a:lnTo>
                  <a:pt x="155066" y="956898"/>
                </a:lnTo>
                <a:lnTo>
                  <a:pt x="191029" y="956898"/>
                </a:lnTo>
                <a:lnTo>
                  <a:pt x="183099" y="941988"/>
                </a:lnTo>
                <a:close/>
              </a:path>
              <a:path w="1849120" h="1003935">
                <a:moveTo>
                  <a:pt x="1818895" y="0"/>
                </a:moveTo>
                <a:lnTo>
                  <a:pt x="153279" y="885924"/>
                </a:lnTo>
                <a:lnTo>
                  <a:pt x="183099" y="941988"/>
                </a:lnTo>
                <a:lnTo>
                  <a:pt x="1848714" y="56062"/>
                </a:lnTo>
                <a:lnTo>
                  <a:pt x="18188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488199" y="2114974"/>
            <a:ext cx="190500" cy="1118235"/>
          </a:xfrm>
          <a:custGeom>
            <a:avLst/>
            <a:gdLst/>
            <a:ahLst/>
            <a:cxnLst/>
            <a:rect l="l" t="t" r="r" b="b"/>
            <a:pathLst>
              <a:path w="190500" h="1118235">
                <a:moveTo>
                  <a:pt x="63485" y="928085"/>
                </a:moveTo>
                <a:lnTo>
                  <a:pt x="0" y="929496"/>
                </a:lnTo>
                <a:lnTo>
                  <a:pt x="99461" y="1117832"/>
                </a:lnTo>
                <a:lnTo>
                  <a:pt x="174120" y="959826"/>
                </a:lnTo>
                <a:lnTo>
                  <a:pt x="64190" y="959826"/>
                </a:lnTo>
                <a:lnTo>
                  <a:pt x="63485" y="928085"/>
                </a:lnTo>
                <a:close/>
              </a:path>
              <a:path w="190500" h="1118235">
                <a:moveTo>
                  <a:pt x="126968" y="926673"/>
                </a:moveTo>
                <a:lnTo>
                  <a:pt x="63485" y="928085"/>
                </a:lnTo>
                <a:lnTo>
                  <a:pt x="64190" y="959826"/>
                </a:lnTo>
                <a:lnTo>
                  <a:pt x="127674" y="958415"/>
                </a:lnTo>
                <a:lnTo>
                  <a:pt x="126968" y="926673"/>
                </a:lnTo>
                <a:close/>
              </a:path>
              <a:path w="190500" h="1118235">
                <a:moveTo>
                  <a:pt x="190453" y="925262"/>
                </a:moveTo>
                <a:lnTo>
                  <a:pt x="126968" y="926673"/>
                </a:lnTo>
                <a:lnTo>
                  <a:pt x="127674" y="958415"/>
                </a:lnTo>
                <a:lnTo>
                  <a:pt x="64190" y="959826"/>
                </a:lnTo>
                <a:lnTo>
                  <a:pt x="174120" y="959826"/>
                </a:lnTo>
                <a:lnTo>
                  <a:pt x="190453" y="925262"/>
                </a:lnTo>
                <a:close/>
              </a:path>
              <a:path w="190500" h="1118235">
                <a:moveTo>
                  <a:pt x="106367" y="0"/>
                </a:moveTo>
                <a:lnTo>
                  <a:pt x="42882" y="1410"/>
                </a:lnTo>
                <a:lnTo>
                  <a:pt x="63485" y="928085"/>
                </a:lnTo>
                <a:lnTo>
                  <a:pt x="126968" y="926673"/>
                </a:lnTo>
                <a:lnTo>
                  <a:pt x="106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281671" y="1203960"/>
            <a:ext cx="560831" cy="1335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600455" y="2831592"/>
            <a:ext cx="2298192" cy="15087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4017256" y="5891783"/>
            <a:ext cx="1461135" cy="554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25"/>
              </a:lnSpc>
            </a:pPr>
            <a:r>
              <a:rPr sz="1800" b="1" spc="-15" dirty="0">
                <a:latin typeface="Arial"/>
                <a:cs typeface="Arial"/>
              </a:rPr>
              <a:t>Web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Tier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2125"/>
              </a:lnSpc>
            </a:pPr>
            <a:r>
              <a:rPr sz="1800" spc="-5" dirty="0">
                <a:latin typeface="Arial"/>
                <a:cs typeface="Arial"/>
              </a:rPr>
              <a:t>security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group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02207" y="6565202"/>
            <a:ext cx="30346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(all other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ports 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sz="1800" b="1" i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blocked)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02912" y="5891783"/>
            <a:ext cx="1749425" cy="554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25"/>
              </a:lnSpc>
            </a:pPr>
            <a:r>
              <a:rPr sz="1800" b="1" spc="-5" dirty="0">
                <a:latin typeface="Arial"/>
                <a:cs typeface="Arial"/>
              </a:rPr>
              <a:t>Application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Tier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ts val="2125"/>
              </a:lnSpc>
            </a:pPr>
            <a:r>
              <a:rPr sz="1800" spc="-5" dirty="0">
                <a:latin typeface="Arial"/>
                <a:cs typeface="Arial"/>
              </a:rPr>
              <a:t>security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group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71871" y="5891783"/>
            <a:ext cx="1520190" cy="554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b="1" spc="-5" dirty="0">
                <a:latin typeface="Arial"/>
                <a:cs typeface="Arial"/>
              </a:rPr>
              <a:t>Database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Tier</a:t>
            </a:r>
            <a:endParaRPr sz="1800" dirty="0">
              <a:latin typeface="Arial"/>
              <a:cs typeface="Arial"/>
            </a:endParaRPr>
          </a:p>
          <a:p>
            <a:pPr marL="41910">
              <a:lnSpc>
                <a:spcPts val="2125"/>
              </a:lnSpc>
            </a:pPr>
            <a:r>
              <a:rPr sz="1800" spc="-5" dirty="0">
                <a:latin typeface="Arial"/>
                <a:cs typeface="Arial"/>
              </a:rPr>
              <a:t>security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group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18468" y="4404359"/>
            <a:ext cx="863600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int</a:t>
            </a:r>
            <a:r>
              <a:rPr sz="1800" b="1" spc="-5" dirty="0">
                <a:latin typeface="Arial"/>
                <a:cs typeface="Arial"/>
              </a:rPr>
              <a:t>erne</a:t>
            </a:r>
            <a:r>
              <a:rPr sz="1800" b="1" dirty="0">
                <a:latin typeface="Arial"/>
                <a:cs typeface="Arial"/>
              </a:rPr>
              <a:t>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25344" y="1233424"/>
            <a:ext cx="1702435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92100">
              <a:lnSpc>
                <a:spcPts val="2110"/>
              </a:lnSpc>
            </a:pPr>
            <a:r>
              <a:rPr sz="1800" b="1" dirty="0">
                <a:latin typeface="Arial"/>
                <a:cs typeface="Arial"/>
              </a:rPr>
              <a:t>Corporate  </a:t>
            </a:r>
            <a:r>
              <a:rPr sz="1800" b="1" spc="-5" dirty="0">
                <a:latin typeface="Arial"/>
                <a:cs typeface="Arial"/>
              </a:rPr>
              <a:t>Admin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Network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74139" y="3395471"/>
            <a:ext cx="1104900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01293" y="3413759"/>
            <a:ext cx="1219200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www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 rot="1980000">
            <a:off x="2660665" y="4471487"/>
            <a:ext cx="86433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2400" spc="-7" baseline="1736" dirty="0">
                <a:latin typeface="Arial"/>
                <a:cs typeface="Arial"/>
              </a:rPr>
              <a:t>h</a:t>
            </a:r>
            <a:r>
              <a:rPr sz="2400" spc="-15" baseline="1736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t</a:t>
            </a:r>
            <a:r>
              <a:rPr sz="1600" spc="-5" dirty="0">
                <a:latin typeface="Arial"/>
                <a:cs typeface="Arial"/>
              </a:rPr>
              <a:t>p</a:t>
            </a:r>
            <a:r>
              <a:rPr sz="1600" spc="-10" dirty="0">
                <a:latin typeface="Arial"/>
                <a:cs typeface="Arial"/>
              </a:rPr>
              <a:t>/</a:t>
            </a:r>
            <a:r>
              <a:rPr sz="1600" spc="-5" dirty="0">
                <a:latin typeface="Arial"/>
                <a:cs typeface="Arial"/>
              </a:rPr>
              <a:t>h</a:t>
            </a:r>
            <a:r>
              <a:rPr sz="1600" spc="-10" dirty="0">
                <a:latin typeface="Arial"/>
                <a:cs typeface="Arial"/>
              </a:rPr>
              <a:t>tt</a:t>
            </a:r>
            <a:r>
              <a:rPr sz="1600" spc="-5" dirty="0">
                <a:latin typeface="Arial"/>
                <a:cs typeface="Arial"/>
              </a:rPr>
              <a:t>ps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50785" y="4880864"/>
            <a:ext cx="29591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api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684884" y="2578100"/>
            <a:ext cx="252729" cy="6946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70"/>
              </a:lnSpc>
            </a:pPr>
            <a:r>
              <a:rPr sz="1600" dirty="0">
                <a:latin typeface="Arial"/>
                <a:cs typeface="Arial"/>
              </a:rPr>
              <a:t>ss</a:t>
            </a:r>
            <a:r>
              <a:rPr sz="1600" spc="5" dirty="0">
                <a:latin typeface="Arial"/>
                <a:cs typeface="Arial"/>
              </a:rPr>
              <a:t>h</a:t>
            </a:r>
            <a:r>
              <a:rPr sz="1600" spc="10" dirty="0">
                <a:latin typeface="Arial"/>
                <a:cs typeface="Arial"/>
              </a:rPr>
              <a:t>/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p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0720065" y="4706111"/>
            <a:ext cx="977900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042342" y="4856479"/>
            <a:ext cx="295910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api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611403" y="4706111"/>
            <a:ext cx="1219200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www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08751" y="3934967"/>
            <a:ext cx="1219200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www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40147" y="3898392"/>
            <a:ext cx="1104900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668800" y="4706111"/>
            <a:ext cx="1104900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727911" y="3410711"/>
            <a:ext cx="1492885" cy="762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800" dirty="0">
              <a:latin typeface="Arial"/>
              <a:cs typeface="Arial"/>
            </a:endParaRPr>
          </a:p>
          <a:p>
            <a:pPr marL="527050">
              <a:lnSpc>
                <a:spcPct val="100000"/>
              </a:lnSpc>
              <a:spcBef>
                <a:spcPts val="156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 rot="1500000">
            <a:off x="8438005" y="2283887"/>
            <a:ext cx="700064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2400" baseline="1736" dirty="0">
                <a:latin typeface="Arial"/>
                <a:cs typeface="Arial"/>
              </a:rPr>
              <a:t>ss</a:t>
            </a:r>
            <a:r>
              <a:rPr sz="2400" spc="-44" baseline="1736" dirty="0">
                <a:latin typeface="Arial"/>
                <a:cs typeface="Arial"/>
              </a:rPr>
              <a:t>h</a:t>
            </a:r>
            <a:r>
              <a:rPr sz="1600" spc="-20" dirty="0">
                <a:latin typeface="Arial"/>
                <a:cs typeface="Arial"/>
              </a:rPr>
              <a:t>/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30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p</a:t>
            </a:r>
          </a:p>
        </p:txBody>
      </p:sp>
      <p:sp>
        <p:nvSpPr>
          <p:cNvPr id="40" name="object 40"/>
          <p:cNvSpPr txBox="1"/>
          <p:nvPr/>
        </p:nvSpPr>
        <p:spPr>
          <a:xfrm rot="19860000">
            <a:off x="6031683" y="2334883"/>
            <a:ext cx="698848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sz="1600" dirty="0">
                <a:latin typeface="Arial"/>
                <a:cs typeface="Arial"/>
              </a:rPr>
              <a:t>ssh/r</a:t>
            </a:r>
            <a:r>
              <a:rPr sz="1600" spc="-5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p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3080" y="1720088"/>
            <a:ext cx="2883121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420" dirty="0">
                <a:latin typeface="Calibri"/>
                <a:cs typeface="Calibri"/>
              </a:rPr>
              <a:t>S</a:t>
            </a:r>
            <a:r>
              <a:rPr sz="4400" spc="175" dirty="0">
                <a:latin typeface="Calibri"/>
                <a:cs typeface="Calibri"/>
              </a:rPr>
              <a:t>u</a:t>
            </a:r>
            <a:r>
              <a:rPr sz="4400" spc="265" dirty="0">
                <a:latin typeface="Calibri"/>
                <a:cs typeface="Calibri"/>
              </a:rPr>
              <a:t>m</a:t>
            </a:r>
            <a:r>
              <a:rPr sz="4400" spc="320" dirty="0">
                <a:latin typeface="Calibri"/>
                <a:cs typeface="Calibri"/>
              </a:rPr>
              <a:t>m</a:t>
            </a:r>
            <a:r>
              <a:rPr sz="4400" spc="125" dirty="0">
                <a:latin typeface="Calibri"/>
                <a:cs typeface="Calibri"/>
              </a:rPr>
              <a:t>a</a:t>
            </a:r>
            <a:r>
              <a:rPr sz="4400" spc="-30" dirty="0">
                <a:latin typeface="Calibri"/>
                <a:cs typeface="Calibri"/>
              </a:rPr>
              <a:t>r</a:t>
            </a:r>
            <a:r>
              <a:rPr sz="4400" spc="145" dirty="0">
                <a:latin typeface="Calibri"/>
                <a:cs typeface="Calibri"/>
              </a:rPr>
              <a:t>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780" y="3010729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762000" y="2895600"/>
            <a:ext cx="7089140" cy="2105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35" dirty="0">
                <a:latin typeface="Calibri"/>
                <a:cs typeface="Calibri"/>
              </a:rPr>
              <a:t>Amazon </a:t>
            </a:r>
            <a:r>
              <a:rPr sz="2800" spc="185" dirty="0">
                <a:latin typeface="Calibri"/>
                <a:cs typeface="Calibri"/>
              </a:rPr>
              <a:t>EC2 </a:t>
            </a:r>
            <a:r>
              <a:rPr sz="2800" spc="75" dirty="0">
                <a:latin typeface="Calibri"/>
                <a:cs typeface="Calibri"/>
              </a:rPr>
              <a:t>Security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105" dirty="0">
                <a:latin typeface="Calibri"/>
                <a:cs typeface="Calibri"/>
              </a:rPr>
              <a:t>groups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Calibri"/>
                <a:cs typeface="Calibri"/>
              </a:rPr>
              <a:t>Provide </a:t>
            </a:r>
            <a:r>
              <a:rPr sz="2400" spc="40" dirty="0">
                <a:latin typeface="Calibri"/>
                <a:cs typeface="Calibri"/>
              </a:rPr>
              <a:t>virtual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45" dirty="0">
                <a:latin typeface="Calibri"/>
                <a:cs typeface="Calibri"/>
              </a:rPr>
              <a:t>firewalls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5" dirty="0">
                <a:latin typeface="Calibri"/>
                <a:cs typeface="Calibri"/>
              </a:rPr>
              <a:t>Control </a:t>
            </a:r>
            <a:r>
              <a:rPr sz="2400" spc="65" dirty="0">
                <a:latin typeface="Calibri"/>
                <a:cs typeface="Calibri"/>
              </a:rPr>
              <a:t>access </a:t>
            </a:r>
            <a:r>
              <a:rPr sz="2400" spc="80" dirty="0">
                <a:latin typeface="Calibri"/>
                <a:cs typeface="Calibri"/>
              </a:rPr>
              <a:t>to </a:t>
            </a:r>
            <a:r>
              <a:rPr sz="2400" spc="60" dirty="0">
                <a:latin typeface="Calibri"/>
                <a:cs typeface="Calibri"/>
              </a:rPr>
              <a:t>instances </a:t>
            </a:r>
            <a:r>
              <a:rPr sz="2400" spc="90" dirty="0">
                <a:latin typeface="Calibri"/>
                <a:cs typeface="Calibri"/>
              </a:rPr>
              <a:t>through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40" dirty="0">
                <a:latin typeface="Calibri"/>
                <a:cs typeface="Calibri"/>
              </a:rPr>
              <a:t>rules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45" dirty="0">
                <a:latin typeface="Calibri"/>
                <a:cs typeface="Calibri"/>
              </a:rPr>
              <a:t>Are </a:t>
            </a:r>
            <a:r>
              <a:rPr sz="2400" spc="110" dirty="0">
                <a:latin typeface="Calibri"/>
                <a:cs typeface="Calibri"/>
              </a:rPr>
              <a:t>managed </a:t>
            </a:r>
            <a:r>
              <a:rPr sz="2400" spc="90" dirty="0">
                <a:latin typeface="Calibri"/>
                <a:cs typeface="Calibri"/>
              </a:rPr>
              <a:t>through </a:t>
            </a:r>
            <a:r>
              <a:rPr sz="2400" spc="125" dirty="0">
                <a:latin typeface="Calibri"/>
                <a:cs typeface="Calibri"/>
              </a:rPr>
              <a:t>AWS </a:t>
            </a:r>
            <a:r>
              <a:rPr sz="2400" spc="105" dirty="0">
                <a:latin typeface="Calibri"/>
                <a:cs typeface="Calibri"/>
              </a:rPr>
              <a:t>management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console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348" y="2609088"/>
            <a:ext cx="5989320" cy="945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54" dirty="0">
                <a:latin typeface="Calibri"/>
                <a:cs typeface="Calibri"/>
              </a:rPr>
              <a:t>Compute</a:t>
            </a:r>
            <a:r>
              <a:rPr spc="150" dirty="0">
                <a:latin typeface="Calibri"/>
                <a:cs typeface="Calibri"/>
              </a:rPr>
              <a:t> </a:t>
            </a:r>
            <a:r>
              <a:rPr spc="160" dirty="0">
                <a:latin typeface="Calibri"/>
                <a:cs typeface="Calibri"/>
              </a:rPr>
              <a:t>Services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1643888"/>
            <a:ext cx="6997921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85" dirty="0">
                <a:latin typeface="Calibri"/>
                <a:cs typeface="Calibri"/>
              </a:rPr>
              <a:t>Compute</a:t>
            </a:r>
            <a:r>
              <a:rPr sz="4400" spc="75" dirty="0">
                <a:latin typeface="Calibri"/>
                <a:cs typeface="Calibri"/>
              </a:rPr>
              <a:t> </a:t>
            </a:r>
            <a:r>
              <a:rPr sz="4400" spc="114" dirty="0">
                <a:latin typeface="Calibri"/>
                <a:cs typeface="Calibri"/>
              </a:rPr>
              <a:t>Services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934529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2819400"/>
            <a:ext cx="3338829" cy="2105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90" dirty="0">
                <a:latin typeface="Calibri"/>
                <a:cs typeface="Calibri"/>
              </a:rPr>
              <a:t>Broad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105" dirty="0">
                <a:latin typeface="Calibri"/>
                <a:cs typeface="Calibri"/>
              </a:rPr>
              <a:t>catalog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5" dirty="0">
                <a:latin typeface="Calibri"/>
                <a:cs typeface="Calibri"/>
              </a:rPr>
              <a:t>Application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spc="40" dirty="0">
                <a:latin typeface="Calibri"/>
                <a:cs typeface="Calibri"/>
              </a:rPr>
              <a:t>services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45" dirty="0">
                <a:latin typeface="Calibri"/>
                <a:cs typeface="Calibri"/>
              </a:rPr>
              <a:t>Virtual private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35" dirty="0">
                <a:latin typeface="Calibri"/>
                <a:cs typeface="Calibri"/>
              </a:rPr>
              <a:t>servers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55" dirty="0">
                <a:latin typeface="Calibri"/>
                <a:cs typeface="Calibri"/>
              </a:rPr>
              <a:t>Serverless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computing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842215"/>
            <a:ext cx="518985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85" dirty="0">
                <a:latin typeface="Calibri"/>
                <a:cs typeface="Calibri"/>
              </a:rPr>
              <a:t>Compute</a:t>
            </a:r>
            <a:r>
              <a:rPr sz="4400" spc="75" dirty="0">
                <a:latin typeface="Calibri"/>
                <a:cs typeface="Calibri"/>
              </a:rPr>
              <a:t> </a:t>
            </a:r>
            <a:r>
              <a:rPr sz="4400" spc="114" dirty="0">
                <a:latin typeface="Calibri"/>
                <a:cs typeface="Calibri"/>
              </a:rPr>
              <a:t>Services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9900" y="2132856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469900" y="3860057"/>
            <a:ext cx="241299" cy="25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69900" y="5028456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06120" y="2017727"/>
            <a:ext cx="4940935" cy="4443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45" dirty="0">
                <a:latin typeface="Calibri"/>
                <a:cs typeface="Calibri"/>
              </a:rPr>
              <a:t>AWS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35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55" dirty="0">
                <a:latin typeface="Calibri"/>
                <a:cs typeface="Calibri"/>
              </a:rPr>
              <a:t>Flexible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95" dirty="0">
                <a:latin typeface="Calibri"/>
                <a:cs typeface="Calibri"/>
              </a:rPr>
              <a:t>Cost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effective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800" spc="135" dirty="0">
                <a:latin typeface="Calibri"/>
                <a:cs typeface="Calibri"/>
              </a:rPr>
              <a:t>Amazon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185" dirty="0">
                <a:latin typeface="Calibri"/>
                <a:cs typeface="Calibri"/>
              </a:rPr>
              <a:t>EC2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55" dirty="0">
                <a:latin typeface="Calibri"/>
                <a:cs typeface="Calibri"/>
              </a:rPr>
              <a:t>Flexible </a:t>
            </a:r>
            <a:r>
              <a:rPr sz="2400" spc="70" dirty="0">
                <a:latin typeface="Calibri"/>
                <a:cs typeface="Calibri"/>
              </a:rPr>
              <a:t>configuration </a:t>
            </a:r>
            <a:r>
              <a:rPr sz="2400" spc="90" dirty="0">
                <a:latin typeface="Calibri"/>
                <a:cs typeface="Calibri"/>
              </a:rPr>
              <a:t>and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control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800" spc="145" dirty="0">
                <a:latin typeface="Calibri"/>
                <a:cs typeface="Calibri"/>
              </a:rPr>
              <a:t>AWS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145" dirty="0">
                <a:latin typeface="Calibri"/>
                <a:cs typeface="Calibri"/>
              </a:rPr>
              <a:t>Lambda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00" dirty="0">
                <a:latin typeface="Calibri"/>
                <a:cs typeface="Calibri"/>
              </a:rPr>
              <a:t>Pay </a:t>
            </a:r>
            <a:r>
              <a:rPr sz="2400" spc="75" dirty="0">
                <a:latin typeface="Calibri"/>
                <a:cs typeface="Calibri"/>
              </a:rPr>
              <a:t>only </a:t>
            </a:r>
            <a:r>
              <a:rPr sz="2400" spc="65" dirty="0">
                <a:latin typeface="Calibri"/>
                <a:cs typeface="Calibri"/>
              </a:rPr>
              <a:t>for </a:t>
            </a:r>
            <a:r>
              <a:rPr sz="2400" spc="75" dirty="0">
                <a:latin typeface="Calibri"/>
                <a:cs typeface="Calibri"/>
              </a:rPr>
              <a:t>what you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use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05" dirty="0">
                <a:latin typeface="Calibri"/>
                <a:cs typeface="Calibri"/>
              </a:rPr>
              <a:t>No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administration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7480" y="1074037"/>
            <a:ext cx="5092921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85" dirty="0">
                <a:latin typeface="Calibri"/>
                <a:cs typeface="Calibri"/>
              </a:rPr>
              <a:t>Compute</a:t>
            </a:r>
            <a:r>
              <a:rPr sz="4400" spc="75" dirty="0">
                <a:latin typeface="Calibri"/>
                <a:cs typeface="Calibri"/>
              </a:rPr>
              <a:t> </a:t>
            </a:r>
            <a:r>
              <a:rPr sz="4400" spc="114" dirty="0">
                <a:latin typeface="Calibri"/>
                <a:cs typeface="Calibri"/>
              </a:rPr>
              <a:t>Services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0180" y="1993791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440180" y="3720992"/>
            <a:ext cx="241299" cy="25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440180" y="5448192"/>
            <a:ext cx="241299" cy="253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676400" y="1878662"/>
            <a:ext cx="6248400" cy="4544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35" dirty="0">
                <a:latin typeface="Calibri"/>
                <a:cs typeface="Calibri"/>
              </a:rPr>
              <a:t>Amazon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Lightsail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00" dirty="0">
                <a:latin typeface="Calibri"/>
                <a:cs typeface="Calibri"/>
              </a:rPr>
              <a:t>Launch </a:t>
            </a:r>
            <a:r>
              <a:rPr sz="2400" spc="40" dirty="0">
                <a:latin typeface="Calibri"/>
                <a:cs typeface="Calibri"/>
              </a:rPr>
              <a:t>virtual </a:t>
            </a:r>
            <a:r>
              <a:rPr sz="2400" spc="45" dirty="0">
                <a:latin typeface="Calibri"/>
                <a:cs typeface="Calibri"/>
              </a:rPr>
              <a:t>private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30" dirty="0">
                <a:latin typeface="Calibri"/>
                <a:cs typeface="Calibri"/>
              </a:rPr>
              <a:t>server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0" dirty="0">
                <a:latin typeface="Calibri"/>
                <a:cs typeface="Calibri"/>
              </a:rPr>
              <a:t>Manage simple web </a:t>
            </a:r>
            <a:r>
              <a:rPr sz="2400" spc="90" dirty="0">
                <a:latin typeface="Calibri"/>
                <a:cs typeface="Calibri"/>
              </a:rPr>
              <a:t>and </a:t>
            </a:r>
            <a:r>
              <a:rPr sz="2400" spc="60" dirty="0">
                <a:latin typeface="Calibri"/>
                <a:cs typeface="Calibri"/>
              </a:rPr>
              <a:t>application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35" dirty="0">
                <a:latin typeface="Calibri"/>
                <a:cs typeface="Calibri"/>
              </a:rPr>
              <a:t>servers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800" spc="135" dirty="0">
                <a:latin typeface="Calibri"/>
                <a:cs typeface="Calibri"/>
              </a:rPr>
              <a:t>Amazon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204" dirty="0">
                <a:latin typeface="Calibri"/>
                <a:cs typeface="Calibri"/>
              </a:rPr>
              <a:t>ECS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5" dirty="0">
                <a:latin typeface="Calibri"/>
                <a:cs typeface="Calibri"/>
              </a:rPr>
              <a:t>Managed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containers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00" dirty="0">
                <a:latin typeface="Calibri"/>
                <a:cs typeface="Calibri"/>
              </a:rPr>
              <a:t>Highly </a:t>
            </a:r>
            <a:r>
              <a:rPr sz="2400" spc="50" dirty="0">
                <a:latin typeface="Calibri"/>
                <a:cs typeface="Calibri"/>
              </a:rPr>
              <a:t>scalable, </a:t>
            </a:r>
            <a:r>
              <a:rPr sz="2400" spc="100" dirty="0">
                <a:latin typeface="Calibri"/>
                <a:cs typeface="Calibri"/>
              </a:rPr>
              <a:t>high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performance</a:t>
            </a:r>
            <a:endParaRPr sz="2400" dirty="0">
              <a:latin typeface="Calibri"/>
              <a:cs typeface="Calibri"/>
            </a:endParaRPr>
          </a:p>
          <a:p>
            <a:pPr marL="12700" marR="4211320">
              <a:lnSpc>
                <a:spcPts val="4800"/>
              </a:lnSpc>
              <a:spcBef>
                <a:spcPts val="384"/>
              </a:spcBef>
            </a:pPr>
            <a:r>
              <a:rPr sz="2800" spc="145" dirty="0">
                <a:latin typeface="Calibri"/>
                <a:cs typeface="Calibri"/>
              </a:rPr>
              <a:t>AWS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Fargate  </a:t>
            </a:r>
            <a:r>
              <a:rPr sz="2800" spc="135" dirty="0">
                <a:latin typeface="Calibri"/>
                <a:cs typeface="Calibri"/>
              </a:rPr>
              <a:t>Amazon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185" dirty="0">
                <a:latin typeface="Calibri"/>
                <a:cs typeface="Calibri"/>
              </a:rPr>
              <a:t>EKS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40180" y="6057792"/>
            <a:ext cx="241299" cy="253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743200"/>
            <a:ext cx="11353800" cy="9511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6409"/>
              </a:lnSpc>
            </a:pPr>
            <a:r>
              <a:rPr spc="295" dirty="0">
                <a:latin typeface="Calibri"/>
                <a:cs typeface="Calibri"/>
              </a:rPr>
              <a:t>Amazon </a:t>
            </a:r>
            <a:r>
              <a:rPr spc="155" dirty="0">
                <a:latin typeface="Calibri"/>
                <a:cs typeface="Calibri"/>
              </a:rPr>
              <a:t>Elastic </a:t>
            </a:r>
            <a:r>
              <a:rPr spc="254" dirty="0">
                <a:latin typeface="Calibri"/>
                <a:cs typeface="Calibri"/>
              </a:rPr>
              <a:t>Compute</a:t>
            </a:r>
            <a:r>
              <a:rPr spc="150" dirty="0">
                <a:latin typeface="Calibri"/>
                <a:cs typeface="Calibri"/>
              </a:rPr>
              <a:t> </a:t>
            </a:r>
            <a:r>
              <a:rPr spc="240" dirty="0">
                <a:latin typeface="Calibri"/>
                <a:cs typeface="Calibri"/>
              </a:rPr>
              <a:t>Cloud  </a:t>
            </a:r>
            <a:r>
              <a:rPr spc="175" dirty="0">
                <a:latin typeface="Calibri"/>
                <a:cs typeface="Calibri"/>
              </a:rPr>
              <a:t>(EC2)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34352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25" dirty="0">
                <a:latin typeface="Calibri"/>
                <a:cs typeface="Calibri"/>
              </a:rPr>
              <a:t>What </a:t>
            </a:r>
            <a:r>
              <a:rPr sz="4400" spc="45" dirty="0">
                <a:latin typeface="Calibri"/>
                <a:cs typeface="Calibri"/>
              </a:rPr>
              <a:t>is </a:t>
            </a:r>
            <a:r>
              <a:rPr sz="4400" spc="215" dirty="0">
                <a:latin typeface="Calibri"/>
                <a:cs typeface="Calibri"/>
              </a:rPr>
              <a:t>Amazon</a:t>
            </a:r>
            <a:r>
              <a:rPr sz="4400" spc="220" dirty="0">
                <a:latin typeface="Calibri"/>
                <a:cs typeface="Calibri"/>
              </a:rPr>
              <a:t> </a:t>
            </a:r>
            <a:r>
              <a:rPr sz="4400" spc="165" dirty="0">
                <a:latin typeface="Calibri"/>
                <a:cs typeface="Calibri"/>
              </a:rPr>
              <a:t>EC2?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1063" y="2151888"/>
            <a:ext cx="6669024" cy="4389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136903" y="4230623"/>
            <a:ext cx="4523232" cy="1999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312504" y="1217840"/>
            <a:ext cx="7558405" cy="5276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850" spc="40" dirty="0">
                <a:latin typeface="Tahoma"/>
                <a:cs typeface="Tahoma"/>
              </a:rPr>
              <a:t>Elastic </a:t>
            </a:r>
            <a:r>
              <a:rPr sz="5850" spc="165" dirty="0">
                <a:latin typeface="Tahoma"/>
                <a:cs typeface="Tahoma"/>
              </a:rPr>
              <a:t>Compute</a:t>
            </a:r>
            <a:r>
              <a:rPr sz="5850" spc="-605" dirty="0">
                <a:latin typeface="Tahoma"/>
                <a:cs typeface="Tahoma"/>
              </a:rPr>
              <a:t> </a:t>
            </a:r>
            <a:r>
              <a:rPr sz="5850" spc="140" dirty="0">
                <a:latin typeface="Tahoma"/>
                <a:cs typeface="Tahoma"/>
              </a:rPr>
              <a:t>Cloud</a:t>
            </a:r>
            <a:endParaRPr sz="5850" dirty="0">
              <a:latin typeface="Tahoma"/>
              <a:cs typeface="Tahoma"/>
            </a:endParaRPr>
          </a:p>
          <a:p>
            <a:pPr marL="4838065">
              <a:lnSpc>
                <a:spcPct val="100000"/>
              </a:lnSpc>
              <a:spcBef>
                <a:spcPts val="830"/>
              </a:spcBef>
              <a:buClr>
                <a:srgbClr val="C55A11"/>
              </a:buClr>
              <a:buFont typeface="Complex_IV25"/>
              <a:buChar char="ü"/>
              <a:tabLst>
                <a:tab pos="5181600" algn="l"/>
              </a:tabLst>
            </a:pPr>
            <a:r>
              <a:rPr sz="2000" spc="50" dirty="0">
                <a:latin typeface="Calibri"/>
                <a:cs typeface="Calibri"/>
              </a:rPr>
              <a:t>Application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Server</a:t>
            </a:r>
            <a:endParaRPr sz="2000" dirty="0">
              <a:latin typeface="Calibri"/>
              <a:cs typeface="Calibri"/>
            </a:endParaRPr>
          </a:p>
          <a:p>
            <a:pPr marL="5180965" indent="-342900">
              <a:lnSpc>
                <a:spcPct val="100000"/>
              </a:lnSpc>
              <a:spcBef>
                <a:spcPts val="1005"/>
              </a:spcBef>
              <a:buClr>
                <a:srgbClr val="C55A11"/>
              </a:buClr>
              <a:buFont typeface="Complex_IV25"/>
              <a:buChar char="ü"/>
              <a:tabLst>
                <a:tab pos="5181600" algn="l"/>
              </a:tabLst>
            </a:pPr>
            <a:r>
              <a:rPr sz="2000" spc="55" dirty="0">
                <a:latin typeface="Calibri"/>
                <a:cs typeface="Calibri"/>
              </a:rPr>
              <a:t>Web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Server</a:t>
            </a:r>
            <a:endParaRPr sz="2000" dirty="0">
              <a:latin typeface="Calibri"/>
              <a:cs typeface="Calibri"/>
            </a:endParaRPr>
          </a:p>
          <a:p>
            <a:pPr marL="5180965" indent="-342900">
              <a:lnSpc>
                <a:spcPct val="100000"/>
              </a:lnSpc>
              <a:spcBef>
                <a:spcPts val="1100"/>
              </a:spcBef>
              <a:buClr>
                <a:srgbClr val="C55A11"/>
              </a:buClr>
              <a:buFont typeface="Complex_IV25"/>
              <a:buChar char="ü"/>
              <a:tabLst>
                <a:tab pos="5181600" algn="l"/>
              </a:tabLst>
            </a:pPr>
            <a:r>
              <a:rPr sz="2000" spc="65" dirty="0">
                <a:latin typeface="Calibri"/>
                <a:cs typeface="Calibri"/>
              </a:rPr>
              <a:t>Database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Server</a:t>
            </a:r>
            <a:endParaRPr sz="2000" dirty="0">
              <a:latin typeface="Calibri"/>
              <a:cs typeface="Calibri"/>
            </a:endParaRPr>
          </a:p>
          <a:p>
            <a:pPr marL="4838065" marR="930275">
              <a:lnSpc>
                <a:spcPts val="3500"/>
              </a:lnSpc>
              <a:spcBef>
                <a:spcPts val="280"/>
              </a:spcBef>
              <a:buClr>
                <a:srgbClr val="C55A11"/>
              </a:buClr>
              <a:buFont typeface="Complex_IV25"/>
              <a:buChar char="ü"/>
              <a:tabLst>
                <a:tab pos="5181600" algn="l"/>
              </a:tabLst>
            </a:pPr>
            <a:r>
              <a:rPr sz="2000" spc="80" dirty="0">
                <a:latin typeface="Calibri"/>
                <a:cs typeface="Calibri"/>
              </a:rPr>
              <a:t>Game </a:t>
            </a:r>
            <a:r>
              <a:rPr sz="2000" spc="50" dirty="0">
                <a:latin typeface="Calibri"/>
                <a:cs typeface="Calibri"/>
              </a:rPr>
              <a:t>Server  </a:t>
            </a:r>
            <a:r>
              <a:rPr sz="2000" spc="-5" dirty="0">
                <a:solidFill>
                  <a:srgbClr val="C55A11"/>
                </a:solidFill>
                <a:latin typeface="Complex_IV25"/>
                <a:cs typeface="Complex_IV25"/>
              </a:rPr>
              <a:t>ü </a:t>
            </a:r>
            <a:r>
              <a:rPr sz="2000" spc="-5" dirty="0">
                <a:latin typeface="Calibri"/>
                <a:cs typeface="Calibri"/>
              </a:rPr>
              <a:t>Mail </a:t>
            </a:r>
            <a:r>
              <a:rPr sz="2000" spc="50" dirty="0">
                <a:latin typeface="Calibri"/>
                <a:cs typeface="Calibri"/>
              </a:rPr>
              <a:t>Server  </a:t>
            </a:r>
            <a:r>
              <a:rPr sz="2000" spc="-5" dirty="0">
                <a:solidFill>
                  <a:srgbClr val="C55A11"/>
                </a:solidFill>
                <a:latin typeface="Complex_IV25"/>
                <a:cs typeface="Complex_IV25"/>
              </a:rPr>
              <a:t>ü</a:t>
            </a:r>
            <a:r>
              <a:rPr sz="2000" spc="-390" dirty="0">
                <a:solidFill>
                  <a:srgbClr val="C55A11"/>
                </a:solidFill>
                <a:latin typeface="Complex_IV25"/>
                <a:cs typeface="Complex_IV25"/>
              </a:rPr>
              <a:t> </a:t>
            </a:r>
            <a:r>
              <a:rPr sz="2000" spc="15" dirty="0">
                <a:latin typeface="Calibri"/>
                <a:cs typeface="Calibri"/>
              </a:rPr>
              <a:t>Media </a:t>
            </a:r>
            <a:r>
              <a:rPr sz="2000" spc="50" dirty="0">
                <a:latin typeface="Calibri"/>
                <a:cs typeface="Calibri"/>
              </a:rPr>
              <a:t>Server</a:t>
            </a:r>
            <a:endParaRPr sz="2000" dirty="0">
              <a:latin typeface="Calibri"/>
              <a:cs typeface="Calibri"/>
            </a:endParaRPr>
          </a:p>
          <a:p>
            <a:pPr marL="5180965" indent="-342900">
              <a:lnSpc>
                <a:spcPct val="100000"/>
              </a:lnSpc>
              <a:spcBef>
                <a:spcPts val="705"/>
              </a:spcBef>
              <a:buClr>
                <a:srgbClr val="C55A11"/>
              </a:buClr>
              <a:buFont typeface="Complex_IV25"/>
              <a:buChar char="ü"/>
              <a:tabLst>
                <a:tab pos="5181600" algn="l"/>
              </a:tabLst>
            </a:pPr>
            <a:r>
              <a:rPr sz="2000" spc="85" dirty="0">
                <a:latin typeface="Calibri"/>
                <a:cs typeface="Calibri"/>
              </a:rPr>
              <a:t>Catalog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Server</a:t>
            </a:r>
            <a:endParaRPr sz="2000" dirty="0">
              <a:latin typeface="Calibri"/>
              <a:cs typeface="Calibri"/>
            </a:endParaRPr>
          </a:p>
          <a:p>
            <a:pPr marL="5180965" indent="-342900">
              <a:lnSpc>
                <a:spcPct val="100000"/>
              </a:lnSpc>
              <a:spcBef>
                <a:spcPts val="1105"/>
              </a:spcBef>
              <a:buClr>
                <a:srgbClr val="C55A11"/>
              </a:buClr>
              <a:buFont typeface="Complex_IV25"/>
              <a:buChar char="ü"/>
              <a:tabLst>
                <a:tab pos="5181600" algn="l"/>
              </a:tabLst>
            </a:pPr>
            <a:r>
              <a:rPr sz="2000" spc="35" dirty="0">
                <a:latin typeface="Calibri"/>
                <a:cs typeface="Calibri"/>
              </a:rPr>
              <a:t>File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Server</a:t>
            </a:r>
            <a:endParaRPr sz="2000" dirty="0">
              <a:latin typeface="Calibri"/>
              <a:cs typeface="Calibri"/>
            </a:endParaRPr>
          </a:p>
          <a:p>
            <a:pPr marL="5180965" indent="-342900">
              <a:lnSpc>
                <a:spcPct val="100000"/>
              </a:lnSpc>
              <a:spcBef>
                <a:spcPts val="1080"/>
              </a:spcBef>
              <a:buClr>
                <a:srgbClr val="C55A11"/>
              </a:buClr>
              <a:buFont typeface="Complex_IV25"/>
              <a:buChar char="ü"/>
              <a:tabLst>
                <a:tab pos="5181600" algn="l"/>
              </a:tabLst>
            </a:pPr>
            <a:r>
              <a:rPr sz="2000" spc="90" dirty="0">
                <a:latin typeface="Calibri"/>
                <a:cs typeface="Calibri"/>
              </a:rPr>
              <a:t>Computing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Server</a:t>
            </a:r>
            <a:endParaRPr sz="2000" dirty="0">
              <a:latin typeface="Calibri"/>
              <a:cs typeface="Calibri"/>
            </a:endParaRPr>
          </a:p>
          <a:p>
            <a:pPr marL="5180965" indent="-342900">
              <a:lnSpc>
                <a:spcPct val="100000"/>
              </a:lnSpc>
              <a:spcBef>
                <a:spcPts val="1105"/>
              </a:spcBef>
              <a:buClr>
                <a:srgbClr val="C55A11"/>
              </a:buClr>
              <a:buFont typeface="Complex_IV25"/>
              <a:buChar char="ü"/>
              <a:tabLst>
                <a:tab pos="5181600" algn="l"/>
              </a:tabLst>
            </a:pPr>
            <a:r>
              <a:rPr sz="2000" spc="60" dirty="0">
                <a:latin typeface="Calibri"/>
                <a:cs typeface="Calibri"/>
              </a:rPr>
              <a:t>Proxy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Server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34352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25" dirty="0">
                <a:latin typeface="Calibri"/>
                <a:cs typeface="Calibri"/>
              </a:rPr>
              <a:t>What </a:t>
            </a:r>
            <a:r>
              <a:rPr sz="4400" spc="45" dirty="0">
                <a:latin typeface="Calibri"/>
                <a:cs typeface="Calibri"/>
              </a:rPr>
              <a:t>is </a:t>
            </a:r>
            <a:r>
              <a:rPr sz="4400" spc="215" dirty="0">
                <a:latin typeface="Calibri"/>
                <a:cs typeface="Calibri"/>
              </a:rPr>
              <a:t>Amazon</a:t>
            </a:r>
            <a:r>
              <a:rPr sz="4400" spc="220" dirty="0">
                <a:latin typeface="Calibri"/>
                <a:cs typeface="Calibri"/>
              </a:rPr>
              <a:t> </a:t>
            </a:r>
            <a:r>
              <a:rPr sz="4400" spc="165" dirty="0">
                <a:latin typeface="Calibri"/>
                <a:cs typeface="Calibri"/>
              </a:rPr>
              <a:t>EC2?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2777" y="3157092"/>
            <a:ext cx="2413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12777" y="3766692"/>
            <a:ext cx="2413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12777" y="4376292"/>
            <a:ext cx="2413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12777" y="4985892"/>
            <a:ext cx="241300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1148996" y="3042920"/>
            <a:ext cx="5399405" cy="2277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20" dirty="0">
                <a:latin typeface="Calibri"/>
                <a:cs typeface="Calibri"/>
              </a:rPr>
              <a:t>Pay </a:t>
            </a:r>
            <a:r>
              <a:rPr sz="2800" spc="80" dirty="0">
                <a:latin typeface="Calibri"/>
                <a:cs typeface="Calibri"/>
              </a:rPr>
              <a:t>as </a:t>
            </a:r>
            <a:r>
              <a:rPr sz="2800" spc="90" dirty="0">
                <a:latin typeface="Calibri"/>
                <a:cs typeface="Calibri"/>
              </a:rPr>
              <a:t>you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190" dirty="0">
                <a:latin typeface="Calibri"/>
                <a:cs typeface="Calibri"/>
              </a:rPr>
              <a:t>go</a:t>
            </a:r>
            <a:endParaRPr sz="2800" dirty="0">
              <a:latin typeface="Calibri"/>
              <a:cs typeface="Calibri"/>
            </a:endParaRPr>
          </a:p>
          <a:p>
            <a:pPr marL="12700" marR="1225550">
              <a:lnSpc>
                <a:spcPts val="4800"/>
              </a:lnSpc>
              <a:spcBef>
                <a:spcPts val="400"/>
              </a:spcBef>
            </a:pPr>
            <a:r>
              <a:rPr sz="2800" spc="90" dirty="0">
                <a:latin typeface="Calibri"/>
                <a:cs typeface="Calibri"/>
              </a:rPr>
              <a:t>Broad </a:t>
            </a:r>
            <a:r>
              <a:rPr sz="2800" spc="65" dirty="0">
                <a:latin typeface="Calibri"/>
                <a:cs typeface="Calibri"/>
              </a:rPr>
              <a:t>selection </a:t>
            </a:r>
            <a:r>
              <a:rPr sz="2800" spc="120" dirty="0">
                <a:latin typeface="Calibri"/>
                <a:cs typeface="Calibri"/>
              </a:rPr>
              <a:t>of </a:t>
            </a:r>
            <a:r>
              <a:rPr sz="2800" spc="140" dirty="0">
                <a:latin typeface="Calibri"/>
                <a:cs typeface="Calibri"/>
              </a:rPr>
              <a:t>HW/SW  </a:t>
            </a:r>
            <a:r>
              <a:rPr sz="2800" spc="90" dirty="0">
                <a:latin typeface="Calibri"/>
                <a:cs typeface="Calibri"/>
              </a:rPr>
              <a:t>Global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105" dirty="0">
                <a:latin typeface="Calibri"/>
                <a:cs typeface="Calibri"/>
              </a:rPr>
              <a:t>hosting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800" i="1" spc="50" dirty="0">
                <a:latin typeface="Calibri"/>
                <a:cs typeface="Calibri"/>
              </a:rPr>
              <a:t>Much </a:t>
            </a:r>
            <a:r>
              <a:rPr sz="2800" i="1" spc="45" dirty="0">
                <a:latin typeface="Calibri"/>
                <a:cs typeface="Calibri"/>
              </a:rPr>
              <a:t>more</a:t>
            </a:r>
            <a:r>
              <a:rPr sz="2800" i="1" spc="70" dirty="0">
                <a:latin typeface="Calibri"/>
                <a:cs typeface="Calibri"/>
              </a:rPr>
              <a:t> </a:t>
            </a:r>
            <a:r>
              <a:rPr sz="2800" i="1" spc="75" dirty="0">
                <a:latin typeface="Calibri"/>
                <a:cs typeface="Calibri"/>
              </a:rPr>
              <a:t>(</a:t>
            </a:r>
            <a:r>
              <a:rPr sz="2800" spc="75" dirty="0">
                <a:latin typeface="Calibri"/>
                <a:cs typeface="Calibri"/>
              </a:rPr>
              <a:t>aws.amazon.com/ec2)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47974" y="3039605"/>
            <a:ext cx="4373880" cy="3318510"/>
          </a:xfrm>
          <a:custGeom>
            <a:avLst/>
            <a:gdLst/>
            <a:ahLst/>
            <a:cxnLst/>
            <a:rect l="l" t="t" r="r" b="b"/>
            <a:pathLst>
              <a:path w="4373880" h="3318510">
                <a:moveTo>
                  <a:pt x="0" y="325786"/>
                </a:moveTo>
                <a:lnTo>
                  <a:pt x="3532" y="277644"/>
                </a:lnTo>
                <a:lnTo>
                  <a:pt x="13793" y="231694"/>
                </a:lnTo>
                <a:lnTo>
                  <a:pt x="30279" y="188443"/>
                </a:lnTo>
                <a:lnTo>
                  <a:pt x="52486" y="148392"/>
                </a:lnTo>
                <a:lnTo>
                  <a:pt x="79909" y="112046"/>
                </a:lnTo>
                <a:lnTo>
                  <a:pt x="112046" y="79909"/>
                </a:lnTo>
                <a:lnTo>
                  <a:pt x="148392" y="52486"/>
                </a:lnTo>
                <a:lnTo>
                  <a:pt x="188442" y="30279"/>
                </a:lnTo>
                <a:lnTo>
                  <a:pt x="231694" y="13793"/>
                </a:lnTo>
                <a:lnTo>
                  <a:pt x="277643" y="3532"/>
                </a:lnTo>
                <a:lnTo>
                  <a:pt x="325786" y="0"/>
                </a:lnTo>
                <a:lnTo>
                  <a:pt x="4047941" y="0"/>
                </a:lnTo>
                <a:lnTo>
                  <a:pt x="4096083" y="3532"/>
                </a:lnTo>
                <a:lnTo>
                  <a:pt x="4142032" y="13793"/>
                </a:lnTo>
                <a:lnTo>
                  <a:pt x="4185284" y="30279"/>
                </a:lnTo>
                <a:lnTo>
                  <a:pt x="4225335" y="52486"/>
                </a:lnTo>
                <a:lnTo>
                  <a:pt x="4261680" y="79909"/>
                </a:lnTo>
                <a:lnTo>
                  <a:pt x="4293817" y="112046"/>
                </a:lnTo>
                <a:lnTo>
                  <a:pt x="4321241" y="148392"/>
                </a:lnTo>
                <a:lnTo>
                  <a:pt x="4343447" y="188443"/>
                </a:lnTo>
                <a:lnTo>
                  <a:pt x="4359933" y="231694"/>
                </a:lnTo>
                <a:lnTo>
                  <a:pt x="4370194" y="277644"/>
                </a:lnTo>
                <a:lnTo>
                  <a:pt x="4373727" y="325786"/>
                </a:lnTo>
                <a:lnTo>
                  <a:pt x="4373727" y="2992451"/>
                </a:lnTo>
                <a:lnTo>
                  <a:pt x="4370194" y="3040593"/>
                </a:lnTo>
                <a:lnTo>
                  <a:pt x="4359933" y="3086542"/>
                </a:lnTo>
                <a:lnTo>
                  <a:pt x="4343447" y="3129793"/>
                </a:lnTo>
                <a:lnTo>
                  <a:pt x="4321241" y="3169844"/>
                </a:lnTo>
                <a:lnTo>
                  <a:pt x="4293817" y="3206190"/>
                </a:lnTo>
                <a:lnTo>
                  <a:pt x="4261680" y="3238327"/>
                </a:lnTo>
                <a:lnTo>
                  <a:pt x="4225335" y="3265750"/>
                </a:lnTo>
                <a:lnTo>
                  <a:pt x="4185284" y="3287957"/>
                </a:lnTo>
                <a:lnTo>
                  <a:pt x="4142032" y="3304443"/>
                </a:lnTo>
                <a:lnTo>
                  <a:pt x="4096083" y="3314704"/>
                </a:lnTo>
                <a:lnTo>
                  <a:pt x="4047941" y="3318237"/>
                </a:lnTo>
                <a:lnTo>
                  <a:pt x="325786" y="3318237"/>
                </a:lnTo>
                <a:lnTo>
                  <a:pt x="277643" y="3314704"/>
                </a:lnTo>
                <a:lnTo>
                  <a:pt x="231694" y="3304443"/>
                </a:lnTo>
                <a:lnTo>
                  <a:pt x="188442" y="3287957"/>
                </a:lnTo>
                <a:lnTo>
                  <a:pt x="148392" y="3265750"/>
                </a:lnTo>
                <a:lnTo>
                  <a:pt x="112046" y="3238327"/>
                </a:lnTo>
                <a:lnTo>
                  <a:pt x="79909" y="3206190"/>
                </a:lnTo>
                <a:lnTo>
                  <a:pt x="52486" y="3169844"/>
                </a:lnTo>
                <a:lnTo>
                  <a:pt x="30279" y="3129793"/>
                </a:lnTo>
                <a:lnTo>
                  <a:pt x="13793" y="3086542"/>
                </a:lnTo>
                <a:lnTo>
                  <a:pt x="3532" y="3040593"/>
                </a:lnTo>
                <a:lnTo>
                  <a:pt x="0" y="2992451"/>
                </a:lnTo>
                <a:lnTo>
                  <a:pt x="0" y="32578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7559040" y="2590800"/>
            <a:ext cx="960120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0552176" y="3322320"/>
            <a:ext cx="807720" cy="841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9604247" y="3322320"/>
            <a:ext cx="810768" cy="8412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659368" y="3322320"/>
            <a:ext cx="807720" cy="8412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708392" y="3322320"/>
            <a:ext cx="810768" cy="8412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0552176" y="4270247"/>
            <a:ext cx="807720" cy="8412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9604247" y="4270247"/>
            <a:ext cx="810768" cy="8412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8659368" y="4270247"/>
            <a:ext cx="807720" cy="8412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7708392" y="4270247"/>
            <a:ext cx="810768" cy="8412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0552176" y="5215128"/>
            <a:ext cx="807720" cy="8412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9604247" y="5215128"/>
            <a:ext cx="810768" cy="8412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8659368" y="5215128"/>
            <a:ext cx="807720" cy="8412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7708392" y="5215128"/>
            <a:ext cx="810768" cy="84124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2281048" y="1385480"/>
            <a:ext cx="7593965" cy="891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850" spc="190" dirty="0">
                <a:latin typeface="Trebuchet MS"/>
                <a:cs typeface="Trebuchet MS"/>
              </a:rPr>
              <a:t>Amazon </a:t>
            </a:r>
            <a:r>
              <a:rPr sz="5850" spc="225" dirty="0">
                <a:latin typeface="Trebuchet MS"/>
                <a:cs typeface="Trebuchet MS"/>
              </a:rPr>
              <a:t>EC2</a:t>
            </a:r>
            <a:r>
              <a:rPr sz="5850" spc="-620" dirty="0">
                <a:latin typeface="Trebuchet MS"/>
                <a:cs typeface="Trebuchet MS"/>
              </a:rPr>
              <a:t> </a:t>
            </a:r>
            <a:r>
              <a:rPr sz="5850" spc="15" dirty="0">
                <a:latin typeface="Trebuchet MS"/>
                <a:cs typeface="Trebuchet MS"/>
              </a:rPr>
              <a:t>Instances</a:t>
            </a:r>
            <a:endParaRPr sz="58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33599" y="1949620"/>
            <a:ext cx="3187921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85" dirty="0">
                <a:latin typeface="Calibri"/>
                <a:cs typeface="Calibri"/>
              </a:rPr>
              <a:t>Module</a:t>
            </a:r>
            <a:r>
              <a:rPr sz="4400" spc="75" dirty="0">
                <a:latin typeface="Calibri"/>
                <a:cs typeface="Calibri"/>
              </a:rPr>
              <a:t> </a:t>
            </a:r>
            <a:r>
              <a:rPr sz="4400" spc="345" dirty="0">
                <a:latin typeface="Calibri"/>
                <a:cs typeface="Calibri"/>
              </a:rPr>
              <a:t>1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46300" y="3847124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133600" y="3124200"/>
            <a:ext cx="2638425" cy="16440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85" dirty="0">
                <a:latin typeface="Calibri"/>
                <a:cs typeface="Calibri"/>
              </a:rPr>
              <a:t>Introduction</a:t>
            </a:r>
            <a:r>
              <a:rPr sz="2750" spc="65" dirty="0">
                <a:latin typeface="Calibri"/>
                <a:cs typeface="Calibri"/>
              </a:rPr>
              <a:t> </a:t>
            </a:r>
            <a:r>
              <a:rPr sz="2750" spc="25" dirty="0">
                <a:latin typeface="Calibri"/>
                <a:cs typeface="Calibri"/>
              </a:rPr>
              <a:t>to:</a:t>
            </a:r>
            <a:endParaRPr sz="2750" dirty="0">
              <a:latin typeface="Calibri"/>
              <a:cs typeface="Calibri"/>
            </a:endParaRPr>
          </a:p>
          <a:p>
            <a:pPr marL="260985">
              <a:lnSpc>
                <a:spcPct val="100000"/>
              </a:lnSpc>
              <a:spcBef>
                <a:spcPts val="1480"/>
              </a:spcBef>
            </a:pPr>
            <a:r>
              <a:rPr sz="2800" spc="105" dirty="0">
                <a:latin typeface="Calibri"/>
                <a:cs typeface="Calibri"/>
              </a:rPr>
              <a:t>Cloud</a:t>
            </a:r>
            <a:endParaRPr sz="2800" dirty="0">
              <a:latin typeface="Calibri"/>
              <a:cs typeface="Calibri"/>
            </a:endParaRPr>
          </a:p>
          <a:p>
            <a:pPr marL="260985">
              <a:lnSpc>
                <a:spcPct val="100000"/>
              </a:lnSpc>
              <a:spcBef>
                <a:spcPts val="1440"/>
              </a:spcBef>
            </a:pPr>
            <a:r>
              <a:rPr sz="2800" spc="114" dirty="0">
                <a:latin typeface="Calibri"/>
                <a:cs typeface="Calibri"/>
              </a:rPr>
              <a:t>The </a:t>
            </a:r>
            <a:r>
              <a:rPr sz="2800" spc="145" dirty="0">
                <a:latin typeface="Calibri"/>
                <a:cs typeface="Calibri"/>
              </a:rPr>
              <a:t>AWS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85" dirty="0">
                <a:latin typeface="Calibri"/>
                <a:cs typeface="Calibri"/>
              </a:rPr>
              <a:t>cloud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46300" y="4456724"/>
            <a:ext cx="241299" cy="25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875519" y="1463039"/>
            <a:ext cx="2057400" cy="1344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749925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40" dirty="0">
                <a:latin typeface="Calibri"/>
                <a:cs typeface="Calibri"/>
              </a:rPr>
              <a:t>Product</a:t>
            </a:r>
            <a:r>
              <a:rPr sz="4400" spc="125" dirty="0">
                <a:latin typeface="Calibri"/>
                <a:cs typeface="Calibri"/>
              </a:rPr>
              <a:t> </a:t>
            </a:r>
            <a:r>
              <a:rPr sz="4400" spc="135" dirty="0">
                <a:latin typeface="Calibri"/>
                <a:cs typeface="Calibri"/>
              </a:rPr>
              <a:t>Demonstration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85416" y="1280160"/>
            <a:ext cx="7229856" cy="5513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817341" y="1940011"/>
            <a:ext cx="6067425" cy="3423285"/>
          </a:xfrm>
          <a:prstGeom prst="rect">
            <a:avLst/>
          </a:prstGeom>
          <a:solidFill>
            <a:srgbClr val="FFFFFF">
              <a:alpha val="90199"/>
            </a:srgbClr>
          </a:solidFill>
          <a:ln w="12700">
            <a:solidFill>
              <a:srgbClr val="2F528F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85090" algn="just">
              <a:lnSpc>
                <a:spcPct val="100000"/>
              </a:lnSpc>
              <a:spcBef>
                <a:spcPts val="105"/>
              </a:spcBef>
              <a:buClr>
                <a:srgbClr val="F18619"/>
              </a:buClr>
              <a:buSzPct val="102127"/>
              <a:buFont typeface="Complex_IV25"/>
              <a:buChar char="ü"/>
              <a:tabLst>
                <a:tab pos="427990" algn="l"/>
              </a:tabLst>
            </a:pPr>
            <a:r>
              <a:rPr sz="3525" spc="217" baseline="1182" dirty="0">
                <a:solidFill>
                  <a:srgbClr val="4472C4"/>
                </a:solidFill>
                <a:latin typeface="Calibri"/>
                <a:cs typeface="Calibri"/>
              </a:rPr>
              <a:t>Login </a:t>
            </a:r>
            <a:r>
              <a:rPr sz="3525" spc="157" baseline="1182" dirty="0">
                <a:solidFill>
                  <a:srgbClr val="4472C4"/>
                </a:solidFill>
                <a:latin typeface="Calibri"/>
                <a:cs typeface="Calibri"/>
              </a:rPr>
              <a:t>to </a:t>
            </a:r>
            <a:r>
              <a:rPr sz="3525" spc="232" baseline="1182" dirty="0">
                <a:solidFill>
                  <a:srgbClr val="4472C4"/>
                </a:solidFill>
                <a:latin typeface="Calibri"/>
                <a:cs typeface="Calibri"/>
              </a:rPr>
              <a:t>AWS</a:t>
            </a:r>
            <a:r>
              <a:rPr sz="3525" spc="-82" baseline="1182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3525" spc="112" baseline="1182" dirty="0">
                <a:solidFill>
                  <a:srgbClr val="4472C4"/>
                </a:solidFill>
                <a:latin typeface="Calibri"/>
                <a:cs typeface="Calibri"/>
              </a:rPr>
              <a:t>console.</a:t>
            </a:r>
            <a:endParaRPr sz="3525" baseline="1182" dirty="0">
              <a:latin typeface="Calibri"/>
              <a:cs typeface="Calibri"/>
            </a:endParaRPr>
          </a:p>
          <a:p>
            <a:pPr marL="427990" indent="-342900" algn="just">
              <a:lnSpc>
                <a:spcPct val="100000"/>
              </a:lnSpc>
              <a:spcBef>
                <a:spcPts val="20"/>
              </a:spcBef>
              <a:buClr>
                <a:srgbClr val="F18619"/>
              </a:buClr>
              <a:buSzPct val="102127"/>
              <a:buFont typeface="Complex_IV25"/>
              <a:buChar char="ü"/>
              <a:tabLst>
                <a:tab pos="427990" algn="l"/>
              </a:tabLst>
            </a:pPr>
            <a:r>
              <a:rPr sz="3525" spc="195" baseline="1182" dirty="0">
                <a:solidFill>
                  <a:srgbClr val="4472C4"/>
                </a:solidFill>
                <a:latin typeface="Calibri"/>
                <a:cs typeface="Calibri"/>
              </a:rPr>
              <a:t>Launch </a:t>
            </a:r>
            <a:r>
              <a:rPr sz="3525" spc="277" baseline="1182" dirty="0">
                <a:solidFill>
                  <a:srgbClr val="4472C4"/>
                </a:solidFill>
                <a:latin typeface="Calibri"/>
                <a:cs typeface="Calibri"/>
              </a:rPr>
              <a:t>EC2</a:t>
            </a:r>
            <a:r>
              <a:rPr sz="3525" spc="-22" baseline="1182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3525" spc="82" baseline="1182" dirty="0">
                <a:solidFill>
                  <a:srgbClr val="4472C4"/>
                </a:solidFill>
                <a:latin typeface="Calibri"/>
                <a:cs typeface="Calibri"/>
              </a:rPr>
              <a:t>Wizard.</a:t>
            </a:r>
            <a:endParaRPr sz="3525" baseline="1182" dirty="0">
              <a:latin typeface="Calibri"/>
              <a:cs typeface="Calibri"/>
            </a:endParaRPr>
          </a:p>
          <a:p>
            <a:pPr marL="427990" indent="-342900" algn="just">
              <a:lnSpc>
                <a:spcPct val="100000"/>
              </a:lnSpc>
              <a:spcBef>
                <a:spcPts val="25"/>
              </a:spcBef>
              <a:buClr>
                <a:srgbClr val="F18619"/>
              </a:buClr>
              <a:buSzPct val="102127"/>
              <a:buFont typeface="Complex_IV25"/>
              <a:buChar char="ü"/>
              <a:tabLst>
                <a:tab pos="427990" algn="l"/>
              </a:tabLst>
            </a:pPr>
            <a:r>
              <a:rPr sz="3525" spc="157" baseline="1182" dirty="0">
                <a:solidFill>
                  <a:srgbClr val="4472C4"/>
                </a:solidFill>
                <a:latin typeface="Calibri"/>
                <a:cs typeface="Calibri"/>
              </a:rPr>
              <a:t>Select </a:t>
            </a:r>
            <a:r>
              <a:rPr sz="3525" spc="44" baseline="1182" dirty="0">
                <a:solidFill>
                  <a:srgbClr val="4472C4"/>
                </a:solidFill>
                <a:latin typeface="Calibri"/>
                <a:cs typeface="Calibri"/>
              </a:rPr>
              <a:t>AMI</a:t>
            </a:r>
            <a:r>
              <a:rPr sz="3525" spc="7" baseline="1182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3525" spc="44" baseline="1182" dirty="0">
                <a:solidFill>
                  <a:srgbClr val="4472C4"/>
                </a:solidFill>
                <a:latin typeface="Calibri"/>
                <a:cs typeface="Calibri"/>
              </a:rPr>
              <a:t>(SW).</a:t>
            </a:r>
            <a:endParaRPr sz="3525" baseline="1182" dirty="0">
              <a:latin typeface="Calibri"/>
              <a:cs typeface="Calibri"/>
            </a:endParaRPr>
          </a:p>
          <a:p>
            <a:pPr marL="427990" indent="-342900" algn="just">
              <a:lnSpc>
                <a:spcPct val="100000"/>
              </a:lnSpc>
              <a:spcBef>
                <a:spcPts val="25"/>
              </a:spcBef>
              <a:buClr>
                <a:srgbClr val="F18619"/>
              </a:buClr>
              <a:buSzPct val="102127"/>
              <a:buFont typeface="Complex_IV25"/>
              <a:buChar char="ü"/>
              <a:tabLst>
                <a:tab pos="427990" algn="l"/>
              </a:tabLst>
            </a:pPr>
            <a:r>
              <a:rPr sz="3525" spc="157" baseline="1182" dirty="0">
                <a:solidFill>
                  <a:srgbClr val="4472C4"/>
                </a:solidFill>
                <a:latin typeface="Calibri"/>
                <a:cs typeface="Calibri"/>
              </a:rPr>
              <a:t>Select </a:t>
            </a:r>
            <a:r>
              <a:rPr sz="3525" spc="127" baseline="1182" dirty="0">
                <a:solidFill>
                  <a:srgbClr val="4472C4"/>
                </a:solidFill>
                <a:latin typeface="Calibri"/>
                <a:cs typeface="Calibri"/>
              </a:rPr>
              <a:t>Instance </a:t>
            </a:r>
            <a:r>
              <a:rPr sz="3525" spc="150" baseline="1182" dirty="0">
                <a:solidFill>
                  <a:srgbClr val="4472C4"/>
                </a:solidFill>
                <a:latin typeface="Calibri"/>
                <a:cs typeface="Calibri"/>
              </a:rPr>
              <a:t>type</a:t>
            </a:r>
            <a:r>
              <a:rPr sz="3525" spc="75" baseline="1182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3525" spc="30" baseline="1182" dirty="0">
                <a:solidFill>
                  <a:srgbClr val="4472C4"/>
                </a:solidFill>
                <a:latin typeface="Calibri"/>
                <a:cs typeface="Calibri"/>
              </a:rPr>
              <a:t>(HW).</a:t>
            </a:r>
            <a:endParaRPr sz="3525" baseline="1182" dirty="0">
              <a:latin typeface="Calibri"/>
              <a:cs typeface="Calibri"/>
            </a:endParaRPr>
          </a:p>
          <a:p>
            <a:pPr marL="85090" marR="3067050" algn="just">
              <a:lnSpc>
                <a:spcPct val="99700"/>
              </a:lnSpc>
              <a:spcBef>
                <a:spcPts val="5"/>
              </a:spcBef>
              <a:buClr>
                <a:srgbClr val="F18619"/>
              </a:buClr>
              <a:buSzPct val="102127"/>
              <a:buFont typeface="Complex_IV25"/>
              <a:buChar char="ü"/>
              <a:tabLst>
                <a:tab pos="427990" algn="l"/>
              </a:tabLst>
            </a:pPr>
            <a:r>
              <a:rPr sz="3525" spc="165" baseline="1182" dirty="0">
                <a:solidFill>
                  <a:srgbClr val="4472C4"/>
                </a:solidFill>
                <a:latin typeface="Calibri"/>
                <a:cs typeface="Calibri"/>
              </a:rPr>
              <a:t>Configure </a:t>
            </a:r>
            <a:r>
              <a:rPr sz="3525" spc="97" baseline="1182" dirty="0">
                <a:solidFill>
                  <a:srgbClr val="4472C4"/>
                </a:solidFill>
                <a:latin typeface="Calibri"/>
                <a:cs typeface="Calibri"/>
              </a:rPr>
              <a:t>network.  </a:t>
            </a:r>
            <a:r>
              <a:rPr sz="2400" spc="-5" dirty="0">
                <a:solidFill>
                  <a:srgbClr val="F18619"/>
                </a:solidFill>
                <a:latin typeface="Complex_IV25"/>
                <a:cs typeface="Complex_IV25"/>
              </a:rPr>
              <a:t>ü</a:t>
            </a:r>
            <a:r>
              <a:rPr sz="2400" spc="-1050" dirty="0">
                <a:solidFill>
                  <a:srgbClr val="F18619"/>
                </a:solidFill>
                <a:latin typeface="Complex_IV25"/>
                <a:cs typeface="Complex_IV25"/>
              </a:rPr>
              <a:t> </a:t>
            </a:r>
            <a:r>
              <a:rPr sz="3525" spc="165" baseline="1182" dirty="0">
                <a:solidFill>
                  <a:srgbClr val="4472C4"/>
                </a:solidFill>
                <a:latin typeface="Calibri"/>
                <a:cs typeface="Calibri"/>
              </a:rPr>
              <a:t>Configure </a:t>
            </a:r>
            <a:r>
              <a:rPr sz="3525" spc="120" baseline="1182" dirty="0">
                <a:solidFill>
                  <a:srgbClr val="4472C4"/>
                </a:solidFill>
                <a:latin typeface="Calibri"/>
                <a:cs typeface="Calibri"/>
              </a:rPr>
              <a:t>storage.  </a:t>
            </a:r>
            <a:r>
              <a:rPr sz="2400" spc="-5" dirty="0">
                <a:solidFill>
                  <a:srgbClr val="F18619"/>
                </a:solidFill>
                <a:latin typeface="Complex_IV25"/>
                <a:cs typeface="Complex_IV25"/>
              </a:rPr>
              <a:t>ü</a:t>
            </a:r>
            <a:r>
              <a:rPr sz="2400" spc="-1005" dirty="0">
                <a:solidFill>
                  <a:srgbClr val="F18619"/>
                </a:solidFill>
                <a:latin typeface="Complex_IV25"/>
                <a:cs typeface="Complex_IV25"/>
              </a:rPr>
              <a:t> </a:t>
            </a:r>
            <a:r>
              <a:rPr sz="3525" spc="142" baseline="1182" dirty="0">
                <a:solidFill>
                  <a:srgbClr val="4472C4"/>
                </a:solidFill>
                <a:latin typeface="Calibri"/>
                <a:cs typeface="Calibri"/>
              </a:rPr>
              <a:t>Collect </a:t>
            </a:r>
            <a:r>
              <a:rPr sz="3525" spc="104" baseline="1182" dirty="0">
                <a:solidFill>
                  <a:srgbClr val="4472C4"/>
                </a:solidFill>
                <a:latin typeface="Calibri"/>
                <a:cs typeface="Calibri"/>
              </a:rPr>
              <a:t>private </a:t>
            </a:r>
            <a:r>
              <a:rPr sz="3525" spc="67" baseline="1182" dirty="0">
                <a:solidFill>
                  <a:srgbClr val="4472C4"/>
                </a:solidFill>
                <a:latin typeface="Calibri"/>
                <a:cs typeface="Calibri"/>
              </a:rPr>
              <a:t>key.  </a:t>
            </a:r>
            <a:r>
              <a:rPr sz="2400" spc="-5" dirty="0">
                <a:solidFill>
                  <a:srgbClr val="F18619"/>
                </a:solidFill>
                <a:latin typeface="Complex_IV25"/>
                <a:cs typeface="Complex_IV25"/>
              </a:rPr>
              <a:t>ü</a:t>
            </a:r>
            <a:r>
              <a:rPr sz="2400" spc="-1060" dirty="0">
                <a:solidFill>
                  <a:srgbClr val="F18619"/>
                </a:solidFill>
                <a:latin typeface="Complex_IV25"/>
                <a:cs typeface="Complex_IV25"/>
              </a:rPr>
              <a:t> </a:t>
            </a:r>
            <a:r>
              <a:rPr sz="3525" spc="142" baseline="1182" dirty="0">
                <a:solidFill>
                  <a:srgbClr val="4472C4"/>
                </a:solidFill>
                <a:latin typeface="Calibri"/>
                <a:cs typeface="Calibri"/>
              </a:rPr>
              <a:t>Launch.</a:t>
            </a:r>
            <a:endParaRPr sz="3525" baseline="1182" dirty="0">
              <a:latin typeface="Calibri"/>
              <a:cs typeface="Calibri"/>
            </a:endParaRPr>
          </a:p>
          <a:p>
            <a:pPr marL="427990" indent="-342900" algn="just">
              <a:lnSpc>
                <a:spcPct val="100000"/>
              </a:lnSpc>
              <a:spcBef>
                <a:spcPts val="25"/>
              </a:spcBef>
              <a:buClr>
                <a:srgbClr val="F18619"/>
              </a:buClr>
              <a:buSzPct val="102127"/>
              <a:buFont typeface="Complex_IV25"/>
              <a:buChar char="ü"/>
              <a:tabLst>
                <a:tab pos="427990" algn="l"/>
              </a:tabLst>
            </a:pPr>
            <a:r>
              <a:rPr sz="3525" spc="135" baseline="1182" dirty="0">
                <a:solidFill>
                  <a:srgbClr val="4472C4"/>
                </a:solidFill>
                <a:latin typeface="Calibri"/>
                <a:cs typeface="Calibri"/>
              </a:rPr>
              <a:t>Connect.</a:t>
            </a:r>
            <a:endParaRPr sz="3525" baseline="1182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3630929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20" dirty="0"/>
              <a:t>Instance</a:t>
            </a:r>
            <a:r>
              <a:rPr sz="4400" spc="-340" dirty="0"/>
              <a:t> </a:t>
            </a:r>
            <a:r>
              <a:rPr sz="4400" spc="-265" dirty="0"/>
              <a:t>Types</a:t>
            </a:r>
            <a:endParaRPr sz="440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96803" y="1314066"/>
          <a:ext cx="11509906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9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950" spc="1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Families</a:t>
                      </a:r>
                      <a:endParaRPr sz="1950" dirty="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95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Description</a:t>
                      </a:r>
                      <a:endParaRPr sz="1950" dirty="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950" spc="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Example </a:t>
                      </a:r>
                      <a:r>
                        <a:rPr sz="1950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Use</a:t>
                      </a:r>
                      <a:r>
                        <a:rPr sz="1950" spc="-25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Cases</a:t>
                      </a:r>
                      <a:endParaRPr sz="1950" dirty="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950" spc="5" dirty="0">
                          <a:latin typeface="Tahoma"/>
                          <a:cs typeface="Tahoma"/>
                        </a:rPr>
                        <a:t>t2, </a:t>
                      </a:r>
                      <a:r>
                        <a:rPr sz="1950" spc="15" dirty="0">
                          <a:latin typeface="Tahoma"/>
                          <a:cs typeface="Tahoma"/>
                        </a:rPr>
                        <a:t>m4,</a:t>
                      </a:r>
                      <a:r>
                        <a:rPr sz="1950" spc="-2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110" dirty="0">
                          <a:latin typeface="Tahoma"/>
                          <a:cs typeface="Tahoma"/>
                        </a:rPr>
                        <a:t>m3</a:t>
                      </a:r>
                      <a:endParaRPr sz="1950" dirty="0">
                        <a:latin typeface="Tahoma"/>
                        <a:cs typeface="Tahoma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4472C4"/>
                      </a:solidFill>
                      <a:prstDash val="solid"/>
                    </a:lnL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950" spc="15" dirty="0">
                          <a:latin typeface="Tahoma"/>
                          <a:cs typeface="Tahoma"/>
                        </a:rPr>
                        <a:t>General</a:t>
                      </a:r>
                      <a:r>
                        <a:rPr sz="1950" spc="-1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30" dirty="0">
                          <a:latin typeface="Tahoma"/>
                          <a:cs typeface="Tahoma"/>
                        </a:rPr>
                        <a:t>Purpose</a:t>
                      </a:r>
                      <a:endParaRPr sz="1950" dirty="0">
                        <a:latin typeface="Tahoma"/>
                        <a:cs typeface="Tahoma"/>
                      </a:endParaRPr>
                    </a:p>
                    <a:p>
                      <a:pPr marL="946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000" spc="-85" dirty="0">
                          <a:latin typeface="Lucida Sans"/>
                          <a:cs typeface="Lucida Sans"/>
                        </a:rPr>
                        <a:t>Balanced</a:t>
                      </a:r>
                      <a:r>
                        <a:rPr sz="2000" spc="-15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2000" spc="-90" dirty="0">
                          <a:latin typeface="Lucida Sans"/>
                          <a:cs typeface="Lucida Sans"/>
                        </a:rPr>
                        <a:t>Performance</a:t>
                      </a:r>
                      <a:endParaRPr sz="2000" dirty="0">
                        <a:latin typeface="Lucida Sans"/>
                        <a:cs typeface="Lucida Sans"/>
                      </a:endParaRPr>
                    </a:p>
                  </a:txBody>
                  <a:tcPr marL="0" marR="0" marT="28575" marB="0"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885" marR="9690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000" spc="-105" dirty="0">
                          <a:latin typeface="Lucida Sans"/>
                          <a:cs typeface="Lucida Sans"/>
                        </a:rPr>
                        <a:t>Websites, </a:t>
                      </a:r>
                      <a:r>
                        <a:rPr sz="2000" spc="-85" dirty="0">
                          <a:latin typeface="Lucida Sans"/>
                          <a:cs typeface="Lucida Sans"/>
                        </a:rPr>
                        <a:t>web </a:t>
                      </a:r>
                      <a:r>
                        <a:rPr sz="2000" spc="-120" dirty="0">
                          <a:latin typeface="Lucida Sans"/>
                          <a:cs typeface="Lucida Sans"/>
                        </a:rPr>
                        <a:t>applications, </a:t>
                      </a:r>
                      <a:r>
                        <a:rPr sz="2000" spc="-125" dirty="0">
                          <a:latin typeface="Lucida Sans"/>
                          <a:cs typeface="Lucida Sans"/>
                        </a:rPr>
                        <a:t>Dev, </a:t>
                      </a:r>
                      <a:r>
                        <a:rPr sz="2000" spc="-105" dirty="0">
                          <a:latin typeface="Lucida Sans"/>
                          <a:cs typeface="Lucida Sans"/>
                        </a:rPr>
                        <a:t>code </a:t>
                      </a:r>
                      <a:r>
                        <a:rPr sz="2000" spc="-135" dirty="0">
                          <a:latin typeface="Lucida Sans"/>
                          <a:cs typeface="Lucida Sans"/>
                        </a:rPr>
                        <a:t>repos, </a:t>
                      </a:r>
                      <a:r>
                        <a:rPr sz="2000" spc="-125" dirty="0">
                          <a:latin typeface="Lucida Sans"/>
                          <a:cs typeface="Lucida Sans"/>
                        </a:rPr>
                        <a:t>micro  </a:t>
                      </a:r>
                      <a:r>
                        <a:rPr sz="2000" spc="-135" dirty="0">
                          <a:latin typeface="Lucida Sans"/>
                          <a:cs typeface="Lucida Sans"/>
                        </a:rPr>
                        <a:t>services, </a:t>
                      </a:r>
                      <a:r>
                        <a:rPr sz="2000" spc="-140" dirty="0">
                          <a:latin typeface="Lucida Sans"/>
                          <a:cs typeface="Lucida Sans"/>
                        </a:rPr>
                        <a:t>business</a:t>
                      </a:r>
                      <a:r>
                        <a:rPr sz="2000" spc="-16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2000" spc="-125" dirty="0">
                          <a:latin typeface="Lucida Sans"/>
                          <a:cs typeface="Lucida Sans"/>
                        </a:rPr>
                        <a:t>apps</a:t>
                      </a:r>
                      <a:endParaRPr sz="2000" dirty="0">
                        <a:latin typeface="Lucida Sans"/>
                        <a:cs typeface="Lucida Sans"/>
                      </a:endParaRPr>
                    </a:p>
                  </a:txBody>
                  <a:tcPr marL="0" marR="0" marT="25400" marB="0">
                    <a:lnR w="12700">
                      <a:solidFill>
                        <a:srgbClr val="4472C4"/>
                      </a:solidFill>
                      <a:prstDash val="solid"/>
                    </a:lnR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250" dirty="0">
                        <a:latin typeface="Times New Roman"/>
                        <a:cs typeface="Times New Roman"/>
                      </a:endParaRPr>
                    </a:p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950" spc="-20" dirty="0">
                          <a:latin typeface="Tahoma"/>
                          <a:cs typeface="Tahoma"/>
                        </a:rPr>
                        <a:t>c3, c4,</a:t>
                      </a:r>
                      <a:r>
                        <a:rPr sz="1950" spc="-2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30" dirty="0">
                          <a:latin typeface="Tahoma"/>
                          <a:cs typeface="Tahoma"/>
                        </a:rPr>
                        <a:t>cc2</a:t>
                      </a:r>
                      <a:endParaRPr sz="1950" dirty="0">
                        <a:latin typeface="Tahoma"/>
                        <a:cs typeface="Tahoma"/>
                      </a:endParaRPr>
                    </a:p>
                  </a:txBody>
                  <a:tcPr marL="0" marR="0" marT="5080" marB="0">
                    <a:lnL w="12700">
                      <a:solidFill>
                        <a:srgbClr val="4472C4"/>
                      </a:solidFill>
                      <a:prstDash val="solid"/>
                    </a:lnL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 marR="327660">
                        <a:lnSpc>
                          <a:spcPct val="100699"/>
                        </a:lnSpc>
                        <a:spcBef>
                          <a:spcPts val="210"/>
                        </a:spcBef>
                      </a:pPr>
                      <a:r>
                        <a:rPr sz="1950" spc="50" dirty="0">
                          <a:latin typeface="Tahoma"/>
                          <a:cs typeface="Tahoma"/>
                        </a:rPr>
                        <a:t>Compute</a:t>
                      </a:r>
                      <a:r>
                        <a:rPr sz="195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60" dirty="0">
                          <a:latin typeface="Tahoma"/>
                          <a:cs typeface="Tahoma"/>
                        </a:rPr>
                        <a:t>Optimized  </a:t>
                      </a:r>
                      <a:r>
                        <a:rPr sz="2000" spc="-110" dirty="0">
                          <a:latin typeface="Lucida Sans"/>
                          <a:cs typeface="Lucida Sans"/>
                        </a:rPr>
                        <a:t>High </a:t>
                      </a:r>
                      <a:r>
                        <a:rPr sz="2000" spc="-50" dirty="0">
                          <a:latin typeface="Lucida Sans"/>
                          <a:cs typeface="Lucida Sans"/>
                        </a:rPr>
                        <a:t>CPU  </a:t>
                      </a:r>
                      <a:r>
                        <a:rPr sz="2000" spc="-90" dirty="0">
                          <a:latin typeface="Lucida Sans"/>
                          <a:cs typeface="Lucida Sans"/>
                        </a:rPr>
                        <a:t>Performance</a:t>
                      </a:r>
                      <a:endParaRPr sz="2000" dirty="0">
                        <a:latin typeface="Lucida Sans"/>
                        <a:cs typeface="Lucida Sans"/>
                      </a:endParaRPr>
                    </a:p>
                  </a:txBody>
                  <a:tcPr marL="0" marR="0" marT="26670" marB="0"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 marR="58420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000" spc="-70" dirty="0">
                          <a:latin typeface="Lucida Sans"/>
                          <a:cs typeface="Lucida Sans"/>
                        </a:rPr>
                        <a:t>Front-end </a:t>
                      </a:r>
                      <a:r>
                        <a:rPr sz="2000" spc="-100" dirty="0">
                          <a:latin typeface="Lucida Sans"/>
                          <a:cs typeface="Lucida Sans"/>
                        </a:rPr>
                        <a:t>fleets, web-servers, </a:t>
                      </a:r>
                      <a:r>
                        <a:rPr sz="2000" spc="-95" dirty="0">
                          <a:latin typeface="Lucida Sans"/>
                          <a:cs typeface="Lucida Sans"/>
                        </a:rPr>
                        <a:t>batch </a:t>
                      </a:r>
                      <a:r>
                        <a:rPr sz="2000" spc="-135" dirty="0">
                          <a:latin typeface="Lucida Sans"/>
                          <a:cs typeface="Lucida Sans"/>
                        </a:rPr>
                        <a:t>processing,  </a:t>
                      </a:r>
                      <a:r>
                        <a:rPr sz="2000" spc="-114" dirty="0">
                          <a:latin typeface="Lucida Sans"/>
                          <a:cs typeface="Lucida Sans"/>
                        </a:rPr>
                        <a:t>distributed analytics, </a:t>
                      </a:r>
                      <a:r>
                        <a:rPr sz="2000" spc="-120" dirty="0">
                          <a:latin typeface="Lucida Sans"/>
                          <a:cs typeface="Lucida Sans"/>
                        </a:rPr>
                        <a:t>science </a:t>
                      </a:r>
                      <a:r>
                        <a:rPr sz="2000" spc="-110" dirty="0">
                          <a:latin typeface="Lucida Sans"/>
                          <a:cs typeface="Lucida Sans"/>
                        </a:rPr>
                        <a:t>and engineering </a:t>
                      </a:r>
                      <a:r>
                        <a:rPr sz="2000" spc="-145" dirty="0">
                          <a:latin typeface="Lucida Sans"/>
                          <a:cs typeface="Lucida Sans"/>
                        </a:rPr>
                        <a:t>apps, </a:t>
                      </a:r>
                      <a:r>
                        <a:rPr sz="2000" spc="-110" dirty="0">
                          <a:latin typeface="Lucida Sans"/>
                          <a:cs typeface="Lucida Sans"/>
                        </a:rPr>
                        <a:t>ad  </a:t>
                      </a:r>
                      <a:r>
                        <a:rPr sz="2000" spc="-130" dirty="0">
                          <a:latin typeface="Lucida Sans"/>
                          <a:cs typeface="Lucida Sans"/>
                        </a:rPr>
                        <a:t>serving, </a:t>
                      </a:r>
                      <a:r>
                        <a:rPr sz="2000" spc="-65" dirty="0">
                          <a:latin typeface="Lucida Sans"/>
                          <a:cs typeface="Lucida Sans"/>
                        </a:rPr>
                        <a:t>MMO </a:t>
                      </a:r>
                      <a:r>
                        <a:rPr sz="2000" spc="-130" dirty="0">
                          <a:latin typeface="Lucida Sans"/>
                          <a:cs typeface="Lucida Sans"/>
                        </a:rPr>
                        <a:t>gaming,</a:t>
                      </a:r>
                      <a:r>
                        <a:rPr sz="2000" spc="-135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2000" spc="-95" dirty="0">
                          <a:latin typeface="Lucida Sans"/>
                          <a:cs typeface="Lucida Sans"/>
                        </a:rPr>
                        <a:t>video-encoding</a:t>
                      </a:r>
                      <a:endParaRPr sz="2000" dirty="0">
                        <a:latin typeface="Lucida Sans"/>
                        <a:cs typeface="Lucida Sans"/>
                      </a:endParaRPr>
                    </a:p>
                  </a:txBody>
                  <a:tcPr marL="0" marR="0" marT="25400" marB="0"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950" dirty="0">
                          <a:latin typeface="Tahoma"/>
                          <a:cs typeface="Tahoma"/>
                        </a:rPr>
                        <a:t>g2,</a:t>
                      </a:r>
                      <a:r>
                        <a:rPr sz="1950" spc="-18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85" dirty="0">
                          <a:latin typeface="Tahoma"/>
                          <a:cs typeface="Tahoma"/>
                        </a:rPr>
                        <a:t>p2</a:t>
                      </a:r>
                      <a:endParaRPr sz="1950" dirty="0">
                        <a:latin typeface="Tahoma"/>
                        <a:cs typeface="Tahoma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4472C4"/>
                      </a:solidFill>
                      <a:prstDash val="solid"/>
                    </a:lnL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950" spc="75" dirty="0">
                          <a:latin typeface="Tahoma"/>
                          <a:cs typeface="Tahoma"/>
                        </a:rPr>
                        <a:t>GPU</a:t>
                      </a:r>
                      <a:r>
                        <a:rPr sz="195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60" dirty="0">
                          <a:latin typeface="Tahoma"/>
                          <a:cs typeface="Tahoma"/>
                        </a:rPr>
                        <a:t>Optimized</a:t>
                      </a:r>
                      <a:endParaRPr sz="1950" dirty="0">
                        <a:latin typeface="Tahoma"/>
                        <a:cs typeface="Tahoma"/>
                      </a:endParaRPr>
                    </a:p>
                    <a:p>
                      <a:pPr marL="946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000" spc="-80" dirty="0">
                          <a:latin typeface="Lucida Sans"/>
                          <a:cs typeface="Lucida Sans"/>
                        </a:rPr>
                        <a:t>High-end</a:t>
                      </a:r>
                      <a:r>
                        <a:rPr sz="2000" spc="-19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2000" spc="-20" dirty="0">
                          <a:latin typeface="Lucida Sans"/>
                          <a:cs typeface="Lucida Sans"/>
                        </a:rPr>
                        <a:t>GPU</a:t>
                      </a:r>
                      <a:endParaRPr sz="2000" dirty="0">
                        <a:latin typeface="Lucida Sans"/>
                        <a:cs typeface="Lucida Sans"/>
                      </a:endParaRPr>
                    </a:p>
                  </a:txBody>
                  <a:tcPr marL="0" marR="0" marT="28575" marB="0"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885" marR="105092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000" spc="-130" dirty="0">
                          <a:latin typeface="Lucida Sans"/>
                          <a:cs typeface="Lucida Sans"/>
                        </a:rPr>
                        <a:t>Amazon </a:t>
                      </a:r>
                      <a:r>
                        <a:rPr sz="2000" spc="-90" dirty="0">
                          <a:latin typeface="Lucida Sans"/>
                          <a:cs typeface="Lucida Sans"/>
                        </a:rPr>
                        <a:t>AppStream </a:t>
                      </a:r>
                      <a:r>
                        <a:rPr sz="2000" spc="-150" dirty="0">
                          <a:latin typeface="Lucida Sans"/>
                          <a:cs typeface="Lucida Sans"/>
                        </a:rPr>
                        <a:t>2.0, </a:t>
                      </a:r>
                      <a:r>
                        <a:rPr sz="2000" spc="-100" dirty="0">
                          <a:latin typeface="Lucida Sans"/>
                          <a:cs typeface="Lucida Sans"/>
                        </a:rPr>
                        <a:t>video </a:t>
                      </a:r>
                      <a:r>
                        <a:rPr sz="2000" spc="-125" dirty="0">
                          <a:latin typeface="Lucida Sans"/>
                          <a:cs typeface="Lucida Sans"/>
                        </a:rPr>
                        <a:t>encoding, </a:t>
                      </a:r>
                      <a:r>
                        <a:rPr sz="2000" spc="-114" dirty="0">
                          <a:latin typeface="Lucida Sans"/>
                          <a:cs typeface="Lucida Sans"/>
                        </a:rPr>
                        <a:t>machine  </a:t>
                      </a:r>
                      <a:r>
                        <a:rPr sz="2000" spc="-120" dirty="0">
                          <a:latin typeface="Lucida Sans"/>
                          <a:cs typeface="Lucida Sans"/>
                        </a:rPr>
                        <a:t>learning, high </a:t>
                      </a:r>
                      <a:r>
                        <a:rPr sz="2000" spc="-90" dirty="0">
                          <a:latin typeface="Lucida Sans"/>
                          <a:cs typeface="Lucida Sans"/>
                        </a:rPr>
                        <a:t>perf </a:t>
                      </a:r>
                      <a:r>
                        <a:rPr sz="2000" spc="-120" dirty="0">
                          <a:latin typeface="Lucida Sans"/>
                          <a:cs typeface="Lucida Sans"/>
                        </a:rPr>
                        <a:t>databases,</a:t>
                      </a:r>
                      <a:r>
                        <a:rPr sz="2000" spc="-17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2000" spc="-120" dirty="0">
                          <a:latin typeface="Lucida Sans"/>
                          <a:cs typeface="Lucida Sans"/>
                        </a:rPr>
                        <a:t>science</a:t>
                      </a:r>
                      <a:endParaRPr sz="2000" dirty="0">
                        <a:latin typeface="Lucida Sans"/>
                        <a:cs typeface="Lucida Sans"/>
                      </a:endParaRPr>
                    </a:p>
                  </a:txBody>
                  <a:tcPr marL="0" marR="0" marT="25400" marB="0"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950" spc="-25" dirty="0">
                          <a:latin typeface="Tahoma"/>
                          <a:cs typeface="Tahoma"/>
                        </a:rPr>
                        <a:t>r3, r4, </a:t>
                      </a:r>
                      <a:r>
                        <a:rPr sz="1950" spc="-35" dirty="0">
                          <a:latin typeface="Tahoma"/>
                          <a:cs typeface="Tahoma"/>
                        </a:rPr>
                        <a:t>x1,</a:t>
                      </a:r>
                      <a:r>
                        <a:rPr sz="1950" spc="-3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25" dirty="0">
                          <a:latin typeface="Tahoma"/>
                          <a:cs typeface="Tahoma"/>
                        </a:rPr>
                        <a:t>cr1</a:t>
                      </a:r>
                      <a:endParaRPr sz="1950" dirty="0">
                        <a:latin typeface="Tahoma"/>
                        <a:cs typeface="Tahoma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4472C4"/>
                      </a:solidFill>
                      <a:prstDash val="solid"/>
                    </a:lnL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950" spc="50" dirty="0">
                          <a:latin typeface="Tahoma"/>
                          <a:cs typeface="Tahoma"/>
                        </a:rPr>
                        <a:t>Memory</a:t>
                      </a:r>
                      <a:r>
                        <a:rPr sz="1950" spc="-1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60" dirty="0">
                          <a:latin typeface="Tahoma"/>
                          <a:cs typeface="Tahoma"/>
                        </a:rPr>
                        <a:t>Optimized</a:t>
                      </a:r>
                      <a:endParaRPr sz="1950" dirty="0">
                        <a:latin typeface="Tahoma"/>
                        <a:cs typeface="Tahoma"/>
                      </a:endParaRPr>
                    </a:p>
                    <a:p>
                      <a:pPr marL="946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000" spc="-100" dirty="0">
                          <a:latin typeface="Lucida Sans"/>
                          <a:cs typeface="Lucida Sans"/>
                        </a:rPr>
                        <a:t>Large RAM</a:t>
                      </a:r>
                      <a:r>
                        <a:rPr sz="2000" spc="-16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2000" spc="-90" dirty="0">
                          <a:latin typeface="Lucida Sans"/>
                          <a:cs typeface="Lucida Sans"/>
                        </a:rPr>
                        <a:t>footprint</a:t>
                      </a:r>
                      <a:endParaRPr sz="2000" dirty="0">
                        <a:latin typeface="Lucida Sans"/>
                        <a:cs typeface="Lucida Sans"/>
                      </a:endParaRPr>
                    </a:p>
                  </a:txBody>
                  <a:tcPr marL="0" marR="0" marT="28575" marB="0"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2000" spc="-80" dirty="0">
                          <a:latin typeface="Lucida Sans"/>
                          <a:cs typeface="Lucida Sans"/>
                        </a:rPr>
                        <a:t>In-memory </a:t>
                      </a:r>
                      <a:r>
                        <a:rPr sz="2000" spc="-120" dirty="0">
                          <a:latin typeface="Lucida Sans"/>
                          <a:cs typeface="Lucida Sans"/>
                        </a:rPr>
                        <a:t>databases, </a:t>
                      </a:r>
                      <a:r>
                        <a:rPr sz="2000" spc="-85" dirty="0">
                          <a:latin typeface="Lucida Sans"/>
                          <a:cs typeface="Lucida Sans"/>
                        </a:rPr>
                        <a:t>data</a:t>
                      </a:r>
                      <a:r>
                        <a:rPr sz="2000" spc="-18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2000" spc="-125" dirty="0">
                          <a:latin typeface="Lucida Sans"/>
                          <a:cs typeface="Lucida Sans"/>
                        </a:rPr>
                        <a:t>mining</a:t>
                      </a:r>
                      <a:endParaRPr sz="2000" dirty="0">
                        <a:latin typeface="Lucida Sans"/>
                        <a:cs typeface="Lucida Sans"/>
                      </a:endParaRPr>
                    </a:p>
                  </a:txBody>
                  <a:tcPr marL="0" marR="0" marT="177800" marB="0"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1950" dirty="0">
                          <a:latin typeface="Tahoma"/>
                          <a:cs typeface="Tahoma"/>
                        </a:rPr>
                        <a:t>d2, </a:t>
                      </a:r>
                      <a:r>
                        <a:rPr sz="1950" spc="-20" dirty="0">
                          <a:latin typeface="Tahoma"/>
                          <a:cs typeface="Tahoma"/>
                        </a:rPr>
                        <a:t>i2, i3, </a:t>
                      </a:r>
                      <a:r>
                        <a:rPr sz="1950" spc="-5" dirty="0">
                          <a:latin typeface="Tahoma"/>
                          <a:cs typeface="Tahoma"/>
                        </a:rPr>
                        <a:t>hi1,</a:t>
                      </a:r>
                      <a:r>
                        <a:rPr sz="1950" spc="-36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40" dirty="0">
                          <a:latin typeface="Tahoma"/>
                          <a:cs typeface="Tahoma"/>
                        </a:rPr>
                        <a:t>hs1</a:t>
                      </a:r>
                      <a:endParaRPr sz="1950" dirty="0">
                        <a:latin typeface="Tahoma"/>
                        <a:cs typeface="Tahoma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4472C4"/>
                      </a:solidFill>
                      <a:prstDash val="solid"/>
                    </a:lnL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950" spc="25" dirty="0">
                          <a:latin typeface="Tahoma"/>
                          <a:cs typeface="Tahoma"/>
                        </a:rPr>
                        <a:t>Storage</a:t>
                      </a:r>
                      <a:r>
                        <a:rPr sz="1950" spc="-1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950" spc="60" dirty="0">
                          <a:latin typeface="Tahoma"/>
                          <a:cs typeface="Tahoma"/>
                        </a:rPr>
                        <a:t>Optimized</a:t>
                      </a:r>
                      <a:endParaRPr sz="1950" dirty="0">
                        <a:latin typeface="Tahoma"/>
                        <a:cs typeface="Tahoma"/>
                      </a:endParaRPr>
                    </a:p>
                    <a:p>
                      <a:pPr marL="946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000" spc="-110" dirty="0">
                          <a:latin typeface="Lucida Sans"/>
                          <a:cs typeface="Lucida Sans"/>
                        </a:rPr>
                        <a:t>High I/O, High</a:t>
                      </a:r>
                      <a:r>
                        <a:rPr sz="2000" spc="-160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2000" spc="-105" dirty="0">
                          <a:latin typeface="Lucida Sans"/>
                          <a:cs typeface="Lucida Sans"/>
                        </a:rPr>
                        <a:t>density</a:t>
                      </a:r>
                      <a:endParaRPr sz="2000" dirty="0">
                        <a:latin typeface="Lucida Sans"/>
                        <a:cs typeface="Lucida Sans"/>
                      </a:endParaRPr>
                    </a:p>
                  </a:txBody>
                  <a:tcPr marL="0" marR="0" marT="28575" marB="0"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2000" spc="-100" dirty="0">
                          <a:latin typeface="Lucida Sans"/>
                          <a:cs typeface="Lucida Sans"/>
                        </a:rPr>
                        <a:t>NAS, </a:t>
                      </a:r>
                      <a:r>
                        <a:rPr sz="2000" spc="-85" dirty="0">
                          <a:latin typeface="Lucida Sans"/>
                          <a:cs typeface="Lucida Sans"/>
                        </a:rPr>
                        <a:t>data </a:t>
                      </a:r>
                      <a:r>
                        <a:rPr sz="2000" spc="-120" dirty="0">
                          <a:latin typeface="Lucida Sans"/>
                          <a:cs typeface="Lucida Sans"/>
                        </a:rPr>
                        <a:t>warehousing,</a:t>
                      </a:r>
                      <a:r>
                        <a:rPr sz="2000" spc="-204" dirty="0">
                          <a:latin typeface="Lucida Sans"/>
                          <a:cs typeface="Lucida Sans"/>
                        </a:rPr>
                        <a:t> </a:t>
                      </a:r>
                      <a:r>
                        <a:rPr sz="2000" spc="-45" dirty="0">
                          <a:latin typeface="Lucida Sans"/>
                          <a:cs typeface="Lucida Sans"/>
                        </a:rPr>
                        <a:t>NoSQL</a:t>
                      </a:r>
                      <a:endParaRPr sz="2000" dirty="0">
                        <a:latin typeface="Lucida Sans"/>
                        <a:cs typeface="Lucida Sans"/>
                      </a:endParaRPr>
                    </a:p>
                  </a:txBody>
                  <a:tcPr marL="0" marR="0" marT="177800" marB="0">
                    <a:lnR w="12700">
                      <a:solidFill>
                        <a:srgbClr val="4472C4"/>
                      </a:solidFill>
                      <a:prstDash val="solid"/>
                    </a:lnR>
                    <a:lnT w="12700">
                      <a:solidFill>
                        <a:srgbClr val="4472C4"/>
                      </a:solidFill>
                      <a:prstDash val="solid"/>
                    </a:lnT>
                    <a:lnB w="12700">
                      <a:solidFill>
                        <a:srgbClr val="4472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97179"/>
            <a:ext cx="9203690" cy="619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00" spc="165" dirty="0">
                <a:latin typeface="Calibri"/>
                <a:cs typeface="Calibri"/>
              </a:rPr>
              <a:t>Choosing </a:t>
            </a:r>
            <a:r>
              <a:rPr sz="3900" spc="114" dirty="0">
                <a:latin typeface="Calibri"/>
                <a:cs typeface="Calibri"/>
              </a:rPr>
              <a:t>the </a:t>
            </a:r>
            <a:r>
              <a:rPr sz="3900" spc="155" dirty="0">
                <a:latin typeface="Calibri"/>
                <a:cs typeface="Calibri"/>
              </a:rPr>
              <a:t>Right </a:t>
            </a:r>
            <a:r>
              <a:rPr sz="3900" spc="185" dirty="0">
                <a:latin typeface="Calibri"/>
                <a:cs typeface="Calibri"/>
              </a:rPr>
              <a:t>Amazon </a:t>
            </a:r>
            <a:r>
              <a:rPr sz="3900" spc="260" dirty="0">
                <a:latin typeface="Calibri"/>
                <a:cs typeface="Calibri"/>
              </a:rPr>
              <a:t>EC2</a:t>
            </a:r>
            <a:r>
              <a:rPr sz="3900" spc="55" dirty="0">
                <a:latin typeface="Calibri"/>
                <a:cs typeface="Calibri"/>
              </a:rPr>
              <a:t> </a:t>
            </a:r>
            <a:r>
              <a:rPr sz="3900" spc="100" dirty="0">
                <a:latin typeface="Calibri"/>
                <a:cs typeface="Calibri"/>
              </a:rPr>
              <a:t>Instances</a:t>
            </a:r>
            <a:endParaRPr sz="39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014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7587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367316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4917762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45879" y="1471493"/>
            <a:ext cx="10086975" cy="4467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11125" indent="20320">
              <a:lnSpc>
                <a:spcPct val="80400"/>
              </a:lnSpc>
            </a:pPr>
            <a:r>
              <a:rPr sz="2800" spc="185" dirty="0">
                <a:latin typeface="Calibri"/>
                <a:cs typeface="Calibri"/>
              </a:rPr>
              <a:t>EC2 </a:t>
            </a:r>
            <a:r>
              <a:rPr sz="2800" spc="65" dirty="0">
                <a:latin typeface="Calibri"/>
                <a:cs typeface="Calibri"/>
              </a:rPr>
              <a:t>Instance </a:t>
            </a:r>
            <a:r>
              <a:rPr sz="2800" spc="85" dirty="0">
                <a:latin typeface="Calibri"/>
                <a:cs typeface="Calibri"/>
              </a:rPr>
              <a:t>types </a:t>
            </a:r>
            <a:r>
              <a:rPr sz="2800" spc="40" dirty="0">
                <a:latin typeface="Calibri"/>
                <a:cs typeface="Calibri"/>
              </a:rPr>
              <a:t>are </a:t>
            </a:r>
            <a:r>
              <a:rPr sz="2800" spc="90" dirty="0">
                <a:latin typeface="Calibri"/>
                <a:cs typeface="Calibri"/>
              </a:rPr>
              <a:t>optimized </a:t>
            </a:r>
            <a:r>
              <a:rPr sz="2800" spc="75" dirty="0">
                <a:latin typeface="Calibri"/>
                <a:cs typeface="Calibri"/>
              </a:rPr>
              <a:t>for </a:t>
            </a:r>
            <a:r>
              <a:rPr sz="2800" spc="70" dirty="0">
                <a:latin typeface="Calibri"/>
                <a:cs typeface="Calibri"/>
              </a:rPr>
              <a:t>different </a:t>
            </a:r>
            <a:r>
              <a:rPr sz="2800" spc="65" dirty="0">
                <a:latin typeface="Calibri"/>
                <a:cs typeface="Calibri"/>
              </a:rPr>
              <a:t>use </a:t>
            </a:r>
            <a:r>
              <a:rPr sz="2800" spc="40" dirty="0">
                <a:latin typeface="Calibri"/>
                <a:cs typeface="Calibri"/>
              </a:rPr>
              <a:t>cases,  </a:t>
            </a:r>
            <a:r>
              <a:rPr sz="2800" spc="75" dirty="0">
                <a:latin typeface="Calibri"/>
                <a:cs typeface="Calibri"/>
              </a:rPr>
              <a:t>workloads </a:t>
            </a:r>
            <a:r>
              <a:rPr sz="2800" spc="120" dirty="0">
                <a:latin typeface="Calibri"/>
                <a:cs typeface="Calibri"/>
              </a:rPr>
              <a:t>&amp; </a:t>
            </a:r>
            <a:r>
              <a:rPr sz="2800" spc="110" dirty="0">
                <a:latin typeface="Calibri"/>
                <a:cs typeface="Calibri"/>
              </a:rPr>
              <a:t>come </a:t>
            </a:r>
            <a:r>
              <a:rPr sz="2800" spc="50" dirty="0">
                <a:latin typeface="Calibri"/>
                <a:cs typeface="Calibri"/>
              </a:rPr>
              <a:t>in </a:t>
            </a:r>
            <a:r>
              <a:rPr sz="2800" spc="80" dirty="0">
                <a:latin typeface="Calibri"/>
                <a:cs typeface="Calibri"/>
              </a:rPr>
              <a:t>multiple </a:t>
            </a:r>
            <a:r>
              <a:rPr sz="2800" spc="40" dirty="0">
                <a:latin typeface="Calibri"/>
                <a:cs typeface="Calibri"/>
              </a:rPr>
              <a:t>sizes. </a:t>
            </a:r>
            <a:r>
              <a:rPr sz="2800" spc="90" dirty="0">
                <a:latin typeface="Calibri"/>
                <a:cs typeface="Calibri"/>
              </a:rPr>
              <a:t>This </a:t>
            </a:r>
            <a:r>
              <a:rPr sz="2800" spc="75" dirty="0">
                <a:latin typeface="Calibri"/>
                <a:cs typeface="Calibri"/>
              </a:rPr>
              <a:t>allows </a:t>
            </a:r>
            <a:r>
              <a:rPr sz="2800" spc="90" dirty="0">
                <a:latin typeface="Calibri"/>
                <a:cs typeface="Calibri"/>
              </a:rPr>
              <a:t>you to </a:t>
            </a:r>
            <a:r>
              <a:rPr sz="2800" spc="85" dirty="0">
                <a:latin typeface="Calibri"/>
                <a:cs typeface="Calibri"/>
              </a:rPr>
              <a:t>optimally  </a:t>
            </a:r>
            <a:r>
              <a:rPr sz="2800" spc="65" dirty="0">
                <a:latin typeface="Calibri"/>
                <a:cs typeface="Calibri"/>
              </a:rPr>
              <a:t>scale </a:t>
            </a:r>
            <a:r>
              <a:rPr sz="2800" spc="50" dirty="0">
                <a:latin typeface="Calibri"/>
                <a:cs typeface="Calibri"/>
              </a:rPr>
              <a:t>resources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65" dirty="0">
                <a:latin typeface="Calibri"/>
                <a:cs typeface="Calibri"/>
              </a:rPr>
              <a:t>your </a:t>
            </a:r>
            <a:r>
              <a:rPr sz="2800" spc="75" dirty="0">
                <a:latin typeface="Calibri"/>
                <a:cs typeface="Calibri"/>
              </a:rPr>
              <a:t>workload</a:t>
            </a:r>
            <a:r>
              <a:rPr sz="2800" spc="235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requirements.</a:t>
            </a:r>
            <a:endParaRPr sz="2800" dirty="0">
              <a:latin typeface="Calibri"/>
              <a:cs typeface="Calibri"/>
            </a:endParaRPr>
          </a:p>
          <a:p>
            <a:pPr marL="12700" marR="5080" indent="20320">
              <a:lnSpc>
                <a:spcPts val="2710"/>
              </a:lnSpc>
              <a:spcBef>
                <a:spcPts val="1760"/>
              </a:spcBef>
            </a:pP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55" dirty="0">
                <a:solidFill>
                  <a:srgbClr val="4472C4"/>
                </a:solidFill>
                <a:latin typeface="Calibri"/>
                <a:cs typeface="Calibri"/>
              </a:rPr>
              <a:t>utilizes Intel® </a:t>
            </a:r>
            <a:r>
              <a:rPr sz="2800" spc="100" dirty="0">
                <a:solidFill>
                  <a:srgbClr val="4472C4"/>
                </a:solidFill>
                <a:latin typeface="Calibri"/>
                <a:cs typeface="Calibri"/>
              </a:rPr>
              <a:t>Xeon® </a:t>
            </a:r>
            <a:r>
              <a:rPr sz="2800" spc="65" dirty="0">
                <a:solidFill>
                  <a:srgbClr val="4472C4"/>
                </a:solidFill>
                <a:latin typeface="Calibri"/>
                <a:cs typeface="Calibri"/>
              </a:rPr>
              <a:t>processors </a:t>
            </a:r>
            <a:r>
              <a:rPr sz="2800" spc="75" dirty="0">
                <a:latin typeface="Calibri"/>
                <a:cs typeface="Calibri"/>
              </a:rPr>
              <a:t>for </a:t>
            </a:r>
            <a:r>
              <a:rPr sz="2800" spc="185" dirty="0">
                <a:latin typeface="Calibri"/>
                <a:cs typeface="Calibri"/>
              </a:rPr>
              <a:t>EC2 </a:t>
            </a:r>
            <a:r>
              <a:rPr sz="2800" spc="70" dirty="0">
                <a:latin typeface="Calibri"/>
                <a:cs typeface="Calibri"/>
              </a:rPr>
              <a:t>Instances </a:t>
            </a:r>
            <a:r>
              <a:rPr sz="2800" spc="85" dirty="0">
                <a:latin typeface="Calibri"/>
                <a:cs typeface="Calibri"/>
              </a:rPr>
              <a:t>providing  </a:t>
            </a:r>
            <a:r>
              <a:rPr sz="2800" spc="80" dirty="0">
                <a:latin typeface="Calibri"/>
                <a:cs typeface="Calibri"/>
              </a:rPr>
              <a:t>customers </a:t>
            </a:r>
            <a:r>
              <a:rPr sz="2800" spc="60" dirty="0">
                <a:latin typeface="Calibri"/>
                <a:cs typeface="Calibri"/>
              </a:rPr>
              <a:t>with </a:t>
            </a:r>
            <a:r>
              <a:rPr sz="2800" spc="120" dirty="0">
                <a:latin typeface="Calibri"/>
                <a:cs typeface="Calibri"/>
              </a:rPr>
              <a:t>high </a:t>
            </a:r>
            <a:r>
              <a:rPr sz="2800" spc="80" dirty="0">
                <a:latin typeface="Calibri"/>
                <a:cs typeface="Calibri"/>
              </a:rPr>
              <a:t>performance </a:t>
            </a:r>
            <a:r>
              <a:rPr sz="2800" spc="105" dirty="0">
                <a:latin typeface="Calibri"/>
                <a:cs typeface="Calibri"/>
              </a:rPr>
              <a:t>and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value.</a:t>
            </a:r>
            <a:endParaRPr sz="2800" dirty="0">
              <a:latin typeface="Calibri"/>
              <a:cs typeface="Calibri"/>
            </a:endParaRPr>
          </a:p>
          <a:p>
            <a:pPr marL="12700" marR="281940" indent="20320">
              <a:lnSpc>
                <a:spcPct val="78900"/>
              </a:lnSpc>
              <a:spcBef>
                <a:spcPts val="1855"/>
              </a:spcBef>
            </a:pPr>
            <a:r>
              <a:rPr sz="2800" spc="75" dirty="0">
                <a:latin typeface="Calibri"/>
                <a:cs typeface="Calibri"/>
              </a:rPr>
              <a:t>Consider </a:t>
            </a:r>
            <a:r>
              <a:rPr sz="2800" spc="80" dirty="0">
                <a:latin typeface="Calibri"/>
                <a:cs typeface="Calibri"/>
              </a:rPr>
              <a:t>the </a:t>
            </a:r>
            <a:r>
              <a:rPr sz="2800" spc="95" dirty="0">
                <a:latin typeface="Calibri"/>
                <a:cs typeface="Calibri"/>
              </a:rPr>
              <a:t>following </a:t>
            </a:r>
            <a:r>
              <a:rPr sz="2800" spc="85" dirty="0">
                <a:latin typeface="Calibri"/>
                <a:cs typeface="Calibri"/>
              </a:rPr>
              <a:t>when </a:t>
            </a:r>
            <a:r>
              <a:rPr sz="2800" spc="105" dirty="0">
                <a:latin typeface="Calibri"/>
                <a:cs typeface="Calibri"/>
              </a:rPr>
              <a:t>choosing </a:t>
            </a:r>
            <a:r>
              <a:rPr sz="2800" spc="65" dirty="0">
                <a:latin typeface="Calibri"/>
                <a:cs typeface="Calibri"/>
              </a:rPr>
              <a:t>your </a:t>
            </a:r>
            <a:r>
              <a:rPr sz="2800" spc="45" dirty="0">
                <a:latin typeface="Calibri"/>
                <a:cs typeface="Calibri"/>
              </a:rPr>
              <a:t>instances: </a:t>
            </a:r>
            <a:r>
              <a:rPr sz="2800" spc="50" dirty="0">
                <a:solidFill>
                  <a:srgbClr val="4472C4"/>
                </a:solidFill>
                <a:latin typeface="Calibri"/>
                <a:cs typeface="Calibri"/>
              </a:rPr>
              <a:t>core  </a:t>
            </a:r>
            <a:r>
              <a:rPr sz="2800" spc="55" dirty="0">
                <a:solidFill>
                  <a:srgbClr val="4472C4"/>
                </a:solidFill>
                <a:latin typeface="Calibri"/>
                <a:cs typeface="Calibri"/>
              </a:rPr>
              <a:t>count, </a:t>
            </a:r>
            <a:r>
              <a:rPr sz="2800" spc="110" dirty="0">
                <a:solidFill>
                  <a:srgbClr val="4472C4"/>
                </a:solidFill>
                <a:latin typeface="Calibri"/>
                <a:cs typeface="Calibri"/>
              </a:rPr>
              <a:t>memory </a:t>
            </a:r>
            <a:r>
              <a:rPr sz="2800" spc="35" dirty="0">
                <a:solidFill>
                  <a:srgbClr val="4472C4"/>
                </a:solidFill>
                <a:latin typeface="Calibri"/>
                <a:cs typeface="Calibri"/>
              </a:rPr>
              <a:t>size, </a:t>
            </a:r>
            <a:r>
              <a:rPr sz="2800" spc="90" dirty="0">
                <a:solidFill>
                  <a:srgbClr val="4472C4"/>
                </a:solidFill>
                <a:latin typeface="Calibri"/>
                <a:cs typeface="Calibri"/>
              </a:rPr>
              <a:t>storage </a:t>
            </a:r>
            <a:r>
              <a:rPr sz="2800" spc="70" dirty="0">
                <a:solidFill>
                  <a:srgbClr val="4472C4"/>
                </a:solidFill>
                <a:latin typeface="Calibri"/>
                <a:cs typeface="Calibri"/>
              </a:rPr>
              <a:t>size </a:t>
            </a:r>
            <a:r>
              <a:rPr sz="2800" spc="120" dirty="0">
                <a:solidFill>
                  <a:srgbClr val="4472C4"/>
                </a:solidFill>
                <a:latin typeface="Calibri"/>
                <a:cs typeface="Calibri"/>
              </a:rPr>
              <a:t>&amp; </a:t>
            </a:r>
            <a:r>
              <a:rPr sz="2800" spc="45" dirty="0">
                <a:solidFill>
                  <a:srgbClr val="4472C4"/>
                </a:solidFill>
                <a:latin typeface="Calibri"/>
                <a:cs typeface="Calibri"/>
              </a:rPr>
              <a:t>type, </a:t>
            </a:r>
            <a:r>
              <a:rPr sz="2800" spc="65" dirty="0">
                <a:solidFill>
                  <a:srgbClr val="4472C4"/>
                </a:solidFill>
                <a:latin typeface="Calibri"/>
                <a:cs typeface="Calibri"/>
              </a:rPr>
              <a:t>network performance,  </a:t>
            </a:r>
            <a:r>
              <a:rPr sz="2800" spc="130" dirty="0">
                <a:solidFill>
                  <a:srgbClr val="4472C4"/>
                </a:solidFill>
                <a:latin typeface="Calibri"/>
                <a:cs typeface="Calibri"/>
              </a:rPr>
              <a:t>I/O </a:t>
            </a:r>
            <a:r>
              <a:rPr sz="2800" spc="65" dirty="0">
                <a:solidFill>
                  <a:srgbClr val="4472C4"/>
                </a:solidFill>
                <a:latin typeface="Calibri"/>
                <a:cs typeface="Calibri"/>
              </a:rPr>
              <a:t>requirements </a:t>
            </a:r>
            <a:r>
              <a:rPr sz="2800" spc="120" dirty="0">
                <a:solidFill>
                  <a:srgbClr val="4472C4"/>
                </a:solidFill>
                <a:latin typeface="Calibri"/>
                <a:cs typeface="Calibri"/>
              </a:rPr>
              <a:t>&amp; </a:t>
            </a:r>
            <a:r>
              <a:rPr sz="2800" spc="165" dirty="0">
                <a:solidFill>
                  <a:srgbClr val="4472C4"/>
                </a:solidFill>
                <a:latin typeface="Calibri"/>
                <a:cs typeface="Calibri"/>
              </a:rPr>
              <a:t>CPU</a:t>
            </a:r>
            <a:r>
              <a:rPr sz="2800" spc="20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800" spc="75" dirty="0">
                <a:solidFill>
                  <a:srgbClr val="4472C4"/>
                </a:solidFill>
                <a:latin typeface="Calibri"/>
                <a:cs typeface="Calibri"/>
              </a:rPr>
              <a:t>technologies.</a:t>
            </a:r>
            <a:endParaRPr sz="2800" dirty="0">
              <a:latin typeface="Calibri"/>
              <a:cs typeface="Calibri"/>
            </a:endParaRPr>
          </a:p>
          <a:p>
            <a:pPr marL="12700" marR="408305" indent="20320">
              <a:lnSpc>
                <a:spcPct val="80400"/>
              </a:lnSpc>
              <a:spcBef>
                <a:spcPts val="1810"/>
              </a:spcBef>
            </a:pPr>
            <a:r>
              <a:rPr sz="2800" spc="65" dirty="0">
                <a:solidFill>
                  <a:srgbClr val="4472C4"/>
                </a:solidFill>
                <a:latin typeface="Calibri"/>
                <a:cs typeface="Calibri"/>
              </a:rPr>
              <a:t>Hurry </a:t>
            </a:r>
            <a:r>
              <a:rPr sz="2800" spc="135" dirty="0">
                <a:solidFill>
                  <a:srgbClr val="4472C4"/>
                </a:solidFill>
                <a:latin typeface="Calibri"/>
                <a:cs typeface="Calibri"/>
              </a:rPr>
              <a:t>Up </a:t>
            </a:r>
            <a:r>
              <a:rPr sz="2800" spc="120" dirty="0">
                <a:solidFill>
                  <a:srgbClr val="4472C4"/>
                </a:solidFill>
                <a:latin typeface="Calibri"/>
                <a:cs typeface="Calibri"/>
              </a:rPr>
              <a:t>&amp; </a:t>
            </a:r>
            <a:r>
              <a:rPr sz="2800" spc="114" dirty="0">
                <a:solidFill>
                  <a:srgbClr val="4472C4"/>
                </a:solidFill>
                <a:latin typeface="Calibri"/>
                <a:cs typeface="Calibri"/>
              </a:rPr>
              <a:t>Go </a:t>
            </a:r>
            <a:r>
              <a:rPr sz="2800" spc="50" dirty="0">
                <a:solidFill>
                  <a:srgbClr val="4472C4"/>
                </a:solidFill>
                <a:latin typeface="Calibri"/>
                <a:cs typeface="Calibri"/>
              </a:rPr>
              <a:t>Idle </a:t>
            </a:r>
            <a:r>
              <a:rPr sz="2800" spc="200" dirty="0">
                <a:latin typeface="Calibri"/>
                <a:cs typeface="Calibri"/>
              </a:rPr>
              <a:t>- </a:t>
            </a:r>
            <a:r>
              <a:rPr sz="2800" spc="120" dirty="0">
                <a:latin typeface="Calibri"/>
                <a:cs typeface="Calibri"/>
              </a:rPr>
              <a:t>A </a:t>
            </a:r>
            <a:r>
              <a:rPr sz="2800" spc="70" dirty="0">
                <a:latin typeface="Calibri"/>
                <a:cs typeface="Calibri"/>
              </a:rPr>
              <a:t>larger </a:t>
            </a:r>
            <a:r>
              <a:rPr sz="2800" spc="100" dirty="0">
                <a:latin typeface="Calibri"/>
                <a:cs typeface="Calibri"/>
              </a:rPr>
              <a:t>compute </a:t>
            </a:r>
            <a:r>
              <a:rPr sz="2800" spc="70" dirty="0">
                <a:latin typeface="Calibri"/>
                <a:cs typeface="Calibri"/>
              </a:rPr>
              <a:t>instance </a:t>
            </a:r>
            <a:r>
              <a:rPr sz="2800" spc="90" dirty="0">
                <a:latin typeface="Calibri"/>
                <a:cs typeface="Calibri"/>
              </a:rPr>
              <a:t>can </a:t>
            </a:r>
            <a:r>
              <a:rPr sz="2800" spc="75" dirty="0">
                <a:latin typeface="Calibri"/>
                <a:cs typeface="Calibri"/>
              </a:rPr>
              <a:t>save </a:t>
            </a:r>
            <a:r>
              <a:rPr sz="2800" spc="90" dirty="0">
                <a:latin typeface="Calibri"/>
                <a:cs typeface="Calibri"/>
              </a:rPr>
              <a:t>you  </a:t>
            </a:r>
            <a:r>
              <a:rPr sz="2800" spc="80" dirty="0">
                <a:latin typeface="Calibri"/>
                <a:cs typeface="Calibri"/>
              </a:rPr>
              <a:t>time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80" dirty="0">
                <a:latin typeface="Calibri"/>
                <a:cs typeface="Calibri"/>
              </a:rPr>
              <a:t>money, </a:t>
            </a:r>
            <a:r>
              <a:rPr sz="2800" spc="60" dirty="0">
                <a:latin typeface="Calibri"/>
                <a:cs typeface="Calibri"/>
              </a:rPr>
              <a:t>therefore </a:t>
            </a:r>
            <a:r>
              <a:rPr sz="2800" spc="110" dirty="0">
                <a:latin typeface="Calibri"/>
                <a:cs typeface="Calibri"/>
              </a:rPr>
              <a:t>paying </a:t>
            </a:r>
            <a:r>
              <a:rPr sz="2800" spc="90" dirty="0">
                <a:latin typeface="Calibri"/>
                <a:cs typeface="Calibri"/>
              </a:rPr>
              <a:t>more </a:t>
            </a:r>
            <a:r>
              <a:rPr sz="2800" spc="55" dirty="0">
                <a:latin typeface="Calibri"/>
                <a:cs typeface="Calibri"/>
              </a:rPr>
              <a:t>per </a:t>
            </a:r>
            <a:r>
              <a:rPr sz="2800" spc="70" dirty="0">
                <a:latin typeface="Calibri"/>
                <a:cs typeface="Calibri"/>
              </a:rPr>
              <a:t>hour </a:t>
            </a:r>
            <a:r>
              <a:rPr sz="2800" spc="75" dirty="0">
                <a:latin typeface="Calibri"/>
                <a:cs typeface="Calibri"/>
              </a:rPr>
              <a:t>for </a:t>
            </a:r>
            <a:r>
              <a:rPr sz="2800" spc="80" dirty="0">
                <a:latin typeface="Calibri"/>
                <a:cs typeface="Calibri"/>
              </a:rPr>
              <a:t>a </a:t>
            </a:r>
            <a:r>
              <a:rPr sz="2800" spc="55" dirty="0">
                <a:latin typeface="Calibri"/>
                <a:cs typeface="Calibri"/>
              </a:rPr>
              <a:t>shorter  </a:t>
            </a:r>
            <a:r>
              <a:rPr sz="2800" spc="110" dirty="0">
                <a:latin typeface="Calibri"/>
                <a:cs typeface="Calibri"/>
              </a:rPr>
              <a:t>amount </a:t>
            </a:r>
            <a:r>
              <a:rPr sz="2800" spc="120" dirty="0">
                <a:latin typeface="Calibri"/>
                <a:cs typeface="Calibri"/>
              </a:rPr>
              <a:t>of </a:t>
            </a:r>
            <a:r>
              <a:rPr sz="2800" spc="80" dirty="0">
                <a:latin typeface="Calibri"/>
                <a:cs typeface="Calibri"/>
              </a:rPr>
              <a:t>time </a:t>
            </a:r>
            <a:r>
              <a:rPr sz="2800" spc="90" dirty="0">
                <a:latin typeface="Calibri"/>
                <a:cs typeface="Calibri"/>
              </a:rPr>
              <a:t>can be </a:t>
            </a:r>
            <a:r>
              <a:rPr sz="2800" spc="65" dirty="0">
                <a:latin typeface="Calibri"/>
                <a:cs typeface="Calibri"/>
              </a:rPr>
              <a:t>less </a:t>
            </a:r>
            <a:r>
              <a:rPr sz="2800" spc="50" dirty="0">
                <a:latin typeface="Calibri"/>
                <a:cs typeface="Calibri"/>
              </a:rPr>
              <a:t>expensive.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11840" y="1441703"/>
            <a:ext cx="883920" cy="8869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316991"/>
            <a:ext cx="9039860" cy="572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40" dirty="0">
                <a:latin typeface="Calibri"/>
                <a:cs typeface="Calibri"/>
              </a:rPr>
              <a:t>EC2 </a:t>
            </a:r>
            <a:r>
              <a:rPr sz="3600" spc="95" dirty="0">
                <a:latin typeface="Calibri"/>
                <a:cs typeface="Calibri"/>
              </a:rPr>
              <a:t>Instances </a:t>
            </a:r>
            <a:r>
              <a:rPr sz="3600" spc="110" dirty="0">
                <a:latin typeface="Calibri"/>
                <a:cs typeface="Calibri"/>
              </a:rPr>
              <a:t>Powered </a:t>
            </a:r>
            <a:r>
              <a:rPr sz="3600" spc="140" dirty="0">
                <a:latin typeface="Calibri"/>
                <a:cs typeface="Calibri"/>
              </a:rPr>
              <a:t>by </a:t>
            </a:r>
            <a:r>
              <a:rPr sz="3600" spc="70" dirty="0">
                <a:latin typeface="Calibri"/>
                <a:cs typeface="Calibri"/>
              </a:rPr>
              <a:t>Intel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130" dirty="0">
                <a:latin typeface="Calibri"/>
                <a:cs typeface="Calibri"/>
              </a:rPr>
              <a:t>Technologies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4612" y="2070931"/>
          <a:ext cx="11821121" cy="41740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2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45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78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11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52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04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1790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1790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51971">
                <a:tc rowSpan="2">
                  <a:txBody>
                    <a:bodyPr/>
                    <a:lstStyle/>
                    <a:p>
                      <a:pPr marL="462280" marR="154305" indent="-288290">
                        <a:lnSpc>
                          <a:spcPct val="107200"/>
                        </a:lnSpc>
                        <a:spcBef>
                          <a:spcPts val="1080"/>
                        </a:spcBef>
                      </a:pPr>
                      <a:r>
                        <a:rPr sz="1250" spc="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EC2</a:t>
                      </a:r>
                      <a:r>
                        <a:rPr sz="1250" spc="-1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Instance  </a:t>
                      </a:r>
                      <a:r>
                        <a:rPr sz="1250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Type</a:t>
                      </a:r>
                      <a:endParaRPr sz="1250" dirty="0">
                        <a:latin typeface="Trebuchet MS"/>
                        <a:cs typeface="Trebuchet MS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40029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50" spc="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Compute</a:t>
                      </a:r>
                      <a:r>
                        <a:rPr sz="1250" spc="-1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Optimized</a:t>
                      </a:r>
                      <a:endParaRPr sz="1250" dirty="0">
                        <a:latin typeface="Trebuchet MS"/>
                        <a:cs typeface="Trebuchet MS"/>
                      </a:endParaRPr>
                    </a:p>
                  </a:txBody>
                  <a:tcPr marL="0" marR="0" marT="6223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84074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5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General</a:t>
                      </a:r>
                      <a:r>
                        <a:rPr sz="1250" spc="-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Purpose</a:t>
                      </a:r>
                      <a:endParaRPr sz="1250" dirty="0">
                        <a:latin typeface="Trebuchet MS"/>
                        <a:cs typeface="Trebuchet MS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76263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50" spc="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Memory</a:t>
                      </a:r>
                      <a:r>
                        <a:rPr sz="1250" spc="-1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Optimized</a:t>
                      </a:r>
                      <a:endParaRPr sz="1250" dirty="0">
                        <a:latin typeface="Trebuchet MS"/>
                        <a:cs typeface="Trebuchet MS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68389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250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Storage</a:t>
                      </a:r>
                      <a:r>
                        <a:rPr sz="1250" spc="-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5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Optimized</a:t>
                      </a:r>
                      <a:endParaRPr sz="1250" dirty="0">
                        <a:latin typeface="Trebuchet MS"/>
                        <a:cs typeface="Trebuchet MS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51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250" spc="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C5</a:t>
                      </a:r>
                      <a:endParaRPr sz="1250" dirty="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250" spc="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C4</a:t>
                      </a:r>
                      <a:endParaRPr sz="1250" dirty="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250" spc="1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  <a:endParaRPr sz="1250" dirty="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250" spc="1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  <a:endParaRPr sz="1250" dirty="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250" spc="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T2</a:t>
                      </a:r>
                      <a:endParaRPr sz="1250" dirty="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250" spc="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X1</a:t>
                      </a:r>
                      <a:endParaRPr sz="1250" dirty="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250" spc="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X1e</a:t>
                      </a:r>
                      <a:endParaRPr sz="1250" dirty="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250" spc="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R4</a:t>
                      </a:r>
                      <a:endParaRPr sz="1250" dirty="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250" spc="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H1</a:t>
                      </a:r>
                      <a:endParaRPr sz="1250" dirty="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250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I3</a:t>
                      </a:r>
                      <a:endParaRPr sz="1250" dirty="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250" spc="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D2</a:t>
                      </a:r>
                      <a:endParaRPr sz="1250" dirty="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50" dirty="0">
                        <a:latin typeface="Times New Roman"/>
                        <a:cs typeface="Times New Roman"/>
                      </a:endParaRPr>
                    </a:p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sz="105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Intel</a:t>
                      </a:r>
                      <a:r>
                        <a:rPr sz="1050" spc="-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Processor</a:t>
                      </a:r>
                      <a:endParaRPr sz="1050" dirty="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01295" marR="194310" algn="ctr">
                        <a:lnSpc>
                          <a:spcPct val="101800"/>
                        </a:lnSpc>
                        <a:spcBef>
                          <a:spcPts val="415"/>
                        </a:spcBef>
                      </a:pPr>
                      <a:r>
                        <a:rPr sz="1100" spc="20" dirty="0">
                          <a:latin typeface="Tahoma"/>
                          <a:cs typeface="Tahoma"/>
                        </a:rPr>
                        <a:t>Xeon 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num  </a:t>
                      </a:r>
                      <a:r>
                        <a:rPr sz="1100" spc="55" dirty="0">
                          <a:latin typeface="Tahoma"/>
                          <a:cs typeface="Tahoma"/>
                        </a:rPr>
                        <a:t>8175M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218440" marR="211454" indent="635">
                        <a:lnSpc>
                          <a:spcPts val="1300"/>
                        </a:lnSpc>
                        <a:spcBef>
                          <a:spcPts val="1150"/>
                        </a:spcBef>
                      </a:pPr>
                      <a:r>
                        <a:rPr sz="1100" spc="20" dirty="0">
                          <a:latin typeface="Tahoma"/>
                          <a:cs typeface="Tahoma"/>
                        </a:rPr>
                        <a:t>Xeon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E5  </a:t>
                      </a:r>
                      <a:r>
                        <a:rPr sz="1100" spc="45" dirty="0">
                          <a:latin typeface="Tahoma"/>
                          <a:cs typeface="Tahoma"/>
                        </a:rPr>
                        <a:t>2666</a:t>
                      </a:r>
                      <a:r>
                        <a:rPr sz="11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v3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91770" marR="184785" algn="ctr">
                        <a:lnSpc>
                          <a:spcPct val="101800"/>
                        </a:lnSpc>
                        <a:spcBef>
                          <a:spcPts val="415"/>
                        </a:spcBef>
                      </a:pPr>
                      <a:r>
                        <a:rPr sz="1100" spc="20" dirty="0">
                          <a:latin typeface="Tahoma"/>
                          <a:cs typeface="Tahoma"/>
                        </a:rPr>
                        <a:t>Xeon  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P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a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num  </a:t>
                      </a:r>
                      <a:r>
                        <a:rPr sz="1100" spc="55" dirty="0">
                          <a:latin typeface="Tahoma"/>
                          <a:cs typeface="Tahoma"/>
                        </a:rPr>
                        <a:t>8175M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218440" marR="211454" indent="635">
                        <a:lnSpc>
                          <a:spcPts val="1300"/>
                        </a:lnSpc>
                        <a:spcBef>
                          <a:spcPts val="500"/>
                        </a:spcBef>
                      </a:pPr>
                      <a:r>
                        <a:rPr sz="1100" spc="20" dirty="0">
                          <a:latin typeface="Tahoma"/>
                          <a:cs typeface="Tahoma"/>
                        </a:rPr>
                        <a:t>Xeon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E5  </a:t>
                      </a:r>
                      <a:r>
                        <a:rPr sz="1100" spc="45" dirty="0">
                          <a:latin typeface="Tahoma"/>
                          <a:cs typeface="Tahoma"/>
                        </a:rPr>
                        <a:t>2686</a:t>
                      </a:r>
                      <a:r>
                        <a:rPr sz="11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v4</a:t>
                      </a:r>
                      <a:endParaRPr sz="1100" dirty="0">
                        <a:latin typeface="Tahoma"/>
                        <a:cs typeface="Tahoma"/>
                      </a:endParaRPr>
                    </a:p>
                    <a:p>
                      <a:pPr marL="21844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100" spc="45" dirty="0">
                          <a:latin typeface="Tahoma"/>
                          <a:cs typeface="Tahoma"/>
                        </a:rPr>
                        <a:t>2676</a:t>
                      </a:r>
                      <a:r>
                        <a:rPr sz="11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v3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256540" marR="249554" indent="47625">
                        <a:lnSpc>
                          <a:spcPts val="1300"/>
                        </a:lnSpc>
                        <a:spcBef>
                          <a:spcPts val="1150"/>
                        </a:spcBef>
                      </a:pPr>
                      <a:r>
                        <a:rPr sz="1100" spc="20" dirty="0">
                          <a:latin typeface="Tahoma"/>
                          <a:cs typeface="Tahoma"/>
                        </a:rPr>
                        <a:t>Xeon 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Fa</a:t>
                      </a:r>
                      <a:r>
                        <a:rPr sz="1100" spc="5" dirty="0">
                          <a:latin typeface="Tahoma"/>
                          <a:cs typeface="Tahoma"/>
                        </a:rPr>
                        <a:t>m</a:t>
                      </a:r>
                      <a:r>
                        <a:rPr sz="1100" spc="-10" dirty="0">
                          <a:latin typeface="Tahoma"/>
                          <a:cs typeface="Tahoma"/>
                        </a:rPr>
                        <a:t>i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ly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212090" marR="205104" indent="635">
                        <a:lnSpc>
                          <a:spcPts val="1300"/>
                        </a:lnSpc>
                        <a:spcBef>
                          <a:spcPts val="1150"/>
                        </a:spcBef>
                      </a:pPr>
                      <a:r>
                        <a:rPr sz="1100" spc="20" dirty="0">
                          <a:latin typeface="Tahoma"/>
                          <a:cs typeface="Tahoma"/>
                        </a:rPr>
                        <a:t>Xeon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E7  </a:t>
                      </a:r>
                      <a:r>
                        <a:rPr sz="1100" spc="45" dirty="0">
                          <a:latin typeface="Tahoma"/>
                          <a:cs typeface="Tahoma"/>
                        </a:rPr>
                        <a:t>8880</a:t>
                      </a:r>
                      <a:r>
                        <a:rPr sz="11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v3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218440" marR="211454" indent="635">
                        <a:lnSpc>
                          <a:spcPts val="1300"/>
                        </a:lnSpc>
                        <a:spcBef>
                          <a:spcPts val="1150"/>
                        </a:spcBef>
                      </a:pPr>
                      <a:r>
                        <a:rPr sz="1100" spc="20" dirty="0">
                          <a:latin typeface="Tahoma"/>
                          <a:cs typeface="Tahoma"/>
                        </a:rPr>
                        <a:t>Xeon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E7  </a:t>
                      </a:r>
                      <a:r>
                        <a:rPr sz="1100" spc="45" dirty="0">
                          <a:latin typeface="Tahoma"/>
                          <a:cs typeface="Tahoma"/>
                        </a:rPr>
                        <a:t>8880</a:t>
                      </a:r>
                      <a:r>
                        <a:rPr sz="11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v3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235585" marR="228600" indent="635">
                        <a:lnSpc>
                          <a:spcPts val="1300"/>
                        </a:lnSpc>
                        <a:spcBef>
                          <a:spcPts val="1150"/>
                        </a:spcBef>
                      </a:pPr>
                      <a:r>
                        <a:rPr sz="1100" spc="20" dirty="0">
                          <a:latin typeface="Tahoma"/>
                          <a:cs typeface="Tahoma"/>
                        </a:rPr>
                        <a:t>Xeon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E5  </a:t>
                      </a:r>
                      <a:r>
                        <a:rPr sz="1100" spc="45" dirty="0">
                          <a:latin typeface="Tahoma"/>
                          <a:cs typeface="Tahoma"/>
                        </a:rPr>
                        <a:t>2686</a:t>
                      </a:r>
                      <a:r>
                        <a:rPr sz="11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v4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87960" marR="181610" indent="635">
                        <a:lnSpc>
                          <a:spcPts val="1300"/>
                        </a:lnSpc>
                        <a:spcBef>
                          <a:spcPts val="1150"/>
                        </a:spcBef>
                      </a:pPr>
                      <a:r>
                        <a:rPr sz="1100" spc="20" dirty="0">
                          <a:latin typeface="Tahoma"/>
                          <a:cs typeface="Tahoma"/>
                        </a:rPr>
                        <a:t>Xeon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E5  </a:t>
                      </a:r>
                      <a:r>
                        <a:rPr sz="1100" spc="45" dirty="0">
                          <a:latin typeface="Tahoma"/>
                          <a:cs typeface="Tahoma"/>
                        </a:rPr>
                        <a:t>2686</a:t>
                      </a:r>
                      <a:r>
                        <a:rPr sz="11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v4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91770" marR="185420" indent="635">
                        <a:lnSpc>
                          <a:spcPts val="1300"/>
                        </a:lnSpc>
                        <a:spcBef>
                          <a:spcPts val="1150"/>
                        </a:spcBef>
                      </a:pPr>
                      <a:r>
                        <a:rPr sz="1100" spc="20" dirty="0">
                          <a:latin typeface="Tahoma"/>
                          <a:cs typeface="Tahoma"/>
                        </a:rPr>
                        <a:t>Xeon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E5  </a:t>
                      </a:r>
                      <a:r>
                        <a:rPr sz="1100" spc="45" dirty="0">
                          <a:latin typeface="Tahoma"/>
                          <a:cs typeface="Tahoma"/>
                        </a:rPr>
                        <a:t>2686</a:t>
                      </a:r>
                      <a:r>
                        <a:rPr sz="11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v4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91770" marR="185420" indent="635">
                        <a:lnSpc>
                          <a:spcPts val="1300"/>
                        </a:lnSpc>
                        <a:spcBef>
                          <a:spcPts val="1150"/>
                        </a:spcBef>
                      </a:pPr>
                      <a:r>
                        <a:rPr sz="1100" spc="20" dirty="0">
                          <a:latin typeface="Tahoma"/>
                          <a:cs typeface="Tahoma"/>
                        </a:rPr>
                        <a:t>Xeon</a:t>
                      </a:r>
                      <a:r>
                        <a:rPr sz="11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15" dirty="0">
                          <a:latin typeface="Tahoma"/>
                          <a:cs typeface="Tahoma"/>
                        </a:rPr>
                        <a:t>E5  </a:t>
                      </a:r>
                      <a:r>
                        <a:rPr sz="1100" spc="45" dirty="0">
                          <a:latin typeface="Tahoma"/>
                          <a:cs typeface="Tahoma"/>
                        </a:rPr>
                        <a:t>2676</a:t>
                      </a:r>
                      <a:r>
                        <a:rPr sz="11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v3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510">
                <a:tc>
                  <a:txBody>
                    <a:bodyPr/>
                    <a:lstStyle/>
                    <a:p>
                      <a:pPr marL="114935" marR="259079">
                        <a:lnSpc>
                          <a:spcPct val="102899"/>
                        </a:lnSpc>
                        <a:spcBef>
                          <a:spcPts val="490"/>
                        </a:spcBef>
                      </a:pPr>
                      <a:r>
                        <a:rPr sz="105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Intel</a:t>
                      </a:r>
                      <a:r>
                        <a:rPr sz="1050" spc="-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Processor  </a:t>
                      </a:r>
                      <a:r>
                        <a:rPr sz="1050" spc="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Technology</a:t>
                      </a:r>
                      <a:endParaRPr sz="1050" dirty="0">
                        <a:latin typeface="Trebuchet MS"/>
                        <a:cs typeface="Trebuchet MS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spc="15" dirty="0">
                          <a:latin typeface="Tahoma"/>
                          <a:cs typeface="Tahoma"/>
                        </a:rPr>
                        <a:t>Skylake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spc="25" dirty="0">
                          <a:latin typeface="Tahoma"/>
                          <a:cs typeface="Tahoma"/>
                        </a:rPr>
                        <a:t>Haswell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spc="15" dirty="0">
                          <a:latin typeface="Tahoma"/>
                          <a:cs typeface="Tahoma"/>
                        </a:rPr>
                        <a:t>Skylake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231140" marR="153035" indent="-71120">
                        <a:lnSpc>
                          <a:spcPts val="1300"/>
                        </a:lnSpc>
                        <a:spcBef>
                          <a:spcPts val="555"/>
                        </a:spcBef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Br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oa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dw</a:t>
                      </a:r>
                      <a:r>
                        <a:rPr sz="1100" spc="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l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l  </a:t>
                      </a:r>
                      <a:r>
                        <a:rPr sz="1100" spc="25" dirty="0">
                          <a:latin typeface="Tahoma"/>
                          <a:cs typeface="Tahoma"/>
                        </a:rPr>
                        <a:t>Haswell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spc="25" dirty="0">
                          <a:latin typeface="Tahoma"/>
                          <a:cs typeface="Tahoma"/>
                        </a:rPr>
                        <a:t>Haswell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spc="25" dirty="0">
                          <a:latin typeface="Tahoma"/>
                          <a:cs typeface="Tahoma"/>
                        </a:rPr>
                        <a:t>Haswell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spc="30" dirty="0">
                          <a:latin typeface="Tahoma"/>
                          <a:cs typeface="Tahoma"/>
                        </a:rPr>
                        <a:t>Broadwell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spc="30" dirty="0">
                          <a:latin typeface="Tahoma"/>
                          <a:cs typeface="Tahoma"/>
                        </a:rPr>
                        <a:t>Broadwell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spc="30" dirty="0">
                          <a:latin typeface="Tahoma"/>
                          <a:cs typeface="Tahoma"/>
                        </a:rPr>
                        <a:t>Broadwell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spc="25" dirty="0">
                          <a:latin typeface="Tahoma"/>
                          <a:cs typeface="Tahoma"/>
                        </a:rPr>
                        <a:t>Haswell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174"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5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Intel</a:t>
                      </a:r>
                      <a:r>
                        <a:rPr sz="1050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spc="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AVX</a:t>
                      </a:r>
                      <a:endParaRPr sz="1050" dirty="0">
                        <a:latin typeface="Trebuchet MS"/>
                        <a:cs typeface="Trebuchet MS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469"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05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Intel</a:t>
                      </a:r>
                      <a:r>
                        <a:rPr sz="1050" spc="-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spc="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AVX2</a:t>
                      </a:r>
                      <a:endParaRPr sz="1050" dirty="0">
                        <a:latin typeface="Trebuchet MS"/>
                        <a:cs typeface="Trebuchet MS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-</a:t>
                      </a: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371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085"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05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Intel</a:t>
                      </a:r>
                      <a:r>
                        <a:rPr sz="1050" spc="-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spc="7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AVX-512</a:t>
                      </a:r>
                      <a:endParaRPr sz="1050" dirty="0">
                        <a:latin typeface="Trebuchet MS"/>
                        <a:cs typeface="Trebuchet MS"/>
                      </a:endParaRPr>
                    </a:p>
                  </a:txBody>
                  <a:tcPr marL="0" marR="0" marT="1079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-</a:t>
                      </a: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100" dirty="0">
                          <a:solidFill>
                            <a:srgbClr val="1D516C"/>
                          </a:solidFill>
                          <a:latin typeface="Tahoma"/>
                          <a:cs typeface="Tahoma"/>
                        </a:rPr>
                        <a:t>-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100" dirty="0">
                          <a:solidFill>
                            <a:srgbClr val="1D516C"/>
                          </a:solidFill>
                          <a:latin typeface="Tahoma"/>
                          <a:cs typeface="Tahoma"/>
                        </a:rPr>
                        <a:t>-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100" dirty="0">
                          <a:solidFill>
                            <a:srgbClr val="1D516C"/>
                          </a:solidFill>
                          <a:latin typeface="Tahoma"/>
                          <a:cs typeface="Tahoma"/>
                        </a:rPr>
                        <a:t>-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100" dirty="0">
                          <a:solidFill>
                            <a:srgbClr val="1D516C"/>
                          </a:solidFill>
                          <a:latin typeface="Tahoma"/>
                          <a:cs typeface="Tahoma"/>
                        </a:rPr>
                        <a:t>-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100" dirty="0">
                          <a:solidFill>
                            <a:srgbClr val="1D516C"/>
                          </a:solidFill>
                          <a:latin typeface="Tahoma"/>
                          <a:cs typeface="Tahoma"/>
                        </a:rPr>
                        <a:t>-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100" dirty="0">
                          <a:solidFill>
                            <a:srgbClr val="1D516C"/>
                          </a:solidFill>
                          <a:latin typeface="Tahoma"/>
                          <a:cs typeface="Tahoma"/>
                        </a:rPr>
                        <a:t>-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100" dirty="0">
                          <a:solidFill>
                            <a:srgbClr val="1D516C"/>
                          </a:solidFill>
                          <a:latin typeface="Tahoma"/>
                          <a:cs typeface="Tahoma"/>
                        </a:rPr>
                        <a:t>-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100" dirty="0">
                          <a:solidFill>
                            <a:srgbClr val="1D516C"/>
                          </a:solidFill>
                          <a:latin typeface="Tahoma"/>
                          <a:cs typeface="Tahoma"/>
                        </a:rPr>
                        <a:t>-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4960">
                <a:tc>
                  <a:txBody>
                    <a:bodyPr/>
                    <a:lstStyle/>
                    <a:p>
                      <a:pPr marL="114935" marR="484505">
                        <a:lnSpc>
                          <a:spcPct val="102899"/>
                        </a:lnSpc>
                        <a:spcBef>
                          <a:spcPts val="475"/>
                        </a:spcBef>
                      </a:pPr>
                      <a:r>
                        <a:rPr sz="105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Intel</a:t>
                      </a:r>
                      <a:r>
                        <a:rPr sz="1050" spc="-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50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Turbo  </a:t>
                      </a:r>
                      <a:r>
                        <a:rPr sz="1050" spc="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Boost</a:t>
                      </a:r>
                      <a:endParaRPr sz="1050" dirty="0">
                        <a:latin typeface="Trebuchet MS"/>
                        <a:cs typeface="Trebuchet MS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Yes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60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sz="1050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Storage</a:t>
                      </a:r>
                      <a:endParaRPr sz="1050" dirty="0">
                        <a:latin typeface="Trebuchet MS"/>
                        <a:cs typeface="Trebuchet MS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spc="20" dirty="0">
                          <a:latin typeface="Tahoma"/>
                          <a:cs typeface="Tahoma"/>
                        </a:rPr>
                        <a:t>EBS-only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spc="20" dirty="0">
                          <a:solidFill>
                            <a:srgbClr val="1D516C"/>
                          </a:solidFill>
                          <a:latin typeface="Tahoma"/>
                          <a:cs typeface="Tahoma"/>
                        </a:rPr>
                        <a:t>EBS-only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spc="20" dirty="0">
                          <a:solidFill>
                            <a:srgbClr val="1D516C"/>
                          </a:solidFill>
                          <a:latin typeface="Tahoma"/>
                          <a:cs typeface="Tahoma"/>
                        </a:rPr>
                        <a:t>EBS-only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spc="20" dirty="0">
                          <a:solidFill>
                            <a:srgbClr val="1D516C"/>
                          </a:solidFill>
                          <a:latin typeface="Tahoma"/>
                          <a:cs typeface="Tahoma"/>
                        </a:rPr>
                        <a:t>EBS-only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spc="20" dirty="0">
                          <a:solidFill>
                            <a:srgbClr val="1D516C"/>
                          </a:solidFill>
                          <a:latin typeface="Tahoma"/>
                          <a:cs typeface="Tahoma"/>
                        </a:rPr>
                        <a:t>EBS-only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201295" marR="194310" indent="14287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SSD 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S-Op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</a:p>
                  </a:txBody>
                  <a:tcPr marL="0" marR="0" marT="590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208279" marR="201295" indent="14287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SSD  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B</a:t>
                      </a:r>
                      <a:r>
                        <a:rPr sz="1100" spc="-5" dirty="0">
                          <a:latin typeface="Tahoma"/>
                          <a:cs typeface="Tahoma"/>
                        </a:rPr>
                        <a:t>S-Op</a:t>
                      </a:r>
                      <a:r>
                        <a:rPr sz="1100" dirty="0">
                          <a:latin typeface="Tahoma"/>
                          <a:cs typeface="Tahoma"/>
                        </a:rPr>
                        <a:t>t</a:t>
                      </a:r>
                    </a:p>
                  </a:txBody>
                  <a:tcPr marL="0" marR="0" marT="590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dirty="0">
                          <a:latin typeface="Tahoma"/>
                          <a:cs typeface="Tahoma"/>
                        </a:rPr>
                        <a:t>-</a:t>
                      </a: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spc="20" dirty="0">
                          <a:latin typeface="Tahoma"/>
                          <a:cs typeface="Tahoma"/>
                        </a:rPr>
                        <a:t>HDD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spc="5" dirty="0">
                          <a:latin typeface="Tahoma"/>
                          <a:cs typeface="Tahoma"/>
                        </a:rPr>
                        <a:t>SSD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100" spc="20" dirty="0">
                          <a:latin typeface="Tahoma"/>
                          <a:cs typeface="Tahoma"/>
                        </a:rPr>
                        <a:t>HDD</a:t>
                      </a:r>
                      <a:endParaRPr sz="1100" dirty="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1106911" y="1191767"/>
            <a:ext cx="886968" cy="886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8327390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365" dirty="0"/>
              <a:t>C5: </a:t>
            </a:r>
            <a:r>
              <a:rPr sz="4400" spc="-240" dirty="0"/>
              <a:t>Compute Optimized</a:t>
            </a:r>
            <a:r>
              <a:rPr sz="4400" spc="-175" dirty="0"/>
              <a:t> </a:t>
            </a:r>
            <a:r>
              <a:rPr sz="4400" spc="-240" dirty="0"/>
              <a:t>Instances</a:t>
            </a:r>
            <a:endParaRPr sz="4400" dirty="0"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4038600" y="6464856"/>
            <a:ext cx="411480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69177" y="1445376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785077" y="1370584"/>
            <a:ext cx="4175125" cy="323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90" dirty="0">
                <a:latin typeface="Lucida Sans"/>
                <a:cs typeface="Lucida Sans"/>
              </a:rPr>
              <a:t>Based </a:t>
            </a:r>
            <a:r>
              <a:rPr sz="2000" spc="-100" dirty="0">
                <a:latin typeface="Lucida Sans"/>
                <a:cs typeface="Lucida Sans"/>
              </a:rPr>
              <a:t>on </a:t>
            </a:r>
            <a:r>
              <a:rPr sz="2000" spc="-135" dirty="0">
                <a:solidFill>
                  <a:srgbClr val="4472C4"/>
                </a:solidFill>
                <a:latin typeface="Lucida Sans"/>
                <a:cs typeface="Lucida Sans"/>
              </a:rPr>
              <a:t>3.0 GHz </a:t>
            </a:r>
            <a:r>
              <a:rPr sz="2000" spc="-80" dirty="0">
                <a:latin typeface="Lucida Sans"/>
                <a:cs typeface="Lucida Sans"/>
              </a:rPr>
              <a:t>Intel </a:t>
            </a:r>
            <a:r>
              <a:rPr sz="2000" spc="-95" dirty="0">
                <a:latin typeface="Lucida Sans"/>
                <a:cs typeface="Lucida Sans"/>
              </a:rPr>
              <a:t>Xeon</a:t>
            </a:r>
            <a:r>
              <a:rPr sz="2000" spc="-130" dirty="0">
                <a:latin typeface="Lucida Sans"/>
                <a:cs typeface="Lucida Sans"/>
              </a:rPr>
              <a:t> </a:t>
            </a:r>
            <a:r>
              <a:rPr sz="2000" spc="-80" dirty="0">
                <a:latin typeface="Lucida Sans"/>
                <a:cs typeface="Lucida Sans"/>
              </a:rPr>
              <a:t>Scalable</a:t>
            </a:r>
            <a:endParaRPr sz="2000" dirty="0">
              <a:latin typeface="Lucida Sans"/>
              <a:cs typeface="Lucida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69177" y="2093076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569177" y="2753476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569177" y="3197976"/>
            <a:ext cx="177800" cy="17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785077" y="1571752"/>
            <a:ext cx="4527550" cy="187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20" dirty="0">
                <a:latin typeface="Lucida Sans"/>
                <a:cs typeface="Lucida Sans"/>
              </a:rPr>
              <a:t>Processors</a:t>
            </a:r>
            <a:r>
              <a:rPr sz="2000" spc="-170" dirty="0">
                <a:latin typeface="Lucida Sans"/>
                <a:cs typeface="Lucida Sans"/>
              </a:rPr>
              <a:t> </a:t>
            </a:r>
            <a:r>
              <a:rPr sz="2000" spc="-100" dirty="0">
                <a:solidFill>
                  <a:srgbClr val="4472C4"/>
                </a:solidFill>
                <a:latin typeface="Lucida Sans"/>
                <a:cs typeface="Lucida Sans"/>
              </a:rPr>
              <a:t>(Skylake)</a:t>
            </a:r>
            <a:endParaRPr sz="2000" dirty="0">
              <a:latin typeface="Lucida Sans"/>
              <a:cs typeface="Lucida Sans"/>
            </a:endParaRPr>
          </a:p>
          <a:p>
            <a:pPr marL="12700" marR="5080">
              <a:lnSpc>
                <a:spcPct val="71000"/>
              </a:lnSpc>
              <a:spcBef>
                <a:spcPts val="1800"/>
              </a:spcBef>
            </a:pPr>
            <a:r>
              <a:rPr sz="2000" spc="-65" dirty="0">
                <a:latin typeface="Lucida Sans"/>
                <a:cs typeface="Lucida Sans"/>
              </a:rPr>
              <a:t>Up </a:t>
            </a:r>
            <a:r>
              <a:rPr sz="2000" spc="-60" dirty="0">
                <a:latin typeface="Lucida Sans"/>
                <a:cs typeface="Lucida Sans"/>
              </a:rPr>
              <a:t>to </a:t>
            </a:r>
            <a:r>
              <a:rPr sz="2000" spc="-95" dirty="0">
                <a:solidFill>
                  <a:srgbClr val="4472C4"/>
                </a:solidFill>
                <a:latin typeface="Lucida Sans"/>
                <a:cs typeface="Lucida Sans"/>
              </a:rPr>
              <a:t>72 </a:t>
            </a:r>
            <a:r>
              <a:rPr sz="2000" spc="-80" dirty="0">
                <a:solidFill>
                  <a:srgbClr val="4472C4"/>
                </a:solidFill>
                <a:latin typeface="Lucida Sans"/>
                <a:cs typeface="Lucida Sans"/>
              </a:rPr>
              <a:t>vCPUs </a:t>
            </a:r>
            <a:r>
              <a:rPr sz="2000" spc="-110" dirty="0">
                <a:latin typeface="Lucida Sans"/>
                <a:cs typeface="Lucida Sans"/>
              </a:rPr>
              <a:t>and </a:t>
            </a:r>
            <a:r>
              <a:rPr sz="2000" spc="-95" dirty="0">
                <a:solidFill>
                  <a:srgbClr val="4472C4"/>
                </a:solidFill>
                <a:latin typeface="Lucida Sans"/>
                <a:cs typeface="Lucida Sans"/>
              </a:rPr>
              <a:t>144 </a:t>
            </a:r>
            <a:r>
              <a:rPr sz="2000" spc="-70" dirty="0">
                <a:solidFill>
                  <a:srgbClr val="4472C4"/>
                </a:solidFill>
                <a:latin typeface="Lucida Sans"/>
                <a:cs typeface="Lucida Sans"/>
              </a:rPr>
              <a:t>GiB </a:t>
            </a:r>
            <a:r>
              <a:rPr sz="2000" spc="-65" dirty="0">
                <a:latin typeface="Lucida Sans"/>
                <a:cs typeface="Lucida Sans"/>
              </a:rPr>
              <a:t>of</a:t>
            </a:r>
            <a:r>
              <a:rPr sz="2000" spc="-330" dirty="0">
                <a:latin typeface="Lucida Sans"/>
                <a:cs typeface="Lucida Sans"/>
              </a:rPr>
              <a:t> </a:t>
            </a:r>
            <a:r>
              <a:rPr sz="2000" spc="-105" dirty="0">
                <a:latin typeface="Lucida Sans"/>
                <a:cs typeface="Lucida Sans"/>
              </a:rPr>
              <a:t>memory  </a:t>
            </a:r>
            <a:r>
              <a:rPr sz="2000" spc="-125" dirty="0">
                <a:latin typeface="Lucida Sans"/>
                <a:cs typeface="Lucida Sans"/>
              </a:rPr>
              <a:t>(2:1 </a:t>
            </a:r>
            <a:r>
              <a:rPr sz="2000" spc="-95" dirty="0">
                <a:latin typeface="Lucida Sans"/>
                <a:cs typeface="Lucida Sans"/>
              </a:rPr>
              <a:t>Memory:vCPU</a:t>
            </a:r>
            <a:r>
              <a:rPr sz="2000" spc="-135" dirty="0">
                <a:latin typeface="Lucida Sans"/>
                <a:cs typeface="Lucida Sans"/>
              </a:rPr>
              <a:t> </a:t>
            </a:r>
            <a:r>
              <a:rPr sz="2000" spc="-100" dirty="0">
                <a:latin typeface="Lucida Sans"/>
                <a:cs typeface="Lucida Sans"/>
              </a:rPr>
              <a:t>ratio)</a:t>
            </a:r>
            <a:endParaRPr sz="2000" dirty="0">
              <a:latin typeface="Lucida Sans"/>
              <a:cs typeface="Lucida Sans"/>
            </a:endParaRPr>
          </a:p>
          <a:p>
            <a:pPr marL="12700" marR="1585595">
              <a:lnSpc>
                <a:spcPct val="146000"/>
              </a:lnSpc>
            </a:pPr>
            <a:r>
              <a:rPr sz="2000" spc="-95" dirty="0">
                <a:solidFill>
                  <a:srgbClr val="4472C4"/>
                </a:solidFill>
                <a:latin typeface="Lucida Sans"/>
                <a:cs typeface="Lucida Sans"/>
              </a:rPr>
              <a:t>25 </a:t>
            </a:r>
            <a:r>
              <a:rPr sz="2000" spc="-130" dirty="0">
                <a:solidFill>
                  <a:srgbClr val="4472C4"/>
                </a:solidFill>
                <a:latin typeface="Lucida Sans"/>
                <a:cs typeface="Lucida Sans"/>
              </a:rPr>
              <a:t>Gbps </a:t>
            </a:r>
            <a:r>
              <a:rPr sz="2000" spc="5" dirty="0">
                <a:solidFill>
                  <a:srgbClr val="4472C4"/>
                </a:solidFill>
                <a:latin typeface="Lucida Sans"/>
                <a:cs typeface="Lucida Sans"/>
              </a:rPr>
              <a:t>NW </a:t>
            </a:r>
            <a:r>
              <a:rPr sz="2000" spc="-100" dirty="0">
                <a:solidFill>
                  <a:srgbClr val="4472C4"/>
                </a:solidFill>
                <a:latin typeface="Lucida Sans"/>
                <a:cs typeface="Lucida Sans"/>
              </a:rPr>
              <a:t>bandwidth  </a:t>
            </a:r>
            <a:r>
              <a:rPr sz="2000" spc="-85" dirty="0">
                <a:latin typeface="Lucida Sans"/>
                <a:cs typeface="Lucida Sans"/>
              </a:rPr>
              <a:t>Support </a:t>
            </a:r>
            <a:r>
              <a:rPr sz="2000" spc="-90" dirty="0">
                <a:latin typeface="Lucida Sans"/>
                <a:cs typeface="Lucida Sans"/>
              </a:rPr>
              <a:t>for </a:t>
            </a:r>
            <a:r>
              <a:rPr sz="2000" spc="-80" dirty="0">
                <a:latin typeface="Lucida Sans"/>
                <a:cs typeface="Lucida Sans"/>
              </a:rPr>
              <a:t>Intel</a:t>
            </a:r>
            <a:r>
              <a:rPr sz="2000" spc="-185" dirty="0">
                <a:latin typeface="Lucida Sans"/>
                <a:cs typeface="Lucida Sans"/>
              </a:rPr>
              <a:t> </a:t>
            </a:r>
            <a:r>
              <a:rPr sz="2000" spc="-70" dirty="0">
                <a:solidFill>
                  <a:srgbClr val="4472C4"/>
                </a:solidFill>
                <a:latin typeface="Lucida Sans"/>
                <a:cs typeface="Lucida Sans"/>
              </a:rPr>
              <a:t>AVX-512</a:t>
            </a:r>
            <a:endParaRPr sz="2000" dirty="0">
              <a:latin typeface="Lucida Sans"/>
              <a:cs typeface="Lucida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65500" y="4978400"/>
            <a:ext cx="892810" cy="0"/>
          </a:xfrm>
          <a:custGeom>
            <a:avLst/>
            <a:gdLst/>
            <a:ahLst/>
            <a:cxnLst/>
            <a:rect l="l" t="t" r="r" b="b"/>
            <a:pathLst>
              <a:path w="892810">
                <a:moveTo>
                  <a:pt x="0" y="0"/>
                </a:moveTo>
                <a:lnTo>
                  <a:pt x="892539" y="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365500" y="4635500"/>
            <a:ext cx="892810" cy="0"/>
          </a:xfrm>
          <a:custGeom>
            <a:avLst/>
            <a:gdLst/>
            <a:ahLst/>
            <a:cxnLst/>
            <a:rect l="l" t="t" r="r" b="b"/>
            <a:pathLst>
              <a:path w="892810">
                <a:moveTo>
                  <a:pt x="0" y="0"/>
                </a:moveTo>
                <a:lnTo>
                  <a:pt x="892539" y="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3365500" y="4292600"/>
            <a:ext cx="892810" cy="0"/>
          </a:xfrm>
          <a:custGeom>
            <a:avLst/>
            <a:gdLst/>
            <a:ahLst/>
            <a:cxnLst/>
            <a:rect l="l" t="t" r="r" b="b"/>
            <a:pathLst>
              <a:path w="892810">
                <a:moveTo>
                  <a:pt x="0" y="0"/>
                </a:moveTo>
                <a:lnTo>
                  <a:pt x="892539" y="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365500" y="3937000"/>
            <a:ext cx="892810" cy="0"/>
          </a:xfrm>
          <a:custGeom>
            <a:avLst/>
            <a:gdLst/>
            <a:ahLst/>
            <a:cxnLst/>
            <a:rect l="l" t="t" r="r" b="b"/>
            <a:pathLst>
              <a:path w="892810">
                <a:moveTo>
                  <a:pt x="0" y="0"/>
                </a:moveTo>
                <a:lnTo>
                  <a:pt x="892539" y="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3365500" y="3251200"/>
            <a:ext cx="892810" cy="0"/>
          </a:xfrm>
          <a:custGeom>
            <a:avLst/>
            <a:gdLst/>
            <a:ahLst/>
            <a:cxnLst/>
            <a:rect l="l" t="t" r="r" b="b"/>
            <a:pathLst>
              <a:path w="892810">
                <a:moveTo>
                  <a:pt x="0" y="0"/>
                </a:moveTo>
                <a:lnTo>
                  <a:pt x="892539" y="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15185" y="3251200"/>
            <a:ext cx="1938020" cy="0"/>
          </a:xfrm>
          <a:custGeom>
            <a:avLst/>
            <a:gdLst/>
            <a:ahLst/>
            <a:cxnLst/>
            <a:rect l="l" t="t" r="r" b="b"/>
            <a:pathLst>
              <a:path w="1938020">
                <a:moveTo>
                  <a:pt x="0" y="0"/>
                </a:moveTo>
                <a:lnTo>
                  <a:pt x="1937514" y="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3365500" y="2895600"/>
            <a:ext cx="892810" cy="0"/>
          </a:xfrm>
          <a:custGeom>
            <a:avLst/>
            <a:gdLst/>
            <a:ahLst/>
            <a:cxnLst/>
            <a:rect l="l" t="t" r="r" b="b"/>
            <a:pathLst>
              <a:path w="892810">
                <a:moveTo>
                  <a:pt x="0" y="0"/>
                </a:moveTo>
                <a:lnTo>
                  <a:pt x="892539" y="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615185" y="2895600"/>
            <a:ext cx="1938020" cy="0"/>
          </a:xfrm>
          <a:custGeom>
            <a:avLst/>
            <a:gdLst/>
            <a:ahLst/>
            <a:cxnLst/>
            <a:rect l="l" t="t" r="r" b="b"/>
            <a:pathLst>
              <a:path w="1938020">
                <a:moveTo>
                  <a:pt x="0" y="0"/>
                </a:moveTo>
                <a:lnTo>
                  <a:pt x="1937514" y="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615185" y="2551657"/>
            <a:ext cx="3642995" cy="0"/>
          </a:xfrm>
          <a:custGeom>
            <a:avLst/>
            <a:gdLst/>
            <a:ahLst/>
            <a:cxnLst/>
            <a:rect l="l" t="t" r="r" b="b"/>
            <a:pathLst>
              <a:path w="3642995">
                <a:moveTo>
                  <a:pt x="0" y="0"/>
                </a:moveTo>
                <a:lnTo>
                  <a:pt x="3642853" y="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08835" y="3587750"/>
          <a:ext cx="3642852" cy="1737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6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53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899">
                <a:tc>
                  <a:txBody>
                    <a:bodyPr/>
                    <a:lstStyle/>
                    <a:p>
                      <a:endParaRPr sz="2000" dirty="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endParaRPr sz="2000" dirty="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 dirty="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endParaRPr sz="2000" dirty="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endParaRPr sz="2000" dirty="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 dirty="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sz="2000" dirty="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 dirty="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sz="2000" dirty="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 dirty="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066">
                <a:tc>
                  <a:txBody>
                    <a:bodyPr/>
                    <a:lstStyle/>
                    <a:p>
                      <a:endParaRPr sz="2000" dirty="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 dirty="0">
                        <a:latin typeface="Lucida Sans"/>
                        <a:cs typeface="Lucida Sans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2552700" y="2730500"/>
            <a:ext cx="812800" cy="2600960"/>
          </a:xfrm>
          <a:custGeom>
            <a:avLst/>
            <a:gdLst/>
            <a:ahLst/>
            <a:cxnLst/>
            <a:rect l="l" t="t" r="r" b="b"/>
            <a:pathLst>
              <a:path w="812800" h="2600960">
                <a:moveTo>
                  <a:pt x="0" y="0"/>
                </a:moveTo>
                <a:lnTo>
                  <a:pt x="812800" y="0"/>
                </a:lnTo>
                <a:lnTo>
                  <a:pt x="812800" y="2600966"/>
                </a:lnTo>
                <a:lnTo>
                  <a:pt x="0" y="2600966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1423310" y="1943668"/>
            <a:ext cx="2026920" cy="450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475" marR="5080" indent="-105410">
              <a:lnSpc>
                <a:spcPct val="101400"/>
              </a:lnSpc>
            </a:pPr>
            <a:r>
              <a:rPr sz="1400" b="1" spc="-170" dirty="0">
                <a:solidFill>
                  <a:srgbClr val="4472C4"/>
                </a:solidFill>
                <a:latin typeface="Tahoma"/>
                <a:cs typeface="Tahoma"/>
              </a:rPr>
              <a:t>25% </a:t>
            </a:r>
            <a:r>
              <a:rPr sz="1400" b="1" spc="-50" dirty="0">
                <a:solidFill>
                  <a:srgbClr val="4472C4"/>
                </a:solidFill>
                <a:latin typeface="Tahoma"/>
                <a:cs typeface="Tahoma"/>
              </a:rPr>
              <a:t>price/performance  improvement </a:t>
            </a:r>
            <a:r>
              <a:rPr sz="1400" spc="20" dirty="0">
                <a:solidFill>
                  <a:srgbClr val="595959"/>
                </a:solidFill>
                <a:latin typeface="Tahoma"/>
                <a:cs typeface="Tahoma"/>
              </a:rPr>
              <a:t>over</a:t>
            </a:r>
            <a:r>
              <a:rPr sz="1400" spc="-114" dirty="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595959"/>
                </a:solidFill>
                <a:latin typeface="Tahoma"/>
                <a:cs typeface="Tahoma"/>
              </a:rPr>
              <a:t>C4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112764" y="5560664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667" y="0"/>
                </a:lnTo>
                <a:lnTo>
                  <a:pt x="85667" y="85667"/>
                </a:lnTo>
                <a:lnTo>
                  <a:pt x="0" y="85667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2512480" y="5560664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667" y="0"/>
                </a:lnTo>
                <a:lnTo>
                  <a:pt x="85667" y="85667"/>
                </a:lnTo>
                <a:lnTo>
                  <a:pt x="0" y="85667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2223804" y="5498591"/>
            <a:ext cx="60007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12115" algn="l"/>
              </a:tabLst>
            </a:pPr>
            <a:r>
              <a:rPr sz="1200" spc="-5" dirty="0">
                <a:solidFill>
                  <a:srgbClr val="595959"/>
                </a:solidFill>
                <a:latin typeface="Tahoma"/>
                <a:cs typeface="Tahoma"/>
              </a:rPr>
              <a:t>C</a:t>
            </a:r>
            <a:r>
              <a:rPr sz="1200" spc="25" dirty="0">
                <a:solidFill>
                  <a:srgbClr val="595959"/>
                </a:solidFill>
                <a:latin typeface="Tahoma"/>
                <a:cs typeface="Tahoma"/>
              </a:rPr>
              <a:t>4</a:t>
            </a:r>
            <a:r>
              <a:rPr sz="1200" dirty="0">
                <a:solidFill>
                  <a:srgbClr val="595959"/>
                </a:solidFill>
                <a:latin typeface="Tahoma"/>
                <a:cs typeface="Tahoma"/>
              </a:rPr>
              <a:t>	</a:t>
            </a:r>
            <a:r>
              <a:rPr sz="1200" spc="-5" dirty="0">
                <a:solidFill>
                  <a:srgbClr val="595959"/>
                </a:solidFill>
                <a:latin typeface="Tahoma"/>
                <a:cs typeface="Tahoma"/>
              </a:rPr>
              <a:t>C5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54594" y="3902069"/>
            <a:ext cx="6541134" cy="1242695"/>
          </a:xfrm>
          <a:custGeom>
            <a:avLst/>
            <a:gdLst/>
            <a:ahLst/>
            <a:cxnLst/>
            <a:rect l="l" t="t" r="r" b="b"/>
            <a:pathLst>
              <a:path w="6541134" h="1242695">
                <a:moveTo>
                  <a:pt x="6450267" y="0"/>
                </a:moveTo>
                <a:lnTo>
                  <a:pt x="90573" y="0"/>
                </a:lnTo>
                <a:lnTo>
                  <a:pt x="55318" y="7117"/>
                </a:lnTo>
                <a:lnTo>
                  <a:pt x="26528" y="26528"/>
                </a:lnTo>
                <a:lnTo>
                  <a:pt x="7117" y="55318"/>
                </a:lnTo>
                <a:lnTo>
                  <a:pt x="0" y="90573"/>
                </a:lnTo>
                <a:lnTo>
                  <a:pt x="0" y="1151498"/>
                </a:lnTo>
                <a:lnTo>
                  <a:pt x="7117" y="1186754"/>
                </a:lnTo>
                <a:lnTo>
                  <a:pt x="26528" y="1215544"/>
                </a:lnTo>
                <a:lnTo>
                  <a:pt x="55318" y="1234954"/>
                </a:lnTo>
                <a:lnTo>
                  <a:pt x="90573" y="1242072"/>
                </a:lnTo>
                <a:lnTo>
                  <a:pt x="6450267" y="1242072"/>
                </a:lnTo>
                <a:lnTo>
                  <a:pt x="6485522" y="1234954"/>
                </a:lnTo>
                <a:lnTo>
                  <a:pt x="6514312" y="1215544"/>
                </a:lnTo>
                <a:lnTo>
                  <a:pt x="6533723" y="1186754"/>
                </a:lnTo>
                <a:lnTo>
                  <a:pt x="6540841" y="1151498"/>
                </a:lnTo>
                <a:lnTo>
                  <a:pt x="6540841" y="90573"/>
                </a:lnTo>
                <a:lnTo>
                  <a:pt x="6533723" y="55318"/>
                </a:lnTo>
                <a:lnTo>
                  <a:pt x="6514312" y="26528"/>
                </a:lnTo>
                <a:lnTo>
                  <a:pt x="6485522" y="7117"/>
                </a:lnTo>
                <a:lnTo>
                  <a:pt x="6450267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354594" y="5287586"/>
            <a:ext cx="6541134" cy="1216025"/>
          </a:xfrm>
          <a:custGeom>
            <a:avLst/>
            <a:gdLst/>
            <a:ahLst/>
            <a:cxnLst/>
            <a:rect l="l" t="t" r="r" b="b"/>
            <a:pathLst>
              <a:path w="6541134" h="1216025">
                <a:moveTo>
                  <a:pt x="6452199" y="0"/>
                </a:moveTo>
                <a:lnTo>
                  <a:pt x="88642" y="0"/>
                </a:lnTo>
                <a:lnTo>
                  <a:pt x="54138" y="6965"/>
                </a:lnTo>
                <a:lnTo>
                  <a:pt x="25962" y="25962"/>
                </a:lnTo>
                <a:lnTo>
                  <a:pt x="6965" y="54138"/>
                </a:lnTo>
                <a:lnTo>
                  <a:pt x="0" y="88642"/>
                </a:lnTo>
                <a:lnTo>
                  <a:pt x="0" y="1126998"/>
                </a:lnTo>
                <a:lnTo>
                  <a:pt x="6965" y="1161501"/>
                </a:lnTo>
                <a:lnTo>
                  <a:pt x="25962" y="1189677"/>
                </a:lnTo>
                <a:lnTo>
                  <a:pt x="54138" y="1208674"/>
                </a:lnTo>
                <a:lnTo>
                  <a:pt x="88642" y="1215640"/>
                </a:lnTo>
                <a:lnTo>
                  <a:pt x="6452199" y="1215640"/>
                </a:lnTo>
                <a:lnTo>
                  <a:pt x="6486703" y="1208674"/>
                </a:lnTo>
                <a:lnTo>
                  <a:pt x="6514879" y="1189677"/>
                </a:lnTo>
                <a:lnTo>
                  <a:pt x="6533875" y="1161501"/>
                </a:lnTo>
                <a:lnTo>
                  <a:pt x="6540841" y="1126998"/>
                </a:lnTo>
                <a:lnTo>
                  <a:pt x="6540841" y="88642"/>
                </a:lnTo>
                <a:lnTo>
                  <a:pt x="6533875" y="54138"/>
                </a:lnTo>
                <a:lnTo>
                  <a:pt x="6514879" y="25962"/>
                </a:lnTo>
                <a:lnTo>
                  <a:pt x="6486703" y="6965"/>
                </a:lnTo>
                <a:lnTo>
                  <a:pt x="6452199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6830898" y="3962318"/>
            <a:ext cx="4938395" cy="2369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05"/>
              </a:lnSpc>
            </a:pPr>
            <a:r>
              <a:rPr sz="1600" i="1" spc="-130" dirty="0">
                <a:solidFill>
                  <a:srgbClr val="474746"/>
                </a:solidFill>
                <a:latin typeface="Verdana"/>
                <a:cs typeface="Verdana"/>
              </a:rPr>
              <a:t>“We </a:t>
            </a:r>
            <a:r>
              <a:rPr sz="1600" i="1" spc="-125" dirty="0">
                <a:solidFill>
                  <a:srgbClr val="474746"/>
                </a:solidFill>
                <a:latin typeface="Verdana"/>
                <a:cs typeface="Verdana"/>
              </a:rPr>
              <a:t>saw </a:t>
            </a:r>
            <a:r>
              <a:rPr sz="1600" i="1" spc="-70" dirty="0">
                <a:solidFill>
                  <a:srgbClr val="474746"/>
                </a:solidFill>
                <a:latin typeface="Verdana"/>
                <a:cs typeface="Verdana"/>
              </a:rPr>
              <a:t>significant </a:t>
            </a:r>
            <a:r>
              <a:rPr sz="1600" i="1" spc="-110" dirty="0">
                <a:solidFill>
                  <a:srgbClr val="474746"/>
                </a:solidFill>
                <a:latin typeface="Verdana"/>
                <a:cs typeface="Verdana"/>
              </a:rPr>
              <a:t>performance </a:t>
            </a:r>
            <a:r>
              <a:rPr sz="1600" i="1" spc="-120" dirty="0">
                <a:solidFill>
                  <a:srgbClr val="474746"/>
                </a:solidFill>
                <a:latin typeface="Verdana"/>
                <a:cs typeface="Verdana"/>
              </a:rPr>
              <a:t>improvement</a:t>
            </a:r>
            <a:r>
              <a:rPr sz="1600" i="1" spc="-315" dirty="0">
                <a:solidFill>
                  <a:srgbClr val="474746"/>
                </a:solidFill>
                <a:latin typeface="Verdana"/>
                <a:cs typeface="Verdana"/>
              </a:rPr>
              <a:t> </a:t>
            </a:r>
            <a:r>
              <a:rPr sz="1600" i="1" spc="-100" dirty="0">
                <a:solidFill>
                  <a:srgbClr val="474746"/>
                </a:solidFill>
                <a:latin typeface="Verdana"/>
                <a:cs typeface="Verdana"/>
              </a:rPr>
              <a:t>on</a:t>
            </a:r>
            <a:endParaRPr sz="1600" dirty="0">
              <a:latin typeface="Verdana"/>
              <a:cs typeface="Verdana"/>
            </a:endParaRPr>
          </a:p>
          <a:p>
            <a:pPr marL="12700" marR="274320">
              <a:lnSpc>
                <a:spcPts val="1900"/>
              </a:lnSpc>
              <a:spcBef>
                <a:spcPts val="80"/>
              </a:spcBef>
            </a:pPr>
            <a:r>
              <a:rPr sz="1600" i="1" spc="-114" dirty="0">
                <a:solidFill>
                  <a:srgbClr val="474746"/>
                </a:solidFill>
                <a:latin typeface="Verdana"/>
                <a:cs typeface="Verdana"/>
              </a:rPr>
              <a:t>Amazon </a:t>
            </a:r>
            <a:r>
              <a:rPr sz="1600" i="1" spc="-125" dirty="0">
                <a:solidFill>
                  <a:srgbClr val="474746"/>
                </a:solidFill>
                <a:latin typeface="Verdana"/>
                <a:cs typeface="Verdana"/>
              </a:rPr>
              <a:t>EC2 </a:t>
            </a:r>
            <a:r>
              <a:rPr sz="1600" i="1" spc="-150" dirty="0">
                <a:solidFill>
                  <a:srgbClr val="474746"/>
                </a:solidFill>
                <a:latin typeface="Verdana"/>
                <a:cs typeface="Verdana"/>
              </a:rPr>
              <a:t>C5, </a:t>
            </a:r>
            <a:r>
              <a:rPr sz="1600" i="1" spc="-70" dirty="0">
                <a:solidFill>
                  <a:srgbClr val="474746"/>
                </a:solidFill>
                <a:latin typeface="Verdana"/>
                <a:cs typeface="Verdana"/>
              </a:rPr>
              <a:t>with </a:t>
            </a:r>
            <a:r>
              <a:rPr sz="1600" i="1" spc="-120" dirty="0">
                <a:solidFill>
                  <a:srgbClr val="474746"/>
                </a:solidFill>
                <a:latin typeface="Verdana"/>
                <a:cs typeface="Verdana"/>
              </a:rPr>
              <a:t>up </a:t>
            </a:r>
            <a:r>
              <a:rPr sz="1600" i="1" spc="-70" dirty="0">
                <a:solidFill>
                  <a:srgbClr val="474746"/>
                </a:solidFill>
                <a:latin typeface="Verdana"/>
                <a:cs typeface="Verdana"/>
              </a:rPr>
              <a:t>to </a:t>
            </a:r>
            <a:r>
              <a:rPr sz="1600" i="1" spc="-85" dirty="0">
                <a:solidFill>
                  <a:srgbClr val="474746"/>
                </a:solidFill>
                <a:latin typeface="Verdana"/>
                <a:cs typeface="Verdana"/>
              </a:rPr>
              <a:t>a </a:t>
            </a:r>
            <a:r>
              <a:rPr sz="1600" i="1" spc="-114" dirty="0">
                <a:solidFill>
                  <a:srgbClr val="474746"/>
                </a:solidFill>
                <a:latin typeface="Verdana"/>
                <a:cs typeface="Verdana"/>
              </a:rPr>
              <a:t>140% </a:t>
            </a:r>
            <a:r>
              <a:rPr sz="1600" i="1" spc="-110" dirty="0">
                <a:solidFill>
                  <a:srgbClr val="474746"/>
                </a:solidFill>
                <a:latin typeface="Verdana"/>
                <a:cs typeface="Verdana"/>
              </a:rPr>
              <a:t>performance  </a:t>
            </a:r>
            <a:r>
              <a:rPr sz="1600" i="1" spc="-120" dirty="0">
                <a:solidFill>
                  <a:srgbClr val="474746"/>
                </a:solidFill>
                <a:latin typeface="Verdana"/>
                <a:cs typeface="Verdana"/>
              </a:rPr>
              <a:t>improvement </a:t>
            </a:r>
            <a:r>
              <a:rPr sz="1600" i="1" spc="-65" dirty="0">
                <a:solidFill>
                  <a:srgbClr val="474746"/>
                </a:solidFill>
                <a:latin typeface="Verdana"/>
                <a:cs typeface="Verdana"/>
              </a:rPr>
              <a:t>in </a:t>
            </a:r>
            <a:r>
              <a:rPr sz="1600" i="1" spc="-100" dirty="0">
                <a:solidFill>
                  <a:srgbClr val="474746"/>
                </a:solidFill>
                <a:latin typeface="Verdana"/>
                <a:cs typeface="Verdana"/>
              </a:rPr>
              <a:t>industry standard </a:t>
            </a:r>
            <a:r>
              <a:rPr sz="1600" i="1" spc="-80" dirty="0">
                <a:solidFill>
                  <a:srgbClr val="474746"/>
                </a:solidFill>
                <a:latin typeface="Verdana"/>
                <a:cs typeface="Verdana"/>
              </a:rPr>
              <a:t>CPU</a:t>
            </a:r>
            <a:r>
              <a:rPr sz="1600" i="1" spc="-325" dirty="0">
                <a:solidFill>
                  <a:srgbClr val="474746"/>
                </a:solidFill>
                <a:latin typeface="Verdana"/>
                <a:cs typeface="Verdana"/>
              </a:rPr>
              <a:t> </a:t>
            </a:r>
            <a:r>
              <a:rPr sz="1600" i="1" spc="-125" dirty="0">
                <a:solidFill>
                  <a:srgbClr val="474746"/>
                </a:solidFill>
                <a:latin typeface="Verdana"/>
                <a:cs typeface="Verdana"/>
              </a:rPr>
              <a:t>benchmarks  </a:t>
            </a:r>
            <a:r>
              <a:rPr sz="1600" i="1" spc="-140" dirty="0">
                <a:solidFill>
                  <a:srgbClr val="474746"/>
                </a:solidFill>
                <a:latin typeface="Verdana"/>
                <a:cs typeface="Verdana"/>
              </a:rPr>
              <a:t>over</a:t>
            </a:r>
            <a:r>
              <a:rPr sz="1600" i="1" spc="-220" dirty="0">
                <a:solidFill>
                  <a:srgbClr val="474746"/>
                </a:solidFill>
                <a:latin typeface="Verdana"/>
                <a:cs typeface="Verdana"/>
              </a:rPr>
              <a:t> </a:t>
            </a:r>
            <a:r>
              <a:rPr sz="1600" i="1" spc="-125" dirty="0">
                <a:solidFill>
                  <a:srgbClr val="474746"/>
                </a:solidFill>
                <a:latin typeface="Verdana"/>
                <a:cs typeface="Verdana"/>
              </a:rPr>
              <a:t>C4.”</a:t>
            </a:r>
            <a:endParaRPr sz="1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 marL="12700" marR="5080">
              <a:lnSpc>
                <a:spcPts val="1900"/>
              </a:lnSpc>
              <a:spcBef>
                <a:spcPts val="1120"/>
              </a:spcBef>
            </a:pPr>
            <a:r>
              <a:rPr sz="1600" i="1" spc="-130" dirty="0">
                <a:solidFill>
                  <a:srgbClr val="474746"/>
                </a:solidFill>
                <a:latin typeface="Verdana"/>
                <a:cs typeface="Verdana"/>
              </a:rPr>
              <a:t>“We </a:t>
            </a:r>
            <a:r>
              <a:rPr sz="1600" i="1" spc="-125" dirty="0">
                <a:solidFill>
                  <a:srgbClr val="474746"/>
                </a:solidFill>
                <a:latin typeface="Verdana"/>
                <a:cs typeface="Verdana"/>
              </a:rPr>
              <a:t>are </a:t>
            </a:r>
            <a:r>
              <a:rPr sz="1600" i="1" spc="-135" dirty="0">
                <a:solidFill>
                  <a:srgbClr val="474746"/>
                </a:solidFill>
                <a:latin typeface="Verdana"/>
                <a:cs typeface="Verdana"/>
              </a:rPr>
              <a:t>eager </a:t>
            </a:r>
            <a:r>
              <a:rPr sz="1600" i="1" spc="-65" dirty="0">
                <a:solidFill>
                  <a:srgbClr val="474746"/>
                </a:solidFill>
                <a:latin typeface="Verdana"/>
                <a:cs typeface="Verdana"/>
              </a:rPr>
              <a:t>to </a:t>
            </a:r>
            <a:r>
              <a:rPr sz="1600" i="1" spc="-100" dirty="0">
                <a:solidFill>
                  <a:srgbClr val="474746"/>
                </a:solidFill>
                <a:latin typeface="Verdana"/>
                <a:cs typeface="Verdana"/>
              </a:rPr>
              <a:t>migrate </a:t>
            </a:r>
            <a:r>
              <a:rPr sz="1600" i="1" spc="-85" dirty="0">
                <a:solidFill>
                  <a:srgbClr val="474746"/>
                </a:solidFill>
                <a:latin typeface="Verdana"/>
                <a:cs typeface="Verdana"/>
              </a:rPr>
              <a:t>onto </a:t>
            </a:r>
            <a:r>
              <a:rPr sz="1600" i="1" spc="-100" dirty="0">
                <a:solidFill>
                  <a:srgbClr val="474746"/>
                </a:solidFill>
                <a:latin typeface="Verdana"/>
                <a:cs typeface="Verdana"/>
              </a:rPr>
              <a:t>the </a:t>
            </a:r>
            <a:r>
              <a:rPr sz="1600" i="1" spc="-110" dirty="0">
                <a:solidFill>
                  <a:srgbClr val="474746"/>
                </a:solidFill>
                <a:latin typeface="Verdana"/>
                <a:cs typeface="Verdana"/>
              </a:rPr>
              <a:t>AVX-512 </a:t>
            </a:r>
            <a:r>
              <a:rPr sz="1600" i="1" spc="-114" dirty="0">
                <a:solidFill>
                  <a:srgbClr val="474746"/>
                </a:solidFill>
                <a:latin typeface="Verdana"/>
                <a:cs typeface="Verdana"/>
              </a:rPr>
              <a:t>enabled  c5.18xlarge </a:t>
            </a:r>
            <a:r>
              <a:rPr sz="1600" i="1" spc="-100" dirty="0">
                <a:solidFill>
                  <a:srgbClr val="474746"/>
                </a:solidFill>
                <a:latin typeface="Verdana"/>
                <a:cs typeface="Verdana"/>
              </a:rPr>
              <a:t>instance </a:t>
            </a:r>
            <a:r>
              <a:rPr sz="1600" i="1" spc="-40" dirty="0">
                <a:solidFill>
                  <a:srgbClr val="474746"/>
                </a:solidFill>
                <a:latin typeface="Verdana"/>
                <a:cs typeface="Verdana"/>
              </a:rPr>
              <a:t>size… </a:t>
            </a:r>
            <a:r>
              <a:rPr sz="1600" i="1" spc="-190" dirty="0">
                <a:solidFill>
                  <a:srgbClr val="474746"/>
                </a:solidFill>
                <a:latin typeface="Verdana"/>
                <a:cs typeface="Verdana"/>
              </a:rPr>
              <a:t>. </a:t>
            </a:r>
            <a:r>
              <a:rPr sz="1600" i="1" spc="-160" dirty="0">
                <a:solidFill>
                  <a:srgbClr val="474746"/>
                </a:solidFill>
                <a:latin typeface="Verdana"/>
                <a:cs typeface="Verdana"/>
              </a:rPr>
              <a:t>We </a:t>
            </a:r>
            <a:r>
              <a:rPr sz="1600" i="1" spc="-140" dirty="0">
                <a:solidFill>
                  <a:srgbClr val="474746"/>
                </a:solidFill>
                <a:latin typeface="Verdana"/>
                <a:cs typeface="Verdana"/>
              </a:rPr>
              <a:t>expect </a:t>
            </a:r>
            <a:r>
              <a:rPr sz="1600" i="1" spc="-65" dirty="0">
                <a:solidFill>
                  <a:srgbClr val="474746"/>
                </a:solidFill>
                <a:latin typeface="Verdana"/>
                <a:cs typeface="Verdana"/>
              </a:rPr>
              <a:t>to </a:t>
            </a:r>
            <a:r>
              <a:rPr sz="1600" i="1" spc="-145" dirty="0">
                <a:solidFill>
                  <a:srgbClr val="474746"/>
                </a:solidFill>
                <a:latin typeface="Verdana"/>
                <a:cs typeface="Verdana"/>
              </a:rPr>
              <a:t>decrease</a:t>
            </a:r>
            <a:r>
              <a:rPr sz="1600" i="1" spc="-300" dirty="0">
                <a:solidFill>
                  <a:srgbClr val="474746"/>
                </a:solidFill>
                <a:latin typeface="Verdana"/>
                <a:cs typeface="Verdana"/>
              </a:rPr>
              <a:t> </a:t>
            </a:r>
            <a:r>
              <a:rPr sz="1600" i="1" spc="-100" dirty="0">
                <a:solidFill>
                  <a:srgbClr val="474746"/>
                </a:solidFill>
                <a:latin typeface="Verdana"/>
                <a:cs typeface="Verdana"/>
              </a:rPr>
              <a:t>the  </a:t>
            </a:r>
            <a:r>
              <a:rPr sz="1600" i="1" spc="-120" dirty="0">
                <a:solidFill>
                  <a:srgbClr val="474746"/>
                </a:solidFill>
                <a:latin typeface="Verdana"/>
                <a:cs typeface="Verdana"/>
              </a:rPr>
              <a:t>processing </a:t>
            </a:r>
            <a:r>
              <a:rPr sz="1600" i="1" spc="-100" dirty="0">
                <a:solidFill>
                  <a:srgbClr val="474746"/>
                </a:solidFill>
                <a:latin typeface="Verdana"/>
                <a:cs typeface="Verdana"/>
              </a:rPr>
              <a:t>time </a:t>
            </a:r>
            <a:r>
              <a:rPr sz="1600" i="1" spc="-40" dirty="0">
                <a:solidFill>
                  <a:srgbClr val="474746"/>
                </a:solidFill>
                <a:latin typeface="Verdana"/>
                <a:cs typeface="Verdana"/>
              </a:rPr>
              <a:t>of </a:t>
            </a:r>
            <a:r>
              <a:rPr sz="1600" i="1" spc="-150" dirty="0">
                <a:solidFill>
                  <a:srgbClr val="474746"/>
                </a:solidFill>
                <a:latin typeface="Verdana"/>
                <a:cs typeface="Verdana"/>
              </a:rPr>
              <a:t>some </a:t>
            </a:r>
            <a:r>
              <a:rPr sz="1600" i="1" spc="-40" dirty="0">
                <a:solidFill>
                  <a:srgbClr val="474746"/>
                </a:solidFill>
                <a:latin typeface="Verdana"/>
                <a:cs typeface="Verdana"/>
              </a:rPr>
              <a:t>of </a:t>
            </a:r>
            <a:r>
              <a:rPr sz="1600" i="1" spc="-110" dirty="0">
                <a:solidFill>
                  <a:srgbClr val="474746"/>
                </a:solidFill>
                <a:latin typeface="Verdana"/>
                <a:cs typeface="Verdana"/>
              </a:rPr>
              <a:t>our </a:t>
            </a:r>
            <a:r>
              <a:rPr sz="1600" i="1" spc="-165" dirty="0">
                <a:solidFill>
                  <a:srgbClr val="474746"/>
                </a:solidFill>
                <a:latin typeface="Verdana"/>
                <a:cs typeface="Verdana"/>
              </a:rPr>
              <a:t>key </a:t>
            </a:r>
            <a:r>
              <a:rPr sz="1600" i="1" spc="-105" dirty="0">
                <a:solidFill>
                  <a:srgbClr val="474746"/>
                </a:solidFill>
                <a:latin typeface="Verdana"/>
                <a:cs typeface="Verdana"/>
              </a:rPr>
              <a:t>workloads </a:t>
            </a:r>
            <a:r>
              <a:rPr sz="1600" i="1" spc="-150" dirty="0">
                <a:solidFill>
                  <a:srgbClr val="474746"/>
                </a:solidFill>
                <a:latin typeface="Verdana"/>
                <a:cs typeface="Verdana"/>
              </a:rPr>
              <a:t>by </a:t>
            </a:r>
            <a:r>
              <a:rPr sz="1600" i="1" spc="-135" dirty="0">
                <a:solidFill>
                  <a:srgbClr val="474746"/>
                </a:solidFill>
                <a:latin typeface="Verdana"/>
                <a:cs typeface="Verdana"/>
              </a:rPr>
              <a:t>more  </a:t>
            </a:r>
            <a:r>
              <a:rPr sz="1600" i="1" spc="-75" dirty="0">
                <a:solidFill>
                  <a:srgbClr val="474746"/>
                </a:solidFill>
                <a:latin typeface="Verdana"/>
                <a:cs typeface="Verdana"/>
              </a:rPr>
              <a:t>than</a:t>
            </a:r>
            <a:r>
              <a:rPr sz="1600" i="1" spc="-215" dirty="0">
                <a:solidFill>
                  <a:srgbClr val="474746"/>
                </a:solidFill>
                <a:latin typeface="Verdana"/>
                <a:cs typeface="Verdana"/>
              </a:rPr>
              <a:t> </a:t>
            </a:r>
            <a:r>
              <a:rPr sz="1600" i="1" spc="-135" dirty="0">
                <a:solidFill>
                  <a:srgbClr val="474746"/>
                </a:solidFill>
                <a:latin typeface="Verdana"/>
                <a:cs typeface="Verdana"/>
              </a:rPr>
              <a:t>30%.”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77255" y="4227576"/>
            <a:ext cx="1228344" cy="5882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5458967" y="5745479"/>
            <a:ext cx="1246632" cy="240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0911840" y="1478280"/>
            <a:ext cx="883920" cy="8839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71779"/>
            <a:ext cx="9088755" cy="650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-15" dirty="0">
                <a:latin typeface="Calibri"/>
                <a:cs typeface="Calibri"/>
              </a:rPr>
              <a:t>M5: </a:t>
            </a:r>
            <a:r>
              <a:rPr sz="4100" spc="155" dirty="0">
                <a:latin typeface="Calibri"/>
                <a:cs typeface="Calibri"/>
              </a:rPr>
              <a:t>Next-Gen </a:t>
            </a:r>
            <a:r>
              <a:rPr sz="4100" spc="100" dirty="0">
                <a:latin typeface="Calibri"/>
                <a:cs typeface="Calibri"/>
              </a:rPr>
              <a:t>General </a:t>
            </a:r>
            <a:r>
              <a:rPr sz="4100" spc="130" dirty="0">
                <a:latin typeface="Calibri"/>
                <a:cs typeface="Calibri"/>
              </a:rPr>
              <a:t>Purpose</a:t>
            </a:r>
            <a:r>
              <a:rPr sz="4100" spc="254" dirty="0">
                <a:latin typeface="Calibri"/>
                <a:cs typeface="Calibri"/>
              </a:rPr>
              <a:t> </a:t>
            </a:r>
            <a:r>
              <a:rPr sz="4100" spc="105" dirty="0">
                <a:latin typeface="Calibri"/>
                <a:cs typeface="Calibri"/>
              </a:rPr>
              <a:t>instance</a:t>
            </a:r>
            <a:endParaRPr sz="41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4038600" y="6464856"/>
            <a:ext cx="411480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61460" y="1573179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461460" y="2512979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461460" y="4176679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461460" y="5116479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677360" y="1515871"/>
            <a:ext cx="5648960" cy="4627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129665" indent="2540">
              <a:lnSpc>
                <a:spcPts val="2810"/>
              </a:lnSpc>
            </a:pPr>
            <a:r>
              <a:rPr sz="2600" spc="80" dirty="0">
                <a:latin typeface="Calibri"/>
                <a:cs typeface="Calibri"/>
              </a:rPr>
              <a:t>Powered </a:t>
            </a:r>
            <a:r>
              <a:rPr sz="2600" spc="100" dirty="0">
                <a:latin typeface="Calibri"/>
                <a:cs typeface="Calibri"/>
              </a:rPr>
              <a:t>by </a:t>
            </a:r>
            <a:r>
              <a:rPr sz="2600" spc="105" dirty="0">
                <a:latin typeface="Calibri"/>
                <a:cs typeface="Calibri"/>
              </a:rPr>
              <a:t>2.5 </a:t>
            </a:r>
            <a:r>
              <a:rPr sz="2600" spc="165" dirty="0">
                <a:latin typeface="Calibri"/>
                <a:cs typeface="Calibri"/>
              </a:rPr>
              <a:t>GHz </a:t>
            </a:r>
            <a:r>
              <a:rPr sz="2600" spc="50" dirty="0">
                <a:latin typeface="Calibri"/>
                <a:cs typeface="Calibri"/>
              </a:rPr>
              <a:t>Intel</a:t>
            </a:r>
            <a:r>
              <a:rPr sz="2600" spc="-95" dirty="0">
                <a:latin typeface="Calibri"/>
                <a:cs typeface="Calibri"/>
              </a:rPr>
              <a:t> </a:t>
            </a:r>
            <a:r>
              <a:rPr sz="2600" spc="105" dirty="0">
                <a:latin typeface="Calibri"/>
                <a:cs typeface="Calibri"/>
              </a:rPr>
              <a:t>Xeon  </a:t>
            </a:r>
            <a:r>
              <a:rPr sz="2600" spc="90" dirty="0">
                <a:latin typeface="Calibri"/>
                <a:cs typeface="Calibri"/>
              </a:rPr>
              <a:t>Scalable </a:t>
            </a:r>
            <a:r>
              <a:rPr sz="2600" spc="70" dirty="0">
                <a:latin typeface="Calibri"/>
                <a:cs typeface="Calibri"/>
              </a:rPr>
              <a:t>Processors</a:t>
            </a:r>
            <a:r>
              <a:rPr sz="2600" spc="55" dirty="0">
                <a:latin typeface="Calibri"/>
                <a:cs typeface="Calibri"/>
              </a:rPr>
              <a:t> </a:t>
            </a:r>
            <a:r>
              <a:rPr sz="2600" spc="55" dirty="0">
                <a:solidFill>
                  <a:srgbClr val="4472C4"/>
                </a:solidFill>
                <a:latin typeface="Calibri"/>
                <a:cs typeface="Calibri"/>
              </a:rPr>
              <a:t>(Skylake)</a:t>
            </a:r>
            <a:endParaRPr sz="2600" dirty="0">
              <a:latin typeface="Calibri"/>
              <a:cs typeface="Calibri"/>
            </a:endParaRPr>
          </a:p>
          <a:p>
            <a:pPr marL="12700" marR="5080" indent="2540">
              <a:lnSpc>
                <a:spcPts val="2810"/>
              </a:lnSpc>
              <a:spcBef>
                <a:spcPts val="1770"/>
              </a:spcBef>
            </a:pPr>
            <a:r>
              <a:rPr sz="2600" spc="85" dirty="0">
                <a:latin typeface="Calibri"/>
                <a:cs typeface="Calibri"/>
              </a:rPr>
              <a:t>New </a:t>
            </a:r>
            <a:r>
              <a:rPr sz="2600" spc="65" dirty="0">
                <a:latin typeface="Calibri"/>
                <a:cs typeface="Calibri"/>
              </a:rPr>
              <a:t>larger instance </a:t>
            </a:r>
            <a:r>
              <a:rPr sz="2600" spc="105" dirty="0">
                <a:latin typeface="Calibri"/>
                <a:cs typeface="Calibri"/>
              </a:rPr>
              <a:t>size—m5.24xlarge  </a:t>
            </a:r>
            <a:r>
              <a:rPr sz="2600" spc="55" dirty="0">
                <a:latin typeface="Calibri"/>
                <a:cs typeface="Calibri"/>
              </a:rPr>
              <a:t>with</a:t>
            </a:r>
            <a:endParaRPr sz="2600" dirty="0">
              <a:latin typeface="Calibri"/>
              <a:cs typeface="Calibri"/>
            </a:endParaRPr>
          </a:p>
          <a:p>
            <a:pPr marL="12700" marR="675005">
              <a:lnSpc>
                <a:spcPts val="2780"/>
              </a:lnSpc>
              <a:spcBef>
                <a:spcPts val="20"/>
              </a:spcBef>
            </a:pPr>
            <a:r>
              <a:rPr sz="2600" spc="204" dirty="0">
                <a:solidFill>
                  <a:srgbClr val="4472C4"/>
                </a:solidFill>
                <a:latin typeface="Calibri"/>
                <a:cs typeface="Calibri"/>
              </a:rPr>
              <a:t>96 </a:t>
            </a:r>
            <a:r>
              <a:rPr sz="2600" spc="120" dirty="0">
                <a:solidFill>
                  <a:srgbClr val="4472C4"/>
                </a:solidFill>
                <a:latin typeface="Calibri"/>
                <a:cs typeface="Calibri"/>
              </a:rPr>
              <a:t>vCPUs </a:t>
            </a:r>
            <a:r>
              <a:rPr sz="2600" spc="100" dirty="0">
                <a:latin typeface="Calibri"/>
                <a:cs typeface="Calibri"/>
              </a:rPr>
              <a:t>and </a:t>
            </a:r>
            <a:r>
              <a:rPr sz="2600" spc="204" dirty="0">
                <a:solidFill>
                  <a:srgbClr val="4472C4"/>
                </a:solidFill>
                <a:latin typeface="Calibri"/>
                <a:cs typeface="Calibri"/>
              </a:rPr>
              <a:t>384 </a:t>
            </a:r>
            <a:r>
              <a:rPr sz="2600" spc="75" dirty="0">
                <a:solidFill>
                  <a:srgbClr val="4472C4"/>
                </a:solidFill>
                <a:latin typeface="Calibri"/>
                <a:cs typeface="Calibri"/>
              </a:rPr>
              <a:t>GiB </a:t>
            </a:r>
            <a:r>
              <a:rPr sz="2600" spc="110" dirty="0">
                <a:solidFill>
                  <a:srgbClr val="4472C4"/>
                </a:solidFill>
                <a:latin typeface="Calibri"/>
                <a:cs typeface="Calibri"/>
              </a:rPr>
              <a:t>of</a:t>
            </a:r>
            <a:r>
              <a:rPr sz="2600" spc="-23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2600" spc="100" dirty="0">
                <a:solidFill>
                  <a:srgbClr val="4472C4"/>
                </a:solidFill>
                <a:latin typeface="Calibri"/>
                <a:cs typeface="Calibri"/>
              </a:rPr>
              <a:t>memory  </a:t>
            </a:r>
            <a:r>
              <a:rPr sz="2600" spc="50" dirty="0">
                <a:latin typeface="Calibri"/>
                <a:cs typeface="Calibri"/>
              </a:rPr>
              <a:t>(4:1 </a:t>
            </a:r>
            <a:r>
              <a:rPr sz="2600" spc="65" dirty="0">
                <a:latin typeface="Calibri"/>
                <a:cs typeface="Calibri"/>
              </a:rPr>
              <a:t>Memory:vCPU</a:t>
            </a:r>
            <a:r>
              <a:rPr sz="2600" spc="85" dirty="0">
                <a:latin typeface="Calibri"/>
                <a:cs typeface="Calibri"/>
              </a:rPr>
              <a:t> </a:t>
            </a:r>
            <a:r>
              <a:rPr sz="2600" spc="20" dirty="0">
                <a:latin typeface="Calibri"/>
                <a:cs typeface="Calibri"/>
              </a:rPr>
              <a:t>ratio)</a:t>
            </a:r>
            <a:endParaRPr sz="2600" dirty="0">
              <a:latin typeface="Calibri"/>
              <a:cs typeface="Calibri"/>
            </a:endParaRPr>
          </a:p>
          <a:p>
            <a:pPr marL="12700" marR="134620" indent="2540">
              <a:lnSpc>
                <a:spcPts val="2810"/>
              </a:lnSpc>
              <a:spcBef>
                <a:spcPts val="1900"/>
              </a:spcBef>
            </a:pPr>
            <a:r>
              <a:rPr sz="2600" spc="80" dirty="0">
                <a:latin typeface="Calibri"/>
                <a:cs typeface="Calibri"/>
              </a:rPr>
              <a:t>Improved </a:t>
            </a:r>
            <a:r>
              <a:rPr sz="2600" spc="65" dirty="0">
                <a:latin typeface="Calibri"/>
                <a:cs typeface="Calibri"/>
              </a:rPr>
              <a:t>network </a:t>
            </a:r>
            <a:r>
              <a:rPr sz="2600" spc="100" dirty="0">
                <a:latin typeface="Calibri"/>
                <a:cs typeface="Calibri"/>
              </a:rPr>
              <a:t>and </a:t>
            </a:r>
            <a:r>
              <a:rPr sz="2600" spc="175" dirty="0">
                <a:latin typeface="Calibri"/>
                <a:cs typeface="Calibri"/>
              </a:rPr>
              <a:t>EBS  </a:t>
            </a:r>
            <a:r>
              <a:rPr sz="2600" spc="80" dirty="0">
                <a:latin typeface="Calibri"/>
                <a:cs typeface="Calibri"/>
              </a:rPr>
              <a:t>performance </a:t>
            </a:r>
            <a:r>
              <a:rPr sz="2600" spc="105" dirty="0">
                <a:latin typeface="Calibri"/>
                <a:cs typeface="Calibri"/>
              </a:rPr>
              <a:t>on </a:t>
            </a:r>
            <a:r>
              <a:rPr sz="2600" spc="70" dirty="0">
                <a:latin typeface="Calibri"/>
                <a:cs typeface="Calibri"/>
              </a:rPr>
              <a:t>smaller </a:t>
            </a:r>
            <a:r>
              <a:rPr sz="2600" spc="65" dirty="0">
                <a:latin typeface="Calibri"/>
                <a:cs typeface="Calibri"/>
              </a:rPr>
              <a:t>instance</a:t>
            </a:r>
            <a:r>
              <a:rPr sz="2600" spc="45" dirty="0">
                <a:latin typeface="Calibri"/>
                <a:cs typeface="Calibri"/>
              </a:rPr>
              <a:t> </a:t>
            </a:r>
            <a:r>
              <a:rPr sz="2600" spc="70" dirty="0">
                <a:latin typeface="Calibri"/>
                <a:cs typeface="Calibri"/>
              </a:rPr>
              <a:t>sizes</a:t>
            </a:r>
            <a:endParaRPr sz="2600" dirty="0">
              <a:latin typeface="Calibri"/>
              <a:cs typeface="Calibri"/>
            </a:endParaRPr>
          </a:p>
          <a:p>
            <a:pPr marL="12700" marR="139065" indent="2540">
              <a:lnSpc>
                <a:spcPct val="89600"/>
              </a:lnSpc>
              <a:spcBef>
                <a:spcPts val="1770"/>
              </a:spcBef>
            </a:pPr>
            <a:r>
              <a:rPr sz="2600" spc="100" dirty="0">
                <a:latin typeface="Calibri"/>
                <a:cs typeface="Calibri"/>
              </a:rPr>
              <a:t>Support </a:t>
            </a:r>
            <a:r>
              <a:rPr sz="2600" spc="65" dirty="0">
                <a:latin typeface="Calibri"/>
                <a:cs typeface="Calibri"/>
              </a:rPr>
              <a:t>for </a:t>
            </a:r>
            <a:r>
              <a:rPr sz="2600" spc="50" dirty="0">
                <a:latin typeface="Calibri"/>
                <a:cs typeface="Calibri"/>
              </a:rPr>
              <a:t>Intel </a:t>
            </a:r>
            <a:r>
              <a:rPr sz="2600" spc="170" dirty="0">
                <a:solidFill>
                  <a:srgbClr val="4472C4"/>
                </a:solidFill>
                <a:latin typeface="Calibri"/>
                <a:cs typeface="Calibri"/>
              </a:rPr>
              <a:t>AVX-512 </a:t>
            </a:r>
            <a:r>
              <a:rPr sz="2600" spc="85" dirty="0">
                <a:latin typeface="Calibri"/>
                <a:cs typeface="Calibri"/>
              </a:rPr>
              <a:t>offering </a:t>
            </a:r>
            <a:r>
              <a:rPr sz="2600" spc="90" dirty="0">
                <a:latin typeface="Calibri"/>
                <a:cs typeface="Calibri"/>
              </a:rPr>
              <a:t>up  </a:t>
            </a:r>
            <a:r>
              <a:rPr sz="2600" spc="85" dirty="0">
                <a:latin typeface="Calibri"/>
                <a:cs typeface="Calibri"/>
              </a:rPr>
              <a:t>to </a:t>
            </a:r>
            <a:r>
              <a:rPr sz="2600" spc="45" dirty="0">
                <a:latin typeface="Calibri"/>
                <a:cs typeface="Calibri"/>
              </a:rPr>
              <a:t>twice </a:t>
            </a:r>
            <a:r>
              <a:rPr sz="2600" spc="70" dirty="0">
                <a:latin typeface="Calibri"/>
                <a:cs typeface="Calibri"/>
              </a:rPr>
              <a:t>the </a:t>
            </a:r>
            <a:r>
              <a:rPr sz="2600" spc="75" dirty="0">
                <a:latin typeface="Calibri"/>
                <a:cs typeface="Calibri"/>
              </a:rPr>
              <a:t>performance </a:t>
            </a:r>
            <a:r>
              <a:rPr sz="2600" spc="65" dirty="0">
                <a:latin typeface="Calibri"/>
                <a:cs typeface="Calibri"/>
              </a:rPr>
              <a:t>for </a:t>
            </a:r>
            <a:r>
              <a:rPr sz="2600" spc="60" dirty="0">
                <a:latin typeface="Calibri"/>
                <a:cs typeface="Calibri"/>
              </a:rPr>
              <a:t>vector  </a:t>
            </a:r>
            <a:r>
              <a:rPr sz="2600" spc="100" dirty="0">
                <a:latin typeface="Calibri"/>
                <a:cs typeface="Calibri"/>
              </a:rPr>
              <a:t>and </a:t>
            </a:r>
            <a:r>
              <a:rPr sz="2600" spc="90" dirty="0">
                <a:latin typeface="Calibri"/>
                <a:cs typeface="Calibri"/>
              </a:rPr>
              <a:t>floating </a:t>
            </a:r>
            <a:r>
              <a:rPr sz="2600" spc="70" dirty="0">
                <a:latin typeface="Calibri"/>
                <a:cs typeface="Calibri"/>
              </a:rPr>
              <a:t>point</a:t>
            </a:r>
            <a:r>
              <a:rPr sz="2600" spc="45" dirty="0">
                <a:latin typeface="Calibri"/>
                <a:cs typeface="Calibri"/>
              </a:rPr>
              <a:t> </a:t>
            </a:r>
            <a:r>
              <a:rPr sz="2600" spc="70" dirty="0">
                <a:latin typeface="Calibri"/>
                <a:cs typeface="Calibri"/>
              </a:rPr>
              <a:t>workloads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83000" y="5283200"/>
            <a:ext cx="1002030" cy="0"/>
          </a:xfrm>
          <a:custGeom>
            <a:avLst/>
            <a:gdLst/>
            <a:ahLst/>
            <a:cxnLst/>
            <a:rect l="l" t="t" r="r" b="b"/>
            <a:pathLst>
              <a:path w="1002029">
                <a:moveTo>
                  <a:pt x="0" y="0"/>
                </a:moveTo>
                <a:lnTo>
                  <a:pt x="1001661" y="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683000" y="4800600"/>
            <a:ext cx="1002030" cy="0"/>
          </a:xfrm>
          <a:custGeom>
            <a:avLst/>
            <a:gdLst/>
            <a:ahLst/>
            <a:cxnLst/>
            <a:rect l="l" t="t" r="r" b="b"/>
            <a:pathLst>
              <a:path w="1002029">
                <a:moveTo>
                  <a:pt x="0" y="0"/>
                </a:moveTo>
                <a:lnTo>
                  <a:pt x="1001661" y="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683000" y="4330700"/>
            <a:ext cx="1002030" cy="0"/>
          </a:xfrm>
          <a:custGeom>
            <a:avLst/>
            <a:gdLst/>
            <a:ahLst/>
            <a:cxnLst/>
            <a:rect l="l" t="t" r="r" b="b"/>
            <a:pathLst>
              <a:path w="1002029">
                <a:moveTo>
                  <a:pt x="0" y="0"/>
                </a:moveTo>
                <a:lnTo>
                  <a:pt x="1001661" y="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3683000" y="3848100"/>
            <a:ext cx="1002030" cy="0"/>
          </a:xfrm>
          <a:custGeom>
            <a:avLst/>
            <a:gdLst/>
            <a:ahLst/>
            <a:cxnLst/>
            <a:rect l="l" t="t" r="r" b="b"/>
            <a:pathLst>
              <a:path w="1002029">
                <a:moveTo>
                  <a:pt x="0" y="0"/>
                </a:moveTo>
                <a:lnTo>
                  <a:pt x="1001661" y="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683000" y="2895600"/>
            <a:ext cx="1002030" cy="0"/>
          </a:xfrm>
          <a:custGeom>
            <a:avLst/>
            <a:gdLst/>
            <a:ahLst/>
            <a:cxnLst/>
            <a:rect l="l" t="t" r="r" b="b"/>
            <a:pathLst>
              <a:path w="1002029">
                <a:moveTo>
                  <a:pt x="0" y="0"/>
                </a:moveTo>
                <a:lnTo>
                  <a:pt x="1001661" y="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15184" y="2895600"/>
            <a:ext cx="2153920" cy="0"/>
          </a:xfrm>
          <a:custGeom>
            <a:avLst/>
            <a:gdLst/>
            <a:ahLst/>
            <a:cxnLst/>
            <a:rect l="l" t="t" r="r" b="b"/>
            <a:pathLst>
              <a:path w="2153920">
                <a:moveTo>
                  <a:pt x="0" y="0"/>
                </a:moveTo>
                <a:lnTo>
                  <a:pt x="2153415" y="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15184" y="2414963"/>
            <a:ext cx="4069715" cy="0"/>
          </a:xfrm>
          <a:custGeom>
            <a:avLst/>
            <a:gdLst/>
            <a:ahLst/>
            <a:cxnLst/>
            <a:rect l="l" t="t" r="r" b="b"/>
            <a:pathLst>
              <a:path w="4069715">
                <a:moveTo>
                  <a:pt x="0" y="0"/>
                </a:moveTo>
                <a:lnTo>
                  <a:pt x="4069476" y="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08834" y="3359150"/>
          <a:ext cx="4069475" cy="23941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7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6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endParaRPr sz="2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endParaRPr sz="2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endParaRPr sz="2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endParaRPr sz="2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endParaRPr sz="2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endParaRPr sz="2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438">
                <a:tc>
                  <a:txBody>
                    <a:bodyPr/>
                    <a:lstStyle/>
                    <a:p>
                      <a:endParaRPr sz="2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9D9D9"/>
                      </a:solidFill>
                      <a:prstDash val="solid"/>
                    </a:lnT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270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2768600" y="2705100"/>
            <a:ext cx="914400" cy="3054985"/>
          </a:xfrm>
          <a:custGeom>
            <a:avLst/>
            <a:gdLst/>
            <a:ahLst/>
            <a:cxnLst/>
            <a:rect l="l" t="t" r="r" b="b"/>
            <a:pathLst>
              <a:path w="914400" h="3054985">
                <a:moveTo>
                  <a:pt x="0" y="0"/>
                </a:moveTo>
                <a:lnTo>
                  <a:pt x="914400" y="0"/>
                </a:lnTo>
                <a:lnTo>
                  <a:pt x="914400" y="3054539"/>
                </a:lnTo>
                <a:lnTo>
                  <a:pt x="0" y="3054539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1493746" y="1738497"/>
            <a:ext cx="2312670" cy="52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 marR="5080" indent="-80010">
              <a:lnSpc>
                <a:spcPct val="103699"/>
              </a:lnSpc>
            </a:pPr>
            <a:r>
              <a:rPr sz="1600" b="1" spc="-200" dirty="0">
                <a:solidFill>
                  <a:srgbClr val="4472C4"/>
                </a:solidFill>
                <a:latin typeface="Tahoma"/>
                <a:cs typeface="Tahoma"/>
              </a:rPr>
              <a:t>14% </a:t>
            </a:r>
            <a:r>
              <a:rPr sz="1600" b="1" spc="-60" dirty="0">
                <a:solidFill>
                  <a:srgbClr val="4472C4"/>
                </a:solidFill>
                <a:latin typeface="Tahoma"/>
                <a:cs typeface="Tahoma"/>
              </a:rPr>
              <a:t>price/performance  </a:t>
            </a:r>
            <a:r>
              <a:rPr sz="1600" b="1" spc="-55" dirty="0">
                <a:solidFill>
                  <a:srgbClr val="4472C4"/>
                </a:solidFill>
                <a:latin typeface="Tahoma"/>
                <a:cs typeface="Tahoma"/>
              </a:rPr>
              <a:t>improvement </a:t>
            </a:r>
            <a:r>
              <a:rPr sz="1600" spc="15" dirty="0">
                <a:solidFill>
                  <a:srgbClr val="595959"/>
                </a:solidFill>
                <a:latin typeface="Century Gothic"/>
                <a:cs typeface="Century Gothic"/>
              </a:rPr>
              <a:t>With</a:t>
            </a:r>
            <a:r>
              <a:rPr sz="1600" spc="-80" dirty="0">
                <a:solidFill>
                  <a:srgbClr val="595959"/>
                </a:solidFill>
                <a:latin typeface="Century Gothic"/>
                <a:cs typeface="Century Gothic"/>
              </a:rPr>
              <a:t> </a:t>
            </a:r>
            <a:r>
              <a:rPr sz="1600" spc="-40" dirty="0">
                <a:solidFill>
                  <a:srgbClr val="595959"/>
                </a:solidFill>
                <a:latin typeface="Century Gothic"/>
                <a:cs typeface="Century Gothic"/>
              </a:rPr>
              <a:t>M5</a:t>
            </a:r>
            <a:endParaRPr sz="1600" dirty="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88280" y="5988838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667" y="0"/>
                </a:lnTo>
                <a:lnTo>
                  <a:pt x="85667" y="85667"/>
                </a:lnTo>
                <a:lnTo>
                  <a:pt x="0" y="85667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2728155" y="5988838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85667" y="0"/>
                </a:lnTo>
                <a:lnTo>
                  <a:pt x="85667" y="85667"/>
                </a:lnTo>
                <a:lnTo>
                  <a:pt x="0" y="85667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2399319" y="5925311"/>
            <a:ext cx="68072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52120" algn="l"/>
              </a:tabLst>
            </a:pPr>
            <a:r>
              <a:rPr sz="1200" spc="-50" dirty="0">
                <a:solidFill>
                  <a:srgbClr val="595959"/>
                </a:solidFill>
                <a:latin typeface="Century Gothic"/>
                <a:cs typeface="Century Gothic"/>
              </a:rPr>
              <a:t>M</a:t>
            </a:r>
            <a:r>
              <a:rPr sz="1200" spc="-25" dirty="0">
                <a:solidFill>
                  <a:srgbClr val="595959"/>
                </a:solidFill>
                <a:latin typeface="Century Gothic"/>
                <a:cs typeface="Century Gothic"/>
              </a:rPr>
              <a:t>4</a:t>
            </a:r>
            <a:r>
              <a:rPr sz="1200" dirty="0">
                <a:solidFill>
                  <a:srgbClr val="595959"/>
                </a:solidFill>
                <a:latin typeface="Century Gothic"/>
                <a:cs typeface="Century Gothic"/>
              </a:rPr>
              <a:t>	</a:t>
            </a:r>
            <a:r>
              <a:rPr sz="1200" spc="-40" dirty="0">
                <a:solidFill>
                  <a:srgbClr val="595959"/>
                </a:solidFill>
                <a:latin typeface="Century Gothic"/>
                <a:cs typeface="Century Gothic"/>
              </a:rPr>
              <a:t>M5</a:t>
            </a:r>
            <a:endParaRPr sz="1200" dirty="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911840" y="1441703"/>
            <a:ext cx="883920" cy="8869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348" y="2609088"/>
            <a:ext cx="9282430" cy="945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5" dirty="0">
                <a:latin typeface="Calibri"/>
                <a:cs typeface="Calibri"/>
              </a:rPr>
              <a:t>Elastic </a:t>
            </a:r>
            <a:r>
              <a:rPr spc="300" dirty="0">
                <a:latin typeface="Calibri"/>
                <a:cs typeface="Calibri"/>
              </a:rPr>
              <a:t>Load </a:t>
            </a:r>
            <a:r>
              <a:rPr spc="215" dirty="0">
                <a:latin typeface="Calibri"/>
                <a:cs typeface="Calibri"/>
              </a:rPr>
              <a:t>Balancing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spc="175" dirty="0">
                <a:latin typeface="Calibri"/>
                <a:cs typeface="Calibri"/>
              </a:rPr>
              <a:t>(ELB)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925322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05" dirty="0">
                <a:latin typeface="Calibri"/>
                <a:cs typeface="Calibri"/>
              </a:rPr>
              <a:t>Introduction </a:t>
            </a:r>
            <a:r>
              <a:rPr sz="4400" spc="140" dirty="0">
                <a:latin typeface="Calibri"/>
                <a:cs typeface="Calibri"/>
              </a:rPr>
              <a:t>to </a:t>
            </a:r>
            <a:r>
              <a:rPr sz="4400" spc="110" dirty="0">
                <a:latin typeface="Calibri"/>
                <a:cs typeface="Calibri"/>
              </a:rPr>
              <a:t>Elastic </a:t>
            </a:r>
            <a:r>
              <a:rPr sz="4400" spc="220" dirty="0">
                <a:latin typeface="Calibri"/>
                <a:cs typeface="Calibri"/>
              </a:rPr>
              <a:t>Load</a:t>
            </a:r>
            <a:r>
              <a:rPr sz="4400" spc="280" dirty="0">
                <a:latin typeface="Calibri"/>
                <a:cs typeface="Calibri"/>
              </a:rPr>
              <a:t> </a:t>
            </a:r>
            <a:r>
              <a:rPr sz="4400" spc="160" dirty="0">
                <a:latin typeface="Calibri"/>
                <a:cs typeface="Calibri"/>
              </a:rPr>
              <a:t>Balancing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95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91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424432"/>
            <a:ext cx="5581015" cy="1036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85" dirty="0">
                <a:latin typeface="Calibri"/>
                <a:cs typeface="Calibri"/>
              </a:rPr>
              <a:t>Managed </a:t>
            </a:r>
            <a:r>
              <a:rPr sz="2800" spc="90" dirty="0">
                <a:latin typeface="Calibri"/>
                <a:cs typeface="Calibri"/>
              </a:rPr>
              <a:t>load </a:t>
            </a:r>
            <a:r>
              <a:rPr sz="2800" spc="100" dirty="0">
                <a:latin typeface="Calibri"/>
                <a:cs typeface="Calibri"/>
              </a:rPr>
              <a:t>balancing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45" dirty="0">
                <a:latin typeface="Calibri"/>
                <a:cs typeface="Calibri"/>
              </a:rPr>
              <a:t>service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4125" spc="22" baseline="1010" dirty="0">
                <a:latin typeface="Tahoma"/>
                <a:cs typeface="Tahoma"/>
              </a:rPr>
              <a:t>Distributes </a:t>
            </a:r>
            <a:r>
              <a:rPr sz="2800" spc="90" dirty="0">
                <a:latin typeface="Calibri"/>
                <a:cs typeface="Calibri"/>
              </a:rPr>
              <a:t>loads </a:t>
            </a:r>
            <a:r>
              <a:rPr sz="2800" spc="75" dirty="0">
                <a:latin typeface="Calibri"/>
                <a:cs typeface="Calibri"/>
              </a:rPr>
              <a:t>between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instances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7734934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10" dirty="0">
                <a:latin typeface="Calibri"/>
                <a:cs typeface="Calibri"/>
              </a:rPr>
              <a:t>Elastic </a:t>
            </a:r>
            <a:r>
              <a:rPr sz="4400" spc="220" dirty="0">
                <a:latin typeface="Calibri"/>
                <a:cs typeface="Calibri"/>
              </a:rPr>
              <a:t>Load </a:t>
            </a:r>
            <a:r>
              <a:rPr sz="4400" spc="160" dirty="0">
                <a:latin typeface="Calibri"/>
                <a:cs typeface="Calibri"/>
              </a:rPr>
              <a:t>Balancing</a:t>
            </a:r>
            <a:r>
              <a:rPr sz="4400" spc="114" dirty="0">
                <a:latin typeface="Calibri"/>
                <a:cs typeface="Calibri"/>
              </a:rPr>
              <a:t> </a:t>
            </a:r>
            <a:r>
              <a:rPr sz="4400" spc="140" dirty="0">
                <a:latin typeface="Calibri"/>
                <a:cs typeface="Calibri"/>
              </a:rPr>
              <a:t>Products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8125" y="1443037"/>
            <a:ext cx="3874770" cy="644525"/>
          </a:xfrm>
          <a:custGeom>
            <a:avLst/>
            <a:gdLst/>
            <a:ahLst/>
            <a:cxnLst/>
            <a:rect l="l" t="t" r="r" b="b"/>
            <a:pathLst>
              <a:path w="3874770" h="644525">
                <a:moveTo>
                  <a:pt x="0" y="0"/>
                </a:moveTo>
                <a:lnTo>
                  <a:pt x="3874189" y="0"/>
                </a:lnTo>
                <a:lnTo>
                  <a:pt x="3874189" y="644147"/>
                </a:lnTo>
                <a:lnTo>
                  <a:pt x="0" y="644147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4112314" y="1443037"/>
            <a:ext cx="3874770" cy="644525"/>
          </a:xfrm>
          <a:custGeom>
            <a:avLst/>
            <a:gdLst/>
            <a:ahLst/>
            <a:cxnLst/>
            <a:rect l="l" t="t" r="r" b="b"/>
            <a:pathLst>
              <a:path w="3874770" h="644525">
                <a:moveTo>
                  <a:pt x="0" y="0"/>
                </a:moveTo>
                <a:lnTo>
                  <a:pt x="3874189" y="0"/>
                </a:lnTo>
                <a:lnTo>
                  <a:pt x="3874189" y="644147"/>
                </a:lnTo>
                <a:lnTo>
                  <a:pt x="0" y="644147"/>
                </a:lnTo>
                <a:lnTo>
                  <a:pt x="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986503" y="1443037"/>
            <a:ext cx="3874770" cy="644525"/>
          </a:xfrm>
          <a:custGeom>
            <a:avLst/>
            <a:gdLst/>
            <a:ahLst/>
            <a:cxnLst/>
            <a:rect l="l" t="t" r="r" b="b"/>
            <a:pathLst>
              <a:path w="3874770" h="644525">
                <a:moveTo>
                  <a:pt x="0" y="0"/>
                </a:moveTo>
                <a:lnTo>
                  <a:pt x="3874190" y="0"/>
                </a:lnTo>
                <a:lnTo>
                  <a:pt x="3874190" y="644147"/>
                </a:lnTo>
                <a:lnTo>
                  <a:pt x="0" y="644147"/>
                </a:lnTo>
                <a:lnTo>
                  <a:pt x="0" y="0"/>
                </a:lnTo>
                <a:close/>
              </a:path>
            </a:pathLst>
          </a:custGeom>
          <a:solidFill>
            <a:srgbClr val="76717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238125" y="2087185"/>
            <a:ext cx="3874770" cy="1644650"/>
          </a:xfrm>
          <a:custGeom>
            <a:avLst/>
            <a:gdLst/>
            <a:ahLst/>
            <a:cxnLst/>
            <a:rect l="l" t="t" r="r" b="b"/>
            <a:pathLst>
              <a:path w="3874770" h="1644650">
                <a:moveTo>
                  <a:pt x="0" y="0"/>
                </a:moveTo>
                <a:lnTo>
                  <a:pt x="3874189" y="0"/>
                </a:lnTo>
                <a:lnTo>
                  <a:pt x="3874189" y="1644260"/>
                </a:lnTo>
                <a:lnTo>
                  <a:pt x="0" y="1644260"/>
                </a:lnTo>
                <a:lnTo>
                  <a:pt x="0" y="0"/>
                </a:lnTo>
                <a:close/>
              </a:path>
            </a:pathLst>
          </a:custGeom>
          <a:solidFill>
            <a:srgbClr val="CFD5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112314" y="2087185"/>
            <a:ext cx="3874770" cy="1644650"/>
          </a:xfrm>
          <a:custGeom>
            <a:avLst/>
            <a:gdLst/>
            <a:ahLst/>
            <a:cxnLst/>
            <a:rect l="l" t="t" r="r" b="b"/>
            <a:pathLst>
              <a:path w="3874770" h="1644650">
                <a:moveTo>
                  <a:pt x="0" y="0"/>
                </a:moveTo>
                <a:lnTo>
                  <a:pt x="3874189" y="0"/>
                </a:lnTo>
                <a:lnTo>
                  <a:pt x="3874189" y="1644260"/>
                </a:lnTo>
                <a:lnTo>
                  <a:pt x="0" y="1644260"/>
                </a:lnTo>
                <a:lnTo>
                  <a:pt x="0" y="0"/>
                </a:lnTo>
                <a:close/>
              </a:path>
            </a:pathLst>
          </a:custGeom>
          <a:solidFill>
            <a:srgbClr val="CFD5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986503" y="2087185"/>
            <a:ext cx="3874770" cy="1644650"/>
          </a:xfrm>
          <a:custGeom>
            <a:avLst/>
            <a:gdLst/>
            <a:ahLst/>
            <a:cxnLst/>
            <a:rect l="l" t="t" r="r" b="b"/>
            <a:pathLst>
              <a:path w="3874770" h="1644650">
                <a:moveTo>
                  <a:pt x="0" y="0"/>
                </a:moveTo>
                <a:lnTo>
                  <a:pt x="3874190" y="0"/>
                </a:lnTo>
                <a:lnTo>
                  <a:pt x="3874190" y="1644260"/>
                </a:lnTo>
                <a:lnTo>
                  <a:pt x="0" y="1644260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238125" y="3731445"/>
            <a:ext cx="3874770" cy="2576830"/>
          </a:xfrm>
          <a:custGeom>
            <a:avLst/>
            <a:gdLst/>
            <a:ahLst/>
            <a:cxnLst/>
            <a:rect l="l" t="t" r="r" b="b"/>
            <a:pathLst>
              <a:path w="3874770" h="2576829">
                <a:moveTo>
                  <a:pt x="0" y="0"/>
                </a:moveTo>
                <a:lnTo>
                  <a:pt x="3874189" y="0"/>
                </a:lnTo>
                <a:lnTo>
                  <a:pt x="3874189" y="2576589"/>
                </a:lnTo>
                <a:lnTo>
                  <a:pt x="0" y="2576589"/>
                </a:lnTo>
                <a:lnTo>
                  <a:pt x="0" y="0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112314" y="3731445"/>
            <a:ext cx="3874770" cy="2576830"/>
          </a:xfrm>
          <a:custGeom>
            <a:avLst/>
            <a:gdLst/>
            <a:ahLst/>
            <a:cxnLst/>
            <a:rect l="l" t="t" r="r" b="b"/>
            <a:pathLst>
              <a:path w="3874770" h="2576829">
                <a:moveTo>
                  <a:pt x="0" y="0"/>
                </a:moveTo>
                <a:lnTo>
                  <a:pt x="3874189" y="0"/>
                </a:lnTo>
                <a:lnTo>
                  <a:pt x="3874189" y="2576589"/>
                </a:lnTo>
                <a:lnTo>
                  <a:pt x="0" y="2576589"/>
                </a:lnTo>
                <a:lnTo>
                  <a:pt x="0" y="0"/>
                </a:lnTo>
                <a:close/>
              </a:path>
            </a:pathLst>
          </a:custGeom>
          <a:solidFill>
            <a:srgbClr val="E9EBF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986503" y="3731445"/>
            <a:ext cx="3874770" cy="2576830"/>
          </a:xfrm>
          <a:custGeom>
            <a:avLst/>
            <a:gdLst/>
            <a:ahLst/>
            <a:cxnLst/>
            <a:rect l="l" t="t" r="r" b="b"/>
            <a:pathLst>
              <a:path w="3874770" h="2576829">
                <a:moveTo>
                  <a:pt x="0" y="0"/>
                </a:moveTo>
                <a:lnTo>
                  <a:pt x="3874190" y="0"/>
                </a:lnTo>
                <a:lnTo>
                  <a:pt x="3874190" y="2576589"/>
                </a:lnTo>
                <a:lnTo>
                  <a:pt x="0" y="2576589"/>
                </a:lnTo>
                <a:lnTo>
                  <a:pt x="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112314" y="1436687"/>
            <a:ext cx="0" cy="4878070"/>
          </a:xfrm>
          <a:custGeom>
            <a:avLst/>
            <a:gdLst/>
            <a:ahLst/>
            <a:cxnLst/>
            <a:rect l="l" t="t" r="r" b="b"/>
            <a:pathLst>
              <a:path h="4878070">
                <a:moveTo>
                  <a:pt x="0" y="0"/>
                </a:moveTo>
                <a:lnTo>
                  <a:pt x="0" y="487769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986504" y="1436687"/>
            <a:ext cx="0" cy="4878070"/>
          </a:xfrm>
          <a:custGeom>
            <a:avLst/>
            <a:gdLst/>
            <a:ahLst/>
            <a:cxnLst/>
            <a:rect l="l" t="t" r="r" b="b"/>
            <a:pathLst>
              <a:path h="4878070">
                <a:moveTo>
                  <a:pt x="0" y="0"/>
                </a:moveTo>
                <a:lnTo>
                  <a:pt x="0" y="487769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231775" y="2087184"/>
            <a:ext cx="11635740" cy="0"/>
          </a:xfrm>
          <a:custGeom>
            <a:avLst/>
            <a:gdLst/>
            <a:ahLst/>
            <a:cxnLst/>
            <a:rect l="l" t="t" r="r" b="b"/>
            <a:pathLst>
              <a:path w="11635740">
                <a:moveTo>
                  <a:pt x="0" y="0"/>
                </a:moveTo>
                <a:lnTo>
                  <a:pt x="11635270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31775" y="3731445"/>
            <a:ext cx="11635740" cy="0"/>
          </a:xfrm>
          <a:custGeom>
            <a:avLst/>
            <a:gdLst/>
            <a:ahLst/>
            <a:cxnLst/>
            <a:rect l="l" t="t" r="r" b="b"/>
            <a:pathLst>
              <a:path w="11635740">
                <a:moveTo>
                  <a:pt x="0" y="0"/>
                </a:moveTo>
                <a:lnTo>
                  <a:pt x="1163527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238125" y="1436687"/>
            <a:ext cx="0" cy="4878070"/>
          </a:xfrm>
          <a:custGeom>
            <a:avLst/>
            <a:gdLst/>
            <a:ahLst/>
            <a:cxnLst/>
            <a:rect l="l" t="t" r="r" b="b"/>
            <a:pathLst>
              <a:path h="4878070">
                <a:moveTo>
                  <a:pt x="0" y="0"/>
                </a:moveTo>
                <a:lnTo>
                  <a:pt x="0" y="487769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1860695" y="1436687"/>
            <a:ext cx="0" cy="4878070"/>
          </a:xfrm>
          <a:custGeom>
            <a:avLst/>
            <a:gdLst/>
            <a:ahLst/>
            <a:cxnLst/>
            <a:rect l="l" t="t" r="r" b="b"/>
            <a:pathLst>
              <a:path h="4878070">
                <a:moveTo>
                  <a:pt x="0" y="0"/>
                </a:moveTo>
                <a:lnTo>
                  <a:pt x="0" y="487769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231775" y="1443037"/>
            <a:ext cx="11635740" cy="0"/>
          </a:xfrm>
          <a:custGeom>
            <a:avLst/>
            <a:gdLst/>
            <a:ahLst/>
            <a:cxnLst/>
            <a:rect l="l" t="t" r="r" b="b"/>
            <a:pathLst>
              <a:path w="11635740">
                <a:moveTo>
                  <a:pt x="0" y="0"/>
                </a:moveTo>
                <a:lnTo>
                  <a:pt x="1163527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231775" y="6308035"/>
            <a:ext cx="11635740" cy="0"/>
          </a:xfrm>
          <a:custGeom>
            <a:avLst/>
            <a:gdLst/>
            <a:ahLst/>
            <a:cxnLst/>
            <a:rect l="l" t="t" r="r" b="b"/>
            <a:pathLst>
              <a:path w="11635740">
                <a:moveTo>
                  <a:pt x="0" y="0"/>
                </a:moveTo>
                <a:lnTo>
                  <a:pt x="1163527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378169" y="1627632"/>
            <a:ext cx="359473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Application Load Balancer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(ALB)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23810" y="1627632"/>
            <a:ext cx="3251835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Network Load Balancer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(NLB)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48799" y="1627632"/>
            <a:ext cx="3149600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Classic Load Balancer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(CLB)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11645" y="2647695"/>
            <a:ext cx="2824480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9209">
              <a:lnSpc>
                <a:spcPts val="2110"/>
              </a:lnSpc>
            </a:pPr>
            <a:r>
              <a:rPr sz="1800" spc="-5" dirty="0">
                <a:latin typeface="Arial"/>
                <a:cs typeface="Arial"/>
              </a:rPr>
              <a:t>PREVIOUS </a:t>
            </a:r>
            <a:r>
              <a:rPr sz="1800" spc="-20" dirty="0">
                <a:latin typeface="Arial"/>
                <a:cs typeface="Arial"/>
              </a:rPr>
              <a:t>GENERATION 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spc="-50" dirty="0">
                <a:latin typeface="Arial"/>
                <a:cs typeface="Arial"/>
              </a:rPr>
              <a:t>HTTP, </a:t>
            </a:r>
            <a:r>
              <a:rPr sz="1800" spc="-5" dirty="0">
                <a:latin typeface="Arial"/>
                <a:cs typeface="Arial"/>
              </a:rPr>
              <a:t>HTTPS, and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TCP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316865" y="4334255"/>
            <a:ext cx="3651885" cy="1381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ts val="2125"/>
              </a:lnSpc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Arial"/>
                <a:cs typeface="Arial"/>
              </a:rPr>
              <a:t>Flexible application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management</a:t>
            </a:r>
            <a:endParaRPr sz="1800" dirty="0">
              <a:latin typeface="Arial"/>
              <a:cs typeface="Arial"/>
            </a:endParaRPr>
          </a:p>
          <a:p>
            <a:pPr marL="298450" indent="-285750">
              <a:lnSpc>
                <a:spcPts val="2125"/>
              </a:lnSpc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Arial"/>
                <a:cs typeface="Arial"/>
              </a:rPr>
              <a:t>Advanced load balancing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of</a:t>
            </a:r>
            <a:endParaRPr sz="1800" dirty="0">
              <a:latin typeface="Arial"/>
              <a:cs typeface="Arial"/>
            </a:endParaRPr>
          </a:p>
          <a:p>
            <a:pPr marL="298450">
              <a:lnSpc>
                <a:spcPts val="2135"/>
              </a:lnSpc>
              <a:spcBef>
                <a:spcPts val="45"/>
              </a:spcBef>
            </a:pPr>
            <a:r>
              <a:rPr sz="1800" dirty="0">
                <a:latin typeface="Arial"/>
                <a:cs typeface="Arial"/>
              </a:rPr>
              <a:t>HTTP </a:t>
            </a:r>
            <a:r>
              <a:rPr sz="1800" spc="-5" dirty="0">
                <a:latin typeface="Arial"/>
                <a:cs typeface="Arial"/>
              </a:rPr>
              <a:t>and HTTPS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traffic</a:t>
            </a:r>
            <a:endParaRPr sz="1800" dirty="0">
              <a:latin typeface="Arial"/>
              <a:cs typeface="Arial"/>
            </a:endParaRPr>
          </a:p>
          <a:p>
            <a:pPr marL="298450" marR="412115" indent="-285750">
              <a:lnSpc>
                <a:spcPts val="2180"/>
              </a:lnSpc>
              <a:spcBef>
                <a:spcPts val="30"/>
              </a:spcBef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Arial"/>
                <a:cs typeface="Arial"/>
              </a:rPr>
              <a:t>Operates at the request level  (Layer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7)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91054" y="4350511"/>
            <a:ext cx="3588385" cy="1365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marR="43180" indent="-285750">
              <a:lnSpc>
                <a:spcPts val="2090"/>
              </a:lnSpc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Arial"/>
                <a:cs typeface="Arial"/>
              </a:rPr>
              <a:t>Extreme performance and static  </a:t>
            </a:r>
            <a:r>
              <a:rPr sz="1800" dirty="0">
                <a:latin typeface="Arial"/>
                <a:cs typeface="Arial"/>
              </a:rPr>
              <a:t>IP </a:t>
            </a:r>
            <a:r>
              <a:rPr sz="1800" spc="-5" dirty="0">
                <a:latin typeface="Arial"/>
                <a:cs typeface="Arial"/>
              </a:rPr>
              <a:t>for your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application</a:t>
            </a:r>
            <a:endParaRPr sz="1800" dirty="0">
              <a:latin typeface="Arial"/>
              <a:cs typeface="Arial"/>
            </a:endParaRPr>
          </a:p>
          <a:p>
            <a:pPr marL="298450" indent="-285750">
              <a:lnSpc>
                <a:spcPts val="2125"/>
              </a:lnSpc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Arial"/>
                <a:cs typeface="Arial"/>
              </a:rPr>
              <a:t>Load balancing of </a:t>
            </a:r>
            <a:r>
              <a:rPr sz="1800" dirty="0">
                <a:latin typeface="Arial"/>
                <a:cs typeface="Arial"/>
              </a:rPr>
              <a:t>TCP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traffic</a:t>
            </a:r>
            <a:endParaRPr sz="1800" dirty="0">
              <a:latin typeface="Arial"/>
              <a:cs typeface="Arial"/>
            </a:endParaRPr>
          </a:p>
          <a:p>
            <a:pPr marL="298450" marR="5080" indent="-285750">
              <a:lnSpc>
                <a:spcPts val="2180"/>
              </a:lnSpc>
              <a:spcBef>
                <a:spcPts val="30"/>
              </a:spcBef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Arial"/>
                <a:cs typeface="Arial"/>
              </a:rPr>
              <a:t>Operates at the connection level  (Layer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4)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65244" y="4487672"/>
            <a:ext cx="3664585" cy="539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marR="5080" indent="-285750">
              <a:lnSpc>
                <a:spcPts val="2090"/>
              </a:lnSpc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Arial"/>
                <a:cs typeface="Arial"/>
              </a:rPr>
              <a:t>Existing application that was built  within the EC2-Classic network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65244" y="5031232"/>
            <a:ext cx="3220085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marR="5080" indent="-285750">
              <a:lnSpc>
                <a:spcPts val="2110"/>
              </a:lnSpc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latin typeface="Arial"/>
                <a:cs typeface="Arial"/>
              </a:rPr>
              <a:t>Operates at both the request  level and connection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level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14966" y="2186607"/>
            <a:ext cx="1484630" cy="1444625"/>
          </a:xfrm>
          <a:custGeom>
            <a:avLst/>
            <a:gdLst/>
            <a:ahLst/>
            <a:cxnLst/>
            <a:rect l="l" t="t" r="r" b="b"/>
            <a:pathLst>
              <a:path w="1484630" h="1444625">
                <a:moveTo>
                  <a:pt x="742121" y="0"/>
                </a:moveTo>
                <a:lnTo>
                  <a:pt x="693327" y="1536"/>
                </a:lnTo>
                <a:lnTo>
                  <a:pt x="645375" y="6081"/>
                </a:lnTo>
                <a:lnTo>
                  <a:pt x="598364" y="13540"/>
                </a:lnTo>
                <a:lnTo>
                  <a:pt x="552391" y="23818"/>
                </a:lnTo>
                <a:lnTo>
                  <a:pt x="507554" y="36820"/>
                </a:lnTo>
                <a:lnTo>
                  <a:pt x="463951" y="52450"/>
                </a:lnTo>
                <a:lnTo>
                  <a:pt x="421680" y="70613"/>
                </a:lnTo>
                <a:lnTo>
                  <a:pt x="380838" y="91215"/>
                </a:lnTo>
                <a:lnTo>
                  <a:pt x="341523" y="114159"/>
                </a:lnTo>
                <a:lnTo>
                  <a:pt x="303834" y="139351"/>
                </a:lnTo>
                <a:lnTo>
                  <a:pt x="267868" y="166695"/>
                </a:lnTo>
                <a:lnTo>
                  <a:pt x="233722" y="196097"/>
                </a:lnTo>
                <a:lnTo>
                  <a:pt x="201494" y="227461"/>
                </a:lnTo>
                <a:lnTo>
                  <a:pt x="171283" y="260693"/>
                </a:lnTo>
                <a:lnTo>
                  <a:pt x="143186" y="295696"/>
                </a:lnTo>
                <a:lnTo>
                  <a:pt x="117301" y="332375"/>
                </a:lnTo>
                <a:lnTo>
                  <a:pt x="93725" y="370637"/>
                </a:lnTo>
                <a:lnTo>
                  <a:pt x="72557" y="410385"/>
                </a:lnTo>
                <a:lnTo>
                  <a:pt x="53894" y="451524"/>
                </a:lnTo>
                <a:lnTo>
                  <a:pt x="37833" y="493959"/>
                </a:lnTo>
                <a:lnTo>
                  <a:pt x="24474" y="537594"/>
                </a:lnTo>
                <a:lnTo>
                  <a:pt x="13913" y="582336"/>
                </a:lnTo>
                <a:lnTo>
                  <a:pt x="6249" y="628088"/>
                </a:lnTo>
                <a:lnTo>
                  <a:pt x="1578" y="674756"/>
                </a:lnTo>
                <a:lnTo>
                  <a:pt x="0" y="722243"/>
                </a:lnTo>
                <a:lnTo>
                  <a:pt x="1578" y="769731"/>
                </a:lnTo>
                <a:lnTo>
                  <a:pt x="6249" y="816399"/>
                </a:lnTo>
                <a:lnTo>
                  <a:pt x="13913" y="862151"/>
                </a:lnTo>
                <a:lnTo>
                  <a:pt x="24474" y="906892"/>
                </a:lnTo>
                <a:lnTo>
                  <a:pt x="37833" y="950528"/>
                </a:lnTo>
                <a:lnTo>
                  <a:pt x="53894" y="992963"/>
                </a:lnTo>
                <a:lnTo>
                  <a:pt x="72557" y="1034102"/>
                </a:lnTo>
                <a:lnTo>
                  <a:pt x="93725" y="1073850"/>
                </a:lnTo>
                <a:lnTo>
                  <a:pt x="117301" y="1112111"/>
                </a:lnTo>
                <a:lnTo>
                  <a:pt x="143186" y="1148791"/>
                </a:lnTo>
                <a:lnTo>
                  <a:pt x="171283" y="1183794"/>
                </a:lnTo>
                <a:lnTo>
                  <a:pt x="201494" y="1217026"/>
                </a:lnTo>
                <a:lnTo>
                  <a:pt x="233722" y="1248390"/>
                </a:lnTo>
                <a:lnTo>
                  <a:pt x="267868" y="1277792"/>
                </a:lnTo>
                <a:lnTo>
                  <a:pt x="303834" y="1305136"/>
                </a:lnTo>
                <a:lnTo>
                  <a:pt x="341523" y="1330328"/>
                </a:lnTo>
                <a:lnTo>
                  <a:pt x="380838" y="1353272"/>
                </a:lnTo>
                <a:lnTo>
                  <a:pt x="421680" y="1373874"/>
                </a:lnTo>
                <a:lnTo>
                  <a:pt x="463951" y="1392037"/>
                </a:lnTo>
                <a:lnTo>
                  <a:pt x="507554" y="1407667"/>
                </a:lnTo>
                <a:lnTo>
                  <a:pt x="552391" y="1420668"/>
                </a:lnTo>
                <a:lnTo>
                  <a:pt x="598364" y="1430946"/>
                </a:lnTo>
                <a:lnTo>
                  <a:pt x="645375" y="1438406"/>
                </a:lnTo>
                <a:lnTo>
                  <a:pt x="693327" y="1442951"/>
                </a:lnTo>
                <a:lnTo>
                  <a:pt x="742121" y="1444487"/>
                </a:lnTo>
                <a:lnTo>
                  <a:pt x="790916" y="1442951"/>
                </a:lnTo>
                <a:lnTo>
                  <a:pt x="838868" y="1438406"/>
                </a:lnTo>
                <a:lnTo>
                  <a:pt x="885880" y="1430946"/>
                </a:lnTo>
                <a:lnTo>
                  <a:pt x="931853" y="1420668"/>
                </a:lnTo>
                <a:lnTo>
                  <a:pt x="976690" y="1407667"/>
                </a:lnTo>
                <a:lnTo>
                  <a:pt x="1020293" y="1392037"/>
                </a:lnTo>
                <a:lnTo>
                  <a:pt x="1062564" y="1373874"/>
                </a:lnTo>
                <a:lnTo>
                  <a:pt x="1103406" y="1353272"/>
                </a:lnTo>
                <a:lnTo>
                  <a:pt x="1142720" y="1330328"/>
                </a:lnTo>
                <a:lnTo>
                  <a:pt x="1180409" y="1305136"/>
                </a:lnTo>
                <a:lnTo>
                  <a:pt x="1216376" y="1277792"/>
                </a:lnTo>
                <a:lnTo>
                  <a:pt x="1250522" y="1248390"/>
                </a:lnTo>
                <a:lnTo>
                  <a:pt x="1282749" y="1217026"/>
                </a:lnTo>
                <a:lnTo>
                  <a:pt x="1312960" y="1183794"/>
                </a:lnTo>
                <a:lnTo>
                  <a:pt x="1341057" y="1148791"/>
                </a:lnTo>
                <a:lnTo>
                  <a:pt x="1366942" y="1112111"/>
                </a:lnTo>
                <a:lnTo>
                  <a:pt x="1390518" y="1073850"/>
                </a:lnTo>
                <a:lnTo>
                  <a:pt x="1411686" y="1034102"/>
                </a:lnTo>
                <a:lnTo>
                  <a:pt x="1430349" y="992963"/>
                </a:lnTo>
                <a:lnTo>
                  <a:pt x="1446410" y="950528"/>
                </a:lnTo>
                <a:lnTo>
                  <a:pt x="1459769" y="906892"/>
                </a:lnTo>
                <a:lnTo>
                  <a:pt x="1470330" y="862151"/>
                </a:lnTo>
                <a:lnTo>
                  <a:pt x="1477994" y="816399"/>
                </a:lnTo>
                <a:lnTo>
                  <a:pt x="1482665" y="769731"/>
                </a:lnTo>
                <a:lnTo>
                  <a:pt x="1484243" y="722243"/>
                </a:lnTo>
                <a:lnTo>
                  <a:pt x="1482665" y="674756"/>
                </a:lnTo>
                <a:lnTo>
                  <a:pt x="1477994" y="628088"/>
                </a:lnTo>
                <a:lnTo>
                  <a:pt x="1470330" y="582336"/>
                </a:lnTo>
                <a:lnTo>
                  <a:pt x="1459769" y="537594"/>
                </a:lnTo>
                <a:lnTo>
                  <a:pt x="1446410" y="493959"/>
                </a:lnTo>
                <a:lnTo>
                  <a:pt x="1430349" y="451524"/>
                </a:lnTo>
                <a:lnTo>
                  <a:pt x="1411686" y="410385"/>
                </a:lnTo>
                <a:lnTo>
                  <a:pt x="1390518" y="370637"/>
                </a:lnTo>
                <a:lnTo>
                  <a:pt x="1366942" y="332375"/>
                </a:lnTo>
                <a:lnTo>
                  <a:pt x="1341057" y="295696"/>
                </a:lnTo>
                <a:lnTo>
                  <a:pt x="1312960" y="260693"/>
                </a:lnTo>
                <a:lnTo>
                  <a:pt x="1282749" y="227461"/>
                </a:lnTo>
                <a:lnTo>
                  <a:pt x="1250522" y="196097"/>
                </a:lnTo>
                <a:lnTo>
                  <a:pt x="1216376" y="166695"/>
                </a:lnTo>
                <a:lnTo>
                  <a:pt x="1180409" y="139351"/>
                </a:lnTo>
                <a:lnTo>
                  <a:pt x="1142720" y="114159"/>
                </a:lnTo>
                <a:lnTo>
                  <a:pt x="1103406" y="91215"/>
                </a:lnTo>
                <a:lnTo>
                  <a:pt x="1062564" y="70613"/>
                </a:lnTo>
                <a:lnTo>
                  <a:pt x="1020293" y="52450"/>
                </a:lnTo>
                <a:lnTo>
                  <a:pt x="976690" y="36820"/>
                </a:lnTo>
                <a:lnTo>
                  <a:pt x="931853" y="23818"/>
                </a:lnTo>
                <a:lnTo>
                  <a:pt x="885880" y="13540"/>
                </a:lnTo>
                <a:lnTo>
                  <a:pt x="838868" y="6081"/>
                </a:lnTo>
                <a:lnTo>
                  <a:pt x="790916" y="1536"/>
                </a:lnTo>
                <a:lnTo>
                  <a:pt x="7421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314966" y="2186607"/>
            <a:ext cx="1484630" cy="1444625"/>
          </a:xfrm>
          <a:custGeom>
            <a:avLst/>
            <a:gdLst/>
            <a:ahLst/>
            <a:cxnLst/>
            <a:rect l="l" t="t" r="r" b="b"/>
            <a:pathLst>
              <a:path w="1484630" h="1444625">
                <a:moveTo>
                  <a:pt x="0" y="722243"/>
                </a:moveTo>
                <a:lnTo>
                  <a:pt x="1578" y="674755"/>
                </a:lnTo>
                <a:lnTo>
                  <a:pt x="6248" y="628088"/>
                </a:lnTo>
                <a:lnTo>
                  <a:pt x="13913" y="582336"/>
                </a:lnTo>
                <a:lnTo>
                  <a:pt x="24474" y="537594"/>
                </a:lnTo>
                <a:lnTo>
                  <a:pt x="37833" y="493958"/>
                </a:lnTo>
                <a:lnTo>
                  <a:pt x="53894" y="451523"/>
                </a:lnTo>
                <a:lnTo>
                  <a:pt x="72557" y="410384"/>
                </a:lnTo>
                <a:lnTo>
                  <a:pt x="93725" y="370637"/>
                </a:lnTo>
                <a:lnTo>
                  <a:pt x="117301" y="332375"/>
                </a:lnTo>
                <a:lnTo>
                  <a:pt x="143186" y="295695"/>
                </a:lnTo>
                <a:lnTo>
                  <a:pt x="171283" y="260692"/>
                </a:lnTo>
                <a:lnTo>
                  <a:pt x="201494" y="227461"/>
                </a:lnTo>
                <a:lnTo>
                  <a:pt x="233722" y="196097"/>
                </a:lnTo>
                <a:lnTo>
                  <a:pt x="267867" y="166695"/>
                </a:lnTo>
                <a:lnTo>
                  <a:pt x="303834" y="139351"/>
                </a:lnTo>
                <a:lnTo>
                  <a:pt x="341523" y="114159"/>
                </a:lnTo>
                <a:lnTo>
                  <a:pt x="380838" y="91214"/>
                </a:lnTo>
                <a:lnTo>
                  <a:pt x="421679" y="70613"/>
                </a:lnTo>
                <a:lnTo>
                  <a:pt x="463951" y="52450"/>
                </a:lnTo>
                <a:lnTo>
                  <a:pt x="507554" y="36820"/>
                </a:lnTo>
                <a:lnTo>
                  <a:pt x="552390" y="23818"/>
                </a:lnTo>
                <a:lnTo>
                  <a:pt x="598363" y="13540"/>
                </a:lnTo>
                <a:lnTo>
                  <a:pt x="645375" y="6081"/>
                </a:lnTo>
                <a:lnTo>
                  <a:pt x="693327" y="1536"/>
                </a:lnTo>
                <a:lnTo>
                  <a:pt x="742122" y="0"/>
                </a:lnTo>
                <a:lnTo>
                  <a:pt x="790916" y="1536"/>
                </a:lnTo>
                <a:lnTo>
                  <a:pt x="838868" y="6081"/>
                </a:lnTo>
                <a:lnTo>
                  <a:pt x="885880" y="13540"/>
                </a:lnTo>
                <a:lnTo>
                  <a:pt x="931853" y="23818"/>
                </a:lnTo>
                <a:lnTo>
                  <a:pt x="976690" y="36820"/>
                </a:lnTo>
                <a:lnTo>
                  <a:pt x="1020293" y="52450"/>
                </a:lnTo>
                <a:lnTo>
                  <a:pt x="1062564" y="70613"/>
                </a:lnTo>
                <a:lnTo>
                  <a:pt x="1103406" y="91214"/>
                </a:lnTo>
                <a:lnTo>
                  <a:pt x="1142720" y="114159"/>
                </a:lnTo>
                <a:lnTo>
                  <a:pt x="1180409" y="139351"/>
                </a:lnTo>
                <a:lnTo>
                  <a:pt x="1216376" y="166695"/>
                </a:lnTo>
                <a:lnTo>
                  <a:pt x="1250522" y="196097"/>
                </a:lnTo>
                <a:lnTo>
                  <a:pt x="1282749" y="227461"/>
                </a:lnTo>
                <a:lnTo>
                  <a:pt x="1312960" y="260692"/>
                </a:lnTo>
                <a:lnTo>
                  <a:pt x="1341057" y="295695"/>
                </a:lnTo>
                <a:lnTo>
                  <a:pt x="1366942" y="332375"/>
                </a:lnTo>
                <a:lnTo>
                  <a:pt x="1390518" y="370637"/>
                </a:lnTo>
                <a:lnTo>
                  <a:pt x="1411686" y="410384"/>
                </a:lnTo>
                <a:lnTo>
                  <a:pt x="1430350" y="451523"/>
                </a:lnTo>
                <a:lnTo>
                  <a:pt x="1446410" y="493958"/>
                </a:lnTo>
                <a:lnTo>
                  <a:pt x="1459769" y="537594"/>
                </a:lnTo>
                <a:lnTo>
                  <a:pt x="1470330" y="582336"/>
                </a:lnTo>
                <a:lnTo>
                  <a:pt x="1477995" y="628088"/>
                </a:lnTo>
                <a:lnTo>
                  <a:pt x="1482665" y="674755"/>
                </a:lnTo>
                <a:lnTo>
                  <a:pt x="1484244" y="722243"/>
                </a:lnTo>
                <a:lnTo>
                  <a:pt x="1482665" y="769731"/>
                </a:lnTo>
                <a:lnTo>
                  <a:pt x="1477995" y="816398"/>
                </a:lnTo>
                <a:lnTo>
                  <a:pt x="1470330" y="862150"/>
                </a:lnTo>
                <a:lnTo>
                  <a:pt x="1459769" y="906892"/>
                </a:lnTo>
                <a:lnTo>
                  <a:pt x="1446410" y="950528"/>
                </a:lnTo>
                <a:lnTo>
                  <a:pt x="1430350" y="992963"/>
                </a:lnTo>
                <a:lnTo>
                  <a:pt x="1411686" y="1034102"/>
                </a:lnTo>
                <a:lnTo>
                  <a:pt x="1390518" y="1073850"/>
                </a:lnTo>
                <a:lnTo>
                  <a:pt x="1366942" y="1112111"/>
                </a:lnTo>
                <a:lnTo>
                  <a:pt x="1341057" y="1148791"/>
                </a:lnTo>
                <a:lnTo>
                  <a:pt x="1312960" y="1183794"/>
                </a:lnTo>
                <a:lnTo>
                  <a:pt x="1282749" y="1217025"/>
                </a:lnTo>
                <a:lnTo>
                  <a:pt x="1250522" y="1248389"/>
                </a:lnTo>
                <a:lnTo>
                  <a:pt x="1216376" y="1277791"/>
                </a:lnTo>
                <a:lnTo>
                  <a:pt x="1180409" y="1305136"/>
                </a:lnTo>
                <a:lnTo>
                  <a:pt x="1142720" y="1330327"/>
                </a:lnTo>
                <a:lnTo>
                  <a:pt x="1103406" y="1353272"/>
                </a:lnTo>
                <a:lnTo>
                  <a:pt x="1062564" y="1373873"/>
                </a:lnTo>
                <a:lnTo>
                  <a:pt x="1020293" y="1392036"/>
                </a:lnTo>
                <a:lnTo>
                  <a:pt x="976690" y="1407666"/>
                </a:lnTo>
                <a:lnTo>
                  <a:pt x="931853" y="1420668"/>
                </a:lnTo>
                <a:lnTo>
                  <a:pt x="885880" y="1430946"/>
                </a:lnTo>
                <a:lnTo>
                  <a:pt x="838868" y="1438405"/>
                </a:lnTo>
                <a:lnTo>
                  <a:pt x="790916" y="1442950"/>
                </a:lnTo>
                <a:lnTo>
                  <a:pt x="742122" y="1444487"/>
                </a:lnTo>
                <a:lnTo>
                  <a:pt x="693327" y="1442950"/>
                </a:lnTo>
                <a:lnTo>
                  <a:pt x="645375" y="1438405"/>
                </a:lnTo>
                <a:lnTo>
                  <a:pt x="598363" y="1430946"/>
                </a:lnTo>
                <a:lnTo>
                  <a:pt x="552390" y="1420668"/>
                </a:lnTo>
                <a:lnTo>
                  <a:pt x="507554" y="1407666"/>
                </a:lnTo>
                <a:lnTo>
                  <a:pt x="463951" y="1392036"/>
                </a:lnTo>
                <a:lnTo>
                  <a:pt x="421679" y="1373873"/>
                </a:lnTo>
                <a:lnTo>
                  <a:pt x="380838" y="1353272"/>
                </a:lnTo>
                <a:lnTo>
                  <a:pt x="341523" y="1330327"/>
                </a:lnTo>
                <a:lnTo>
                  <a:pt x="303834" y="1305136"/>
                </a:lnTo>
                <a:lnTo>
                  <a:pt x="267867" y="1277791"/>
                </a:lnTo>
                <a:lnTo>
                  <a:pt x="233722" y="1248389"/>
                </a:lnTo>
                <a:lnTo>
                  <a:pt x="201494" y="1217025"/>
                </a:lnTo>
                <a:lnTo>
                  <a:pt x="171283" y="1183794"/>
                </a:lnTo>
                <a:lnTo>
                  <a:pt x="143186" y="1148791"/>
                </a:lnTo>
                <a:lnTo>
                  <a:pt x="117301" y="1112111"/>
                </a:lnTo>
                <a:lnTo>
                  <a:pt x="93725" y="1073850"/>
                </a:lnTo>
                <a:lnTo>
                  <a:pt x="72557" y="1034102"/>
                </a:lnTo>
                <a:lnTo>
                  <a:pt x="53894" y="992963"/>
                </a:lnTo>
                <a:lnTo>
                  <a:pt x="37833" y="950528"/>
                </a:lnTo>
                <a:lnTo>
                  <a:pt x="24474" y="906892"/>
                </a:lnTo>
                <a:lnTo>
                  <a:pt x="13913" y="862150"/>
                </a:lnTo>
                <a:lnTo>
                  <a:pt x="6248" y="816398"/>
                </a:lnTo>
                <a:lnTo>
                  <a:pt x="1578" y="769731"/>
                </a:lnTo>
                <a:lnTo>
                  <a:pt x="0" y="722243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 txBox="1"/>
          <p:nvPr/>
        </p:nvSpPr>
        <p:spPr>
          <a:xfrm>
            <a:off x="1669738" y="2647695"/>
            <a:ext cx="774700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6200">
              <a:lnSpc>
                <a:spcPts val="2110"/>
              </a:lnSpc>
            </a:pPr>
            <a:r>
              <a:rPr sz="1800" dirty="0">
                <a:latin typeface="Arial"/>
                <a:cs typeface="Arial"/>
              </a:rPr>
              <a:t>HTTP  HTT</a:t>
            </a:r>
            <a:r>
              <a:rPr sz="1800" spc="-5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S</a:t>
            </a:r>
          </a:p>
        </p:txBody>
      </p:sp>
      <p:sp>
        <p:nvSpPr>
          <p:cNvPr id="32" name="object 32"/>
          <p:cNvSpPr/>
          <p:nvPr/>
        </p:nvSpPr>
        <p:spPr>
          <a:xfrm>
            <a:off x="5360295" y="2186607"/>
            <a:ext cx="1484630" cy="1444625"/>
          </a:xfrm>
          <a:custGeom>
            <a:avLst/>
            <a:gdLst/>
            <a:ahLst/>
            <a:cxnLst/>
            <a:rect l="l" t="t" r="r" b="b"/>
            <a:pathLst>
              <a:path w="1484629" h="1444625">
                <a:moveTo>
                  <a:pt x="742121" y="0"/>
                </a:moveTo>
                <a:lnTo>
                  <a:pt x="693327" y="1536"/>
                </a:lnTo>
                <a:lnTo>
                  <a:pt x="645375" y="6081"/>
                </a:lnTo>
                <a:lnTo>
                  <a:pt x="598364" y="13540"/>
                </a:lnTo>
                <a:lnTo>
                  <a:pt x="552391" y="23818"/>
                </a:lnTo>
                <a:lnTo>
                  <a:pt x="507554" y="36820"/>
                </a:lnTo>
                <a:lnTo>
                  <a:pt x="463951" y="52450"/>
                </a:lnTo>
                <a:lnTo>
                  <a:pt x="421680" y="70613"/>
                </a:lnTo>
                <a:lnTo>
                  <a:pt x="380838" y="91214"/>
                </a:lnTo>
                <a:lnTo>
                  <a:pt x="341523" y="114158"/>
                </a:lnTo>
                <a:lnTo>
                  <a:pt x="303834" y="139350"/>
                </a:lnTo>
                <a:lnTo>
                  <a:pt x="267868" y="166695"/>
                </a:lnTo>
                <a:lnTo>
                  <a:pt x="233722" y="196097"/>
                </a:lnTo>
                <a:lnTo>
                  <a:pt x="201494" y="227461"/>
                </a:lnTo>
                <a:lnTo>
                  <a:pt x="171283" y="260692"/>
                </a:lnTo>
                <a:lnTo>
                  <a:pt x="143186" y="295695"/>
                </a:lnTo>
                <a:lnTo>
                  <a:pt x="117301" y="332375"/>
                </a:lnTo>
                <a:lnTo>
                  <a:pt x="93725" y="370636"/>
                </a:lnTo>
                <a:lnTo>
                  <a:pt x="72557" y="410384"/>
                </a:lnTo>
                <a:lnTo>
                  <a:pt x="53894" y="451522"/>
                </a:lnTo>
                <a:lnTo>
                  <a:pt x="37833" y="493957"/>
                </a:lnTo>
                <a:lnTo>
                  <a:pt x="24474" y="537593"/>
                </a:lnTo>
                <a:lnTo>
                  <a:pt x="13913" y="582335"/>
                </a:lnTo>
                <a:lnTo>
                  <a:pt x="6249" y="628087"/>
                </a:lnTo>
                <a:lnTo>
                  <a:pt x="1578" y="674754"/>
                </a:lnTo>
                <a:lnTo>
                  <a:pt x="0" y="722242"/>
                </a:lnTo>
                <a:lnTo>
                  <a:pt x="1578" y="769730"/>
                </a:lnTo>
                <a:lnTo>
                  <a:pt x="6249" y="816397"/>
                </a:lnTo>
                <a:lnTo>
                  <a:pt x="13913" y="862150"/>
                </a:lnTo>
                <a:lnTo>
                  <a:pt x="24474" y="906891"/>
                </a:lnTo>
                <a:lnTo>
                  <a:pt x="37833" y="950527"/>
                </a:lnTo>
                <a:lnTo>
                  <a:pt x="53894" y="992962"/>
                </a:lnTo>
                <a:lnTo>
                  <a:pt x="72557" y="1034101"/>
                </a:lnTo>
                <a:lnTo>
                  <a:pt x="93725" y="1073849"/>
                </a:lnTo>
                <a:lnTo>
                  <a:pt x="117301" y="1112110"/>
                </a:lnTo>
                <a:lnTo>
                  <a:pt x="143186" y="1148790"/>
                </a:lnTo>
                <a:lnTo>
                  <a:pt x="171283" y="1183793"/>
                </a:lnTo>
                <a:lnTo>
                  <a:pt x="201494" y="1217024"/>
                </a:lnTo>
                <a:lnTo>
                  <a:pt x="233722" y="1248388"/>
                </a:lnTo>
                <a:lnTo>
                  <a:pt x="267868" y="1277790"/>
                </a:lnTo>
                <a:lnTo>
                  <a:pt x="303834" y="1305135"/>
                </a:lnTo>
                <a:lnTo>
                  <a:pt x="341523" y="1330327"/>
                </a:lnTo>
                <a:lnTo>
                  <a:pt x="380838" y="1353271"/>
                </a:lnTo>
                <a:lnTo>
                  <a:pt x="421680" y="1373872"/>
                </a:lnTo>
                <a:lnTo>
                  <a:pt x="463951" y="1392036"/>
                </a:lnTo>
                <a:lnTo>
                  <a:pt x="507554" y="1407666"/>
                </a:lnTo>
                <a:lnTo>
                  <a:pt x="552391" y="1420667"/>
                </a:lnTo>
                <a:lnTo>
                  <a:pt x="598364" y="1430945"/>
                </a:lnTo>
                <a:lnTo>
                  <a:pt x="645375" y="1438404"/>
                </a:lnTo>
                <a:lnTo>
                  <a:pt x="693327" y="1442950"/>
                </a:lnTo>
                <a:lnTo>
                  <a:pt x="742121" y="1444486"/>
                </a:lnTo>
                <a:lnTo>
                  <a:pt x="790916" y="1442950"/>
                </a:lnTo>
                <a:lnTo>
                  <a:pt x="838868" y="1438404"/>
                </a:lnTo>
                <a:lnTo>
                  <a:pt x="885880" y="1430945"/>
                </a:lnTo>
                <a:lnTo>
                  <a:pt x="931853" y="1420667"/>
                </a:lnTo>
                <a:lnTo>
                  <a:pt x="976690" y="1407666"/>
                </a:lnTo>
                <a:lnTo>
                  <a:pt x="1020293" y="1392036"/>
                </a:lnTo>
                <a:lnTo>
                  <a:pt x="1062564" y="1373872"/>
                </a:lnTo>
                <a:lnTo>
                  <a:pt x="1103406" y="1353271"/>
                </a:lnTo>
                <a:lnTo>
                  <a:pt x="1142720" y="1330327"/>
                </a:lnTo>
                <a:lnTo>
                  <a:pt x="1180410" y="1305135"/>
                </a:lnTo>
                <a:lnTo>
                  <a:pt x="1216376" y="1277790"/>
                </a:lnTo>
                <a:lnTo>
                  <a:pt x="1250522" y="1248388"/>
                </a:lnTo>
                <a:lnTo>
                  <a:pt x="1282750" y="1217024"/>
                </a:lnTo>
                <a:lnTo>
                  <a:pt x="1312961" y="1183793"/>
                </a:lnTo>
                <a:lnTo>
                  <a:pt x="1341058" y="1148790"/>
                </a:lnTo>
                <a:lnTo>
                  <a:pt x="1366943" y="1112110"/>
                </a:lnTo>
                <a:lnTo>
                  <a:pt x="1390519" y="1073849"/>
                </a:lnTo>
                <a:lnTo>
                  <a:pt x="1411687" y="1034101"/>
                </a:lnTo>
                <a:lnTo>
                  <a:pt x="1430351" y="992962"/>
                </a:lnTo>
                <a:lnTo>
                  <a:pt x="1446411" y="950527"/>
                </a:lnTo>
                <a:lnTo>
                  <a:pt x="1459770" y="906891"/>
                </a:lnTo>
                <a:lnTo>
                  <a:pt x="1470331" y="862150"/>
                </a:lnTo>
                <a:lnTo>
                  <a:pt x="1477996" y="816397"/>
                </a:lnTo>
                <a:lnTo>
                  <a:pt x="1482666" y="769730"/>
                </a:lnTo>
                <a:lnTo>
                  <a:pt x="1484245" y="722242"/>
                </a:lnTo>
                <a:lnTo>
                  <a:pt x="1482666" y="674754"/>
                </a:lnTo>
                <a:lnTo>
                  <a:pt x="1477996" y="628087"/>
                </a:lnTo>
                <a:lnTo>
                  <a:pt x="1470331" y="582335"/>
                </a:lnTo>
                <a:lnTo>
                  <a:pt x="1459770" y="537593"/>
                </a:lnTo>
                <a:lnTo>
                  <a:pt x="1446411" y="493957"/>
                </a:lnTo>
                <a:lnTo>
                  <a:pt x="1430351" y="451522"/>
                </a:lnTo>
                <a:lnTo>
                  <a:pt x="1411687" y="410384"/>
                </a:lnTo>
                <a:lnTo>
                  <a:pt x="1390519" y="370636"/>
                </a:lnTo>
                <a:lnTo>
                  <a:pt x="1366943" y="332375"/>
                </a:lnTo>
                <a:lnTo>
                  <a:pt x="1341058" y="295695"/>
                </a:lnTo>
                <a:lnTo>
                  <a:pt x="1312961" y="260692"/>
                </a:lnTo>
                <a:lnTo>
                  <a:pt x="1282750" y="227461"/>
                </a:lnTo>
                <a:lnTo>
                  <a:pt x="1250522" y="196097"/>
                </a:lnTo>
                <a:lnTo>
                  <a:pt x="1216376" y="166695"/>
                </a:lnTo>
                <a:lnTo>
                  <a:pt x="1180410" y="139350"/>
                </a:lnTo>
                <a:lnTo>
                  <a:pt x="1142720" y="114158"/>
                </a:lnTo>
                <a:lnTo>
                  <a:pt x="1103406" y="91214"/>
                </a:lnTo>
                <a:lnTo>
                  <a:pt x="1062564" y="70613"/>
                </a:lnTo>
                <a:lnTo>
                  <a:pt x="1020293" y="52450"/>
                </a:lnTo>
                <a:lnTo>
                  <a:pt x="976690" y="36820"/>
                </a:lnTo>
                <a:lnTo>
                  <a:pt x="931853" y="23818"/>
                </a:lnTo>
                <a:lnTo>
                  <a:pt x="885880" y="13540"/>
                </a:lnTo>
                <a:lnTo>
                  <a:pt x="838868" y="6081"/>
                </a:lnTo>
                <a:lnTo>
                  <a:pt x="790916" y="1536"/>
                </a:lnTo>
                <a:lnTo>
                  <a:pt x="7421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360295" y="2186607"/>
            <a:ext cx="1484630" cy="1444625"/>
          </a:xfrm>
          <a:custGeom>
            <a:avLst/>
            <a:gdLst/>
            <a:ahLst/>
            <a:cxnLst/>
            <a:rect l="l" t="t" r="r" b="b"/>
            <a:pathLst>
              <a:path w="1484629" h="1444625">
                <a:moveTo>
                  <a:pt x="0" y="722243"/>
                </a:moveTo>
                <a:lnTo>
                  <a:pt x="1578" y="674755"/>
                </a:lnTo>
                <a:lnTo>
                  <a:pt x="6248" y="628088"/>
                </a:lnTo>
                <a:lnTo>
                  <a:pt x="13913" y="582336"/>
                </a:lnTo>
                <a:lnTo>
                  <a:pt x="24474" y="537594"/>
                </a:lnTo>
                <a:lnTo>
                  <a:pt x="37833" y="493958"/>
                </a:lnTo>
                <a:lnTo>
                  <a:pt x="53894" y="451523"/>
                </a:lnTo>
                <a:lnTo>
                  <a:pt x="72557" y="410384"/>
                </a:lnTo>
                <a:lnTo>
                  <a:pt x="93725" y="370637"/>
                </a:lnTo>
                <a:lnTo>
                  <a:pt x="117301" y="332375"/>
                </a:lnTo>
                <a:lnTo>
                  <a:pt x="143186" y="295695"/>
                </a:lnTo>
                <a:lnTo>
                  <a:pt x="171283" y="260692"/>
                </a:lnTo>
                <a:lnTo>
                  <a:pt x="201494" y="227461"/>
                </a:lnTo>
                <a:lnTo>
                  <a:pt x="233722" y="196097"/>
                </a:lnTo>
                <a:lnTo>
                  <a:pt x="267867" y="166695"/>
                </a:lnTo>
                <a:lnTo>
                  <a:pt x="303834" y="139351"/>
                </a:lnTo>
                <a:lnTo>
                  <a:pt x="341523" y="114159"/>
                </a:lnTo>
                <a:lnTo>
                  <a:pt x="380838" y="91214"/>
                </a:lnTo>
                <a:lnTo>
                  <a:pt x="421679" y="70613"/>
                </a:lnTo>
                <a:lnTo>
                  <a:pt x="463951" y="52450"/>
                </a:lnTo>
                <a:lnTo>
                  <a:pt x="507554" y="36820"/>
                </a:lnTo>
                <a:lnTo>
                  <a:pt x="552390" y="23818"/>
                </a:lnTo>
                <a:lnTo>
                  <a:pt x="598363" y="13540"/>
                </a:lnTo>
                <a:lnTo>
                  <a:pt x="645375" y="6081"/>
                </a:lnTo>
                <a:lnTo>
                  <a:pt x="693327" y="1536"/>
                </a:lnTo>
                <a:lnTo>
                  <a:pt x="742122" y="0"/>
                </a:lnTo>
                <a:lnTo>
                  <a:pt x="790916" y="1536"/>
                </a:lnTo>
                <a:lnTo>
                  <a:pt x="838868" y="6081"/>
                </a:lnTo>
                <a:lnTo>
                  <a:pt x="885880" y="13540"/>
                </a:lnTo>
                <a:lnTo>
                  <a:pt x="931853" y="23818"/>
                </a:lnTo>
                <a:lnTo>
                  <a:pt x="976690" y="36820"/>
                </a:lnTo>
                <a:lnTo>
                  <a:pt x="1020293" y="52450"/>
                </a:lnTo>
                <a:lnTo>
                  <a:pt x="1062564" y="70613"/>
                </a:lnTo>
                <a:lnTo>
                  <a:pt x="1103406" y="91214"/>
                </a:lnTo>
                <a:lnTo>
                  <a:pt x="1142720" y="114159"/>
                </a:lnTo>
                <a:lnTo>
                  <a:pt x="1180409" y="139351"/>
                </a:lnTo>
                <a:lnTo>
                  <a:pt x="1216376" y="166695"/>
                </a:lnTo>
                <a:lnTo>
                  <a:pt x="1250522" y="196097"/>
                </a:lnTo>
                <a:lnTo>
                  <a:pt x="1282749" y="227461"/>
                </a:lnTo>
                <a:lnTo>
                  <a:pt x="1312960" y="260692"/>
                </a:lnTo>
                <a:lnTo>
                  <a:pt x="1341057" y="295695"/>
                </a:lnTo>
                <a:lnTo>
                  <a:pt x="1366942" y="332375"/>
                </a:lnTo>
                <a:lnTo>
                  <a:pt x="1390518" y="370637"/>
                </a:lnTo>
                <a:lnTo>
                  <a:pt x="1411686" y="410384"/>
                </a:lnTo>
                <a:lnTo>
                  <a:pt x="1430350" y="451523"/>
                </a:lnTo>
                <a:lnTo>
                  <a:pt x="1446410" y="493958"/>
                </a:lnTo>
                <a:lnTo>
                  <a:pt x="1459769" y="537594"/>
                </a:lnTo>
                <a:lnTo>
                  <a:pt x="1470330" y="582336"/>
                </a:lnTo>
                <a:lnTo>
                  <a:pt x="1477995" y="628088"/>
                </a:lnTo>
                <a:lnTo>
                  <a:pt x="1482665" y="674755"/>
                </a:lnTo>
                <a:lnTo>
                  <a:pt x="1484244" y="722243"/>
                </a:lnTo>
                <a:lnTo>
                  <a:pt x="1482665" y="769731"/>
                </a:lnTo>
                <a:lnTo>
                  <a:pt x="1477995" y="816398"/>
                </a:lnTo>
                <a:lnTo>
                  <a:pt x="1470330" y="862150"/>
                </a:lnTo>
                <a:lnTo>
                  <a:pt x="1459769" y="906892"/>
                </a:lnTo>
                <a:lnTo>
                  <a:pt x="1446410" y="950528"/>
                </a:lnTo>
                <a:lnTo>
                  <a:pt x="1430350" y="992963"/>
                </a:lnTo>
                <a:lnTo>
                  <a:pt x="1411686" y="1034102"/>
                </a:lnTo>
                <a:lnTo>
                  <a:pt x="1390518" y="1073850"/>
                </a:lnTo>
                <a:lnTo>
                  <a:pt x="1366942" y="1112111"/>
                </a:lnTo>
                <a:lnTo>
                  <a:pt x="1341057" y="1148791"/>
                </a:lnTo>
                <a:lnTo>
                  <a:pt x="1312960" y="1183794"/>
                </a:lnTo>
                <a:lnTo>
                  <a:pt x="1282749" y="1217025"/>
                </a:lnTo>
                <a:lnTo>
                  <a:pt x="1250522" y="1248389"/>
                </a:lnTo>
                <a:lnTo>
                  <a:pt x="1216376" y="1277791"/>
                </a:lnTo>
                <a:lnTo>
                  <a:pt x="1180409" y="1305136"/>
                </a:lnTo>
                <a:lnTo>
                  <a:pt x="1142720" y="1330327"/>
                </a:lnTo>
                <a:lnTo>
                  <a:pt x="1103406" y="1353272"/>
                </a:lnTo>
                <a:lnTo>
                  <a:pt x="1062564" y="1373873"/>
                </a:lnTo>
                <a:lnTo>
                  <a:pt x="1020293" y="1392036"/>
                </a:lnTo>
                <a:lnTo>
                  <a:pt x="976690" y="1407666"/>
                </a:lnTo>
                <a:lnTo>
                  <a:pt x="931853" y="1420668"/>
                </a:lnTo>
                <a:lnTo>
                  <a:pt x="885880" y="1430946"/>
                </a:lnTo>
                <a:lnTo>
                  <a:pt x="838868" y="1438405"/>
                </a:lnTo>
                <a:lnTo>
                  <a:pt x="790916" y="1442950"/>
                </a:lnTo>
                <a:lnTo>
                  <a:pt x="742122" y="1444487"/>
                </a:lnTo>
                <a:lnTo>
                  <a:pt x="693327" y="1442950"/>
                </a:lnTo>
                <a:lnTo>
                  <a:pt x="645375" y="1438405"/>
                </a:lnTo>
                <a:lnTo>
                  <a:pt x="598363" y="1430946"/>
                </a:lnTo>
                <a:lnTo>
                  <a:pt x="552390" y="1420668"/>
                </a:lnTo>
                <a:lnTo>
                  <a:pt x="507554" y="1407666"/>
                </a:lnTo>
                <a:lnTo>
                  <a:pt x="463951" y="1392036"/>
                </a:lnTo>
                <a:lnTo>
                  <a:pt x="421679" y="1373873"/>
                </a:lnTo>
                <a:lnTo>
                  <a:pt x="380838" y="1353272"/>
                </a:lnTo>
                <a:lnTo>
                  <a:pt x="341523" y="1330327"/>
                </a:lnTo>
                <a:lnTo>
                  <a:pt x="303834" y="1305136"/>
                </a:lnTo>
                <a:lnTo>
                  <a:pt x="267867" y="1277791"/>
                </a:lnTo>
                <a:lnTo>
                  <a:pt x="233722" y="1248389"/>
                </a:lnTo>
                <a:lnTo>
                  <a:pt x="201494" y="1217025"/>
                </a:lnTo>
                <a:lnTo>
                  <a:pt x="171283" y="1183794"/>
                </a:lnTo>
                <a:lnTo>
                  <a:pt x="143186" y="1148791"/>
                </a:lnTo>
                <a:lnTo>
                  <a:pt x="117301" y="1112111"/>
                </a:lnTo>
                <a:lnTo>
                  <a:pt x="93725" y="1073850"/>
                </a:lnTo>
                <a:lnTo>
                  <a:pt x="72557" y="1034102"/>
                </a:lnTo>
                <a:lnTo>
                  <a:pt x="53894" y="992963"/>
                </a:lnTo>
                <a:lnTo>
                  <a:pt x="37833" y="950528"/>
                </a:lnTo>
                <a:lnTo>
                  <a:pt x="24474" y="906892"/>
                </a:lnTo>
                <a:lnTo>
                  <a:pt x="13913" y="862150"/>
                </a:lnTo>
                <a:lnTo>
                  <a:pt x="6248" y="816398"/>
                </a:lnTo>
                <a:lnTo>
                  <a:pt x="1578" y="769731"/>
                </a:lnTo>
                <a:lnTo>
                  <a:pt x="0" y="722243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5884453" y="2770632"/>
            <a:ext cx="483234" cy="290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TCP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8943340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20" dirty="0">
                <a:latin typeface="Calibri"/>
                <a:cs typeface="Calibri"/>
              </a:rPr>
              <a:t>Application </a:t>
            </a:r>
            <a:r>
              <a:rPr sz="4400" spc="220" dirty="0">
                <a:latin typeface="Calibri"/>
                <a:cs typeface="Calibri"/>
              </a:rPr>
              <a:t>Load </a:t>
            </a:r>
            <a:r>
              <a:rPr sz="4400" spc="114" dirty="0">
                <a:latin typeface="Calibri"/>
                <a:cs typeface="Calibri"/>
              </a:rPr>
              <a:t>Balancer </a:t>
            </a:r>
            <a:r>
              <a:rPr sz="4400" spc="140" dirty="0">
                <a:latin typeface="Calibri"/>
                <a:cs typeface="Calibri"/>
              </a:rPr>
              <a:t>Use</a:t>
            </a:r>
            <a:r>
              <a:rPr sz="4400" spc="155" dirty="0">
                <a:latin typeface="Calibri"/>
                <a:cs typeface="Calibri"/>
              </a:rPr>
              <a:t> </a:t>
            </a:r>
            <a:r>
              <a:rPr sz="4400" spc="145" dirty="0">
                <a:latin typeface="Calibri"/>
                <a:cs typeface="Calibri"/>
              </a:rPr>
              <a:t>Cases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0391" y="1609344"/>
            <a:ext cx="10503408" cy="4608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4053588" y="5207000"/>
            <a:ext cx="1986280" cy="536575"/>
          </a:xfrm>
          <a:custGeom>
            <a:avLst/>
            <a:gdLst/>
            <a:ahLst/>
            <a:cxnLst/>
            <a:rect l="l" t="t" r="r" b="b"/>
            <a:pathLst>
              <a:path w="1986279" h="536575">
                <a:moveTo>
                  <a:pt x="0" y="0"/>
                </a:moveTo>
                <a:lnTo>
                  <a:pt x="1985962" y="0"/>
                </a:lnTo>
                <a:lnTo>
                  <a:pt x="1985962" y="536576"/>
                </a:lnTo>
                <a:lnTo>
                  <a:pt x="0" y="5365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4053588" y="5207000"/>
            <a:ext cx="1986280" cy="5365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7480" rIns="0" bIns="0" rtlCol="0">
            <a:spAutoFit/>
          </a:bodyPr>
          <a:lstStyle/>
          <a:p>
            <a:pPr marL="306070">
              <a:lnSpc>
                <a:spcPct val="100000"/>
              </a:lnSpc>
              <a:spcBef>
                <a:spcPts val="1240"/>
              </a:spcBef>
            </a:pPr>
            <a:r>
              <a:rPr sz="2400" spc="65" dirty="0">
                <a:latin typeface="Calibri"/>
                <a:cs typeface="Calibri"/>
              </a:rPr>
              <a:t>Application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57728" y="5733288"/>
            <a:ext cx="1905000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20" dirty="0">
                <a:latin typeface="Calibri"/>
                <a:cs typeface="Calibri"/>
              </a:rPr>
              <a:t>Load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Balancer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47319" y="3001892"/>
            <a:ext cx="1748789" cy="344170"/>
          </a:xfrm>
          <a:prstGeom prst="rect">
            <a:avLst/>
          </a:prstGeom>
          <a:solidFill>
            <a:srgbClr val="ED7D31"/>
          </a:solidFill>
        </p:spPr>
        <p:txBody>
          <a:bodyPr vert="horz" wrap="square" lIns="0" tIns="33655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265"/>
              </a:spcBef>
            </a:pPr>
            <a:r>
              <a:rPr sz="1800" spc="-40" dirty="0">
                <a:solidFill>
                  <a:srgbClr val="FFFFFF"/>
                </a:solidFill>
                <a:latin typeface="Lucida Sans"/>
                <a:cs typeface="Lucida Sans"/>
              </a:rPr>
              <a:t>Application</a:t>
            </a:r>
            <a:r>
              <a:rPr sz="18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Lucida Sans"/>
                <a:cs typeface="Lucida Sans"/>
              </a:rPr>
              <a:t>1</a:t>
            </a:r>
            <a:endParaRPr sz="1800" dirty="0">
              <a:latin typeface="Lucida Sans"/>
              <a:cs typeface="Lucida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47319" y="4234454"/>
            <a:ext cx="1748789" cy="344170"/>
          </a:xfrm>
          <a:prstGeom prst="rect">
            <a:avLst/>
          </a:prstGeom>
          <a:solidFill>
            <a:srgbClr val="ED7D31"/>
          </a:solidFill>
        </p:spPr>
        <p:txBody>
          <a:bodyPr vert="horz" wrap="square" lIns="0" tIns="41910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330"/>
              </a:spcBef>
            </a:pPr>
            <a:r>
              <a:rPr sz="1800" spc="-40" dirty="0">
                <a:solidFill>
                  <a:srgbClr val="FFFFFF"/>
                </a:solidFill>
                <a:latin typeface="Lucida Sans"/>
                <a:cs typeface="Lucida Sans"/>
              </a:rPr>
              <a:t>Application</a:t>
            </a:r>
            <a:r>
              <a:rPr sz="18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Lucida Sans"/>
                <a:cs typeface="Lucida Sans"/>
              </a:rPr>
              <a:t>2</a:t>
            </a:r>
            <a:endParaRPr sz="1800" dirty="0"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47319" y="5434945"/>
            <a:ext cx="1748789" cy="344170"/>
          </a:xfrm>
          <a:prstGeom prst="rect">
            <a:avLst/>
          </a:prstGeom>
          <a:solidFill>
            <a:srgbClr val="ED7D31"/>
          </a:solidFill>
        </p:spPr>
        <p:txBody>
          <a:bodyPr vert="horz" wrap="square" lIns="0" tIns="97155" rIns="0" bIns="0" rtlCol="0">
            <a:spAutoFit/>
          </a:bodyPr>
          <a:lstStyle/>
          <a:p>
            <a:pPr marL="174625">
              <a:lnSpc>
                <a:spcPts val="1945"/>
              </a:lnSpc>
              <a:spcBef>
                <a:spcPts val="765"/>
              </a:spcBef>
            </a:pPr>
            <a:r>
              <a:rPr sz="1800" spc="-40" dirty="0">
                <a:solidFill>
                  <a:srgbClr val="FFFFFF"/>
                </a:solidFill>
                <a:latin typeface="Lucida Sans"/>
                <a:cs typeface="Lucida Sans"/>
              </a:rPr>
              <a:t>Application</a:t>
            </a:r>
            <a:r>
              <a:rPr sz="1800" spc="-17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Lucida Sans"/>
                <a:cs typeface="Lucida Sans"/>
              </a:rPr>
              <a:t>3</a:t>
            </a:r>
            <a:endParaRPr sz="18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00" y="726440"/>
            <a:ext cx="233299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15" dirty="0"/>
              <a:t>Module</a:t>
            </a:r>
            <a:r>
              <a:rPr sz="4400" spc="-340" dirty="0"/>
              <a:t> </a:t>
            </a:r>
            <a:r>
              <a:rPr sz="4400" spc="-204" dirty="0"/>
              <a:t>2</a:t>
            </a:r>
            <a:endParaRPr sz="440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51300" y="2284266"/>
            <a:ext cx="228599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4051300" y="2792266"/>
            <a:ext cx="228599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4038600" y="1676400"/>
            <a:ext cx="5492115" cy="4651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760345" algn="ctr">
              <a:lnSpc>
                <a:spcPct val="100000"/>
              </a:lnSpc>
            </a:pPr>
            <a:r>
              <a:rPr sz="2550" spc="60" dirty="0">
                <a:latin typeface="Tahoma"/>
                <a:cs typeface="Tahoma"/>
              </a:rPr>
              <a:t>AWS </a:t>
            </a:r>
            <a:r>
              <a:rPr sz="2550" spc="20" dirty="0">
                <a:latin typeface="Tahoma"/>
                <a:cs typeface="Tahoma"/>
              </a:rPr>
              <a:t>Core</a:t>
            </a:r>
            <a:r>
              <a:rPr sz="2550" spc="-365" dirty="0">
                <a:latin typeface="Tahoma"/>
                <a:cs typeface="Tahoma"/>
              </a:rPr>
              <a:t> </a:t>
            </a:r>
            <a:r>
              <a:rPr sz="2550" spc="-5" dirty="0">
                <a:latin typeface="Tahoma"/>
                <a:cs typeface="Tahoma"/>
              </a:rPr>
              <a:t>Services</a:t>
            </a:r>
            <a:endParaRPr sz="2550" dirty="0">
              <a:latin typeface="Tahoma"/>
              <a:cs typeface="Tahoma"/>
            </a:endParaRPr>
          </a:p>
          <a:p>
            <a:pPr marL="243840" marR="5080">
              <a:lnSpc>
                <a:spcPct val="128499"/>
              </a:lnSpc>
              <a:spcBef>
                <a:spcPts val="40"/>
              </a:spcBef>
            </a:pPr>
            <a:r>
              <a:rPr sz="2600" spc="-100" dirty="0">
                <a:latin typeface="Lucida Sans"/>
                <a:cs typeface="Lucida Sans"/>
              </a:rPr>
              <a:t>Overview </a:t>
            </a:r>
            <a:r>
              <a:rPr sz="2600" spc="-85" dirty="0">
                <a:latin typeface="Lucida Sans"/>
                <a:cs typeface="Lucida Sans"/>
              </a:rPr>
              <a:t>of </a:t>
            </a:r>
            <a:r>
              <a:rPr sz="2600" spc="-125" dirty="0">
                <a:latin typeface="Lucida Sans"/>
                <a:cs typeface="Lucida Sans"/>
              </a:rPr>
              <a:t>Services </a:t>
            </a:r>
            <a:r>
              <a:rPr sz="2600" spc="-135" dirty="0">
                <a:latin typeface="Lucida Sans"/>
                <a:cs typeface="Lucida Sans"/>
              </a:rPr>
              <a:t>and</a:t>
            </a:r>
            <a:r>
              <a:rPr sz="2600" spc="-320" dirty="0">
                <a:latin typeface="Lucida Sans"/>
                <a:cs typeface="Lucida Sans"/>
              </a:rPr>
              <a:t> </a:t>
            </a:r>
            <a:r>
              <a:rPr sz="2600" spc="-145" dirty="0">
                <a:latin typeface="Lucida Sans"/>
                <a:cs typeface="Lucida Sans"/>
              </a:rPr>
              <a:t>Categories  </a:t>
            </a:r>
            <a:r>
              <a:rPr sz="2600" spc="-130" dirty="0">
                <a:latin typeface="Lucida Sans"/>
                <a:cs typeface="Lucida Sans"/>
              </a:rPr>
              <a:t>Introduction</a:t>
            </a:r>
            <a:r>
              <a:rPr sz="2600" spc="-235" dirty="0">
                <a:latin typeface="Lucida Sans"/>
                <a:cs typeface="Lucida Sans"/>
              </a:rPr>
              <a:t> </a:t>
            </a:r>
            <a:r>
              <a:rPr sz="2600" spc="-145" dirty="0">
                <a:latin typeface="Lucida Sans"/>
                <a:cs typeface="Lucida Sans"/>
              </a:rPr>
              <a:t>to:</a:t>
            </a:r>
            <a:endParaRPr sz="26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975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-125" dirty="0">
                <a:latin typeface="Lucida Sans"/>
                <a:cs typeface="Lucida Sans"/>
              </a:rPr>
              <a:t>The </a:t>
            </a:r>
            <a:r>
              <a:rPr sz="2200" dirty="0">
                <a:latin typeface="Lucida Sans"/>
                <a:cs typeface="Lucida Sans"/>
              </a:rPr>
              <a:t>AWS </a:t>
            </a:r>
            <a:r>
              <a:rPr sz="2200" spc="-105" dirty="0">
                <a:latin typeface="Lucida Sans"/>
                <a:cs typeface="Lucida Sans"/>
              </a:rPr>
              <a:t>Global</a:t>
            </a:r>
            <a:r>
              <a:rPr sz="2200" spc="-340" dirty="0">
                <a:latin typeface="Lucida Sans"/>
                <a:cs typeface="Lucida Sans"/>
              </a:rPr>
              <a:t> </a:t>
            </a:r>
            <a:r>
              <a:rPr sz="2200" spc="-110" dirty="0">
                <a:latin typeface="Lucida Sans"/>
                <a:cs typeface="Lucida Sans"/>
              </a:rPr>
              <a:t>Infrastructure</a:t>
            </a:r>
            <a:endParaRPr sz="22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1055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-145" dirty="0">
                <a:latin typeface="Lucida Sans"/>
                <a:cs typeface="Lucida Sans"/>
              </a:rPr>
              <a:t>Amazon</a:t>
            </a:r>
            <a:r>
              <a:rPr sz="2200" spc="-245" dirty="0">
                <a:latin typeface="Lucida Sans"/>
                <a:cs typeface="Lucida Sans"/>
              </a:rPr>
              <a:t> </a:t>
            </a:r>
            <a:r>
              <a:rPr sz="2200" spc="-75" dirty="0">
                <a:latin typeface="Lucida Sans"/>
                <a:cs typeface="Lucida Sans"/>
              </a:rPr>
              <a:t>VPC</a:t>
            </a:r>
            <a:endParaRPr sz="22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960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-95" dirty="0">
                <a:latin typeface="Lucida Sans"/>
                <a:cs typeface="Lucida Sans"/>
              </a:rPr>
              <a:t>Security</a:t>
            </a:r>
            <a:r>
              <a:rPr sz="2200" spc="-200" dirty="0">
                <a:latin typeface="Lucida Sans"/>
                <a:cs typeface="Lucida Sans"/>
              </a:rPr>
              <a:t> </a:t>
            </a:r>
            <a:r>
              <a:rPr sz="2200" spc="-140" dirty="0">
                <a:latin typeface="Lucida Sans"/>
                <a:cs typeface="Lucida Sans"/>
              </a:rPr>
              <a:t>Groups</a:t>
            </a:r>
            <a:endParaRPr sz="22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1055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-145" dirty="0">
                <a:latin typeface="Lucida Sans"/>
                <a:cs typeface="Lucida Sans"/>
              </a:rPr>
              <a:t>Amazon</a:t>
            </a:r>
            <a:r>
              <a:rPr sz="2200" spc="-235" dirty="0">
                <a:latin typeface="Lucida Sans"/>
                <a:cs typeface="Lucida Sans"/>
              </a:rPr>
              <a:t> </a:t>
            </a:r>
            <a:r>
              <a:rPr sz="2200" spc="-105" dirty="0">
                <a:latin typeface="Lucida Sans"/>
                <a:cs typeface="Lucida Sans"/>
              </a:rPr>
              <a:t>EC2</a:t>
            </a:r>
            <a:endParaRPr sz="22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960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-145" dirty="0">
                <a:latin typeface="Lucida Sans"/>
                <a:cs typeface="Lucida Sans"/>
              </a:rPr>
              <a:t>Amazon </a:t>
            </a:r>
            <a:r>
              <a:rPr sz="2200" spc="-100" dirty="0">
                <a:latin typeface="Lucida Sans"/>
                <a:cs typeface="Lucida Sans"/>
              </a:rPr>
              <a:t>Elastic </a:t>
            </a:r>
            <a:r>
              <a:rPr sz="2200" spc="-105" dirty="0">
                <a:latin typeface="Lucida Sans"/>
                <a:cs typeface="Lucida Sans"/>
              </a:rPr>
              <a:t>Block</a:t>
            </a:r>
            <a:r>
              <a:rPr sz="2200" spc="-220" dirty="0">
                <a:latin typeface="Lucida Sans"/>
                <a:cs typeface="Lucida Sans"/>
              </a:rPr>
              <a:t> </a:t>
            </a:r>
            <a:r>
              <a:rPr sz="2200" spc="-65" dirty="0">
                <a:latin typeface="Lucida Sans"/>
                <a:cs typeface="Lucida Sans"/>
              </a:rPr>
              <a:t>Store</a:t>
            </a:r>
            <a:endParaRPr sz="22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1055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spc="-145" dirty="0">
                <a:latin typeface="Lucida Sans"/>
                <a:cs typeface="Lucida Sans"/>
              </a:rPr>
              <a:t>Amazon</a:t>
            </a:r>
            <a:r>
              <a:rPr sz="2200" spc="-240" dirty="0">
                <a:latin typeface="Lucida Sans"/>
                <a:cs typeface="Lucida Sans"/>
              </a:rPr>
              <a:t> </a:t>
            </a:r>
            <a:r>
              <a:rPr sz="2200" spc="-35" dirty="0">
                <a:latin typeface="Lucida Sans"/>
                <a:cs typeface="Lucida Sans"/>
              </a:rPr>
              <a:t>S3</a:t>
            </a:r>
            <a:endParaRPr sz="22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960"/>
              </a:spcBef>
            </a:pPr>
            <a:r>
              <a:rPr sz="17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200" dirty="0">
                <a:latin typeface="Lucida Sans"/>
                <a:cs typeface="Lucida Sans"/>
              </a:rPr>
              <a:t>AWS </a:t>
            </a:r>
            <a:r>
              <a:rPr sz="2200" spc="-114" dirty="0">
                <a:latin typeface="Lucida Sans"/>
                <a:cs typeface="Lucida Sans"/>
              </a:rPr>
              <a:t>Database</a:t>
            </a:r>
            <a:r>
              <a:rPr sz="2200" spc="-360" dirty="0">
                <a:latin typeface="Lucida Sans"/>
                <a:cs typeface="Lucida Sans"/>
              </a:rPr>
              <a:t> </a:t>
            </a:r>
            <a:r>
              <a:rPr sz="2200" spc="-100" dirty="0">
                <a:latin typeface="Lucida Sans"/>
                <a:cs typeface="Lucida Sans"/>
              </a:rPr>
              <a:t>Solutions</a:t>
            </a:r>
            <a:endParaRPr sz="22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8943340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20" dirty="0">
                <a:latin typeface="Calibri"/>
                <a:cs typeface="Calibri"/>
              </a:rPr>
              <a:t>Application </a:t>
            </a:r>
            <a:r>
              <a:rPr sz="4400" spc="220" dirty="0">
                <a:latin typeface="Calibri"/>
                <a:cs typeface="Calibri"/>
              </a:rPr>
              <a:t>Load </a:t>
            </a:r>
            <a:r>
              <a:rPr sz="4400" spc="114" dirty="0">
                <a:latin typeface="Calibri"/>
                <a:cs typeface="Calibri"/>
              </a:rPr>
              <a:t>Balancer </a:t>
            </a:r>
            <a:r>
              <a:rPr sz="4400" spc="140" dirty="0">
                <a:latin typeface="Calibri"/>
                <a:cs typeface="Calibri"/>
              </a:rPr>
              <a:t>Use</a:t>
            </a:r>
            <a:r>
              <a:rPr sz="4400" spc="155" dirty="0">
                <a:latin typeface="Calibri"/>
                <a:cs typeface="Calibri"/>
              </a:rPr>
              <a:t> </a:t>
            </a:r>
            <a:r>
              <a:rPr sz="4400" spc="145" dirty="0">
                <a:latin typeface="Calibri"/>
                <a:cs typeface="Calibri"/>
              </a:rPr>
              <a:t>Cases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576" y="1502663"/>
            <a:ext cx="11372088" cy="494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109216" y="5093208"/>
            <a:ext cx="612775" cy="302260"/>
          </a:xfrm>
          <a:custGeom>
            <a:avLst/>
            <a:gdLst/>
            <a:ahLst/>
            <a:cxnLst/>
            <a:rect l="l" t="t" r="r" b="b"/>
            <a:pathLst>
              <a:path w="612775" h="302260">
                <a:moveTo>
                  <a:pt x="0" y="0"/>
                </a:moveTo>
                <a:lnTo>
                  <a:pt x="612647" y="0"/>
                </a:lnTo>
                <a:lnTo>
                  <a:pt x="612647" y="301752"/>
                </a:lnTo>
                <a:lnTo>
                  <a:pt x="0" y="301752"/>
                </a:lnTo>
                <a:lnTo>
                  <a:pt x="0" y="0"/>
                </a:lnTo>
                <a:close/>
              </a:path>
            </a:pathLst>
          </a:custGeom>
          <a:solidFill>
            <a:srgbClr val="EA7F3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2109216" y="5093208"/>
            <a:ext cx="612775" cy="302260"/>
          </a:xfrm>
          <a:custGeom>
            <a:avLst/>
            <a:gdLst/>
            <a:ahLst/>
            <a:cxnLst/>
            <a:rect l="l" t="t" r="r" b="b"/>
            <a:pathLst>
              <a:path w="612775" h="302260">
                <a:moveTo>
                  <a:pt x="0" y="0"/>
                </a:moveTo>
                <a:lnTo>
                  <a:pt x="612648" y="0"/>
                </a:lnTo>
                <a:lnTo>
                  <a:pt x="612648" y="301752"/>
                </a:lnTo>
                <a:lnTo>
                  <a:pt x="0" y="3017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EA7F3B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8098535" y="5039867"/>
            <a:ext cx="612775" cy="302260"/>
          </a:xfrm>
          <a:custGeom>
            <a:avLst/>
            <a:gdLst/>
            <a:ahLst/>
            <a:cxnLst/>
            <a:rect l="l" t="t" r="r" b="b"/>
            <a:pathLst>
              <a:path w="612775" h="302260">
                <a:moveTo>
                  <a:pt x="0" y="0"/>
                </a:moveTo>
                <a:lnTo>
                  <a:pt x="612648" y="0"/>
                </a:lnTo>
                <a:lnTo>
                  <a:pt x="612648" y="301751"/>
                </a:lnTo>
                <a:lnTo>
                  <a:pt x="0" y="301751"/>
                </a:lnTo>
                <a:lnTo>
                  <a:pt x="0" y="0"/>
                </a:lnTo>
                <a:close/>
              </a:path>
            </a:pathLst>
          </a:custGeom>
          <a:solidFill>
            <a:srgbClr val="EA7F3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8098535" y="5039867"/>
            <a:ext cx="612775" cy="302260"/>
          </a:xfrm>
          <a:custGeom>
            <a:avLst/>
            <a:gdLst/>
            <a:ahLst/>
            <a:cxnLst/>
            <a:rect l="l" t="t" r="r" b="b"/>
            <a:pathLst>
              <a:path w="612775" h="302260">
                <a:moveTo>
                  <a:pt x="0" y="0"/>
                </a:moveTo>
                <a:lnTo>
                  <a:pt x="612648" y="0"/>
                </a:lnTo>
                <a:lnTo>
                  <a:pt x="612648" y="301752"/>
                </a:lnTo>
                <a:lnTo>
                  <a:pt x="0" y="3017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EA7F3B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9178839" y="5056632"/>
            <a:ext cx="612775" cy="302260"/>
          </a:xfrm>
          <a:custGeom>
            <a:avLst/>
            <a:gdLst/>
            <a:ahLst/>
            <a:cxnLst/>
            <a:rect l="l" t="t" r="r" b="b"/>
            <a:pathLst>
              <a:path w="612775" h="302260">
                <a:moveTo>
                  <a:pt x="0" y="0"/>
                </a:moveTo>
                <a:lnTo>
                  <a:pt x="612648" y="0"/>
                </a:lnTo>
                <a:lnTo>
                  <a:pt x="612648" y="301752"/>
                </a:lnTo>
                <a:lnTo>
                  <a:pt x="0" y="301752"/>
                </a:lnTo>
                <a:lnTo>
                  <a:pt x="0" y="0"/>
                </a:lnTo>
                <a:close/>
              </a:path>
            </a:pathLst>
          </a:custGeom>
          <a:solidFill>
            <a:srgbClr val="EA7F3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9178839" y="5056632"/>
            <a:ext cx="612775" cy="302260"/>
          </a:xfrm>
          <a:custGeom>
            <a:avLst/>
            <a:gdLst/>
            <a:ahLst/>
            <a:cxnLst/>
            <a:rect l="l" t="t" r="r" b="b"/>
            <a:pathLst>
              <a:path w="612775" h="302260">
                <a:moveTo>
                  <a:pt x="0" y="0"/>
                </a:moveTo>
                <a:lnTo>
                  <a:pt x="612648" y="0"/>
                </a:lnTo>
                <a:lnTo>
                  <a:pt x="612648" y="301752"/>
                </a:lnTo>
                <a:lnTo>
                  <a:pt x="0" y="3017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EA7F3B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0282215" y="5056632"/>
            <a:ext cx="612775" cy="302260"/>
          </a:xfrm>
          <a:custGeom>
            <a:avLst/>
            <a:gdLst/>
            <a:ahLst/>
            <a:cxnLst/>
            <a:rect l="l" t="t" r="r" b="b"/>
            <a:pathLst>
              <a:path w="612775" h="302260">
                <a:moveTo>
                  <a:pt x="0" y="0"/>
                </a:moveTo>
                <a:lnTo>
                  <a:pt x="612648" y="0"/>
                </a:lnTo>
                <a:lnTo>
                  <a:pt x="612648" y="301752"/>
                </a:lnTo>
                <a:lnTo>
                  <a:pt x="0" y="301752"/>
                </a:lnTo>
                <a:lnTo>
                  <a:pt x="0" y="0"/>
                </a:lnTo>
                <a:close/>
              </a:path>
            </a:pathLst>
          </a:custGeom>
          <a:solidFill>
            <a:srgbClr val="EA7F3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0282215" y="5056632"/>
            <a:ext cx="612775" cy="302260"/>
          </a:xfrm>
          <a:custGeom>
            <a:avLst/>
            <a:gdLst/>
            <a:ahLst/>
            <a:cxnLst/>
            <a:rect l="l" t="t" r="r" b="b"/>
            <a:pathLst>
              <a:path w="612775" h="302260">
                <a:moveTo>
                  <a:pt x="0" y="0"/>
                </a:moveTo>
                <a:lnTo>
                  <a:pt x="612648" y="0"/>
                </a:lnTo>
                <a:lnTo>
                  <a:pt x="612648" y="301752"/>
                </a:lnTo>
                <a:lnTo>
                  <a:pt x="0" y="3017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EA7F3B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5790839" y="5031816"/>
            <a:ext cx="1866264" cy="316230"/>
          </a:xfrm>
          <a:prstGeom prst="rect">
            <a:avLst/>
          </a:prstGeom>
          <a:solidFill>
            <a:srgbClr val="EA7F3B"/>
          </a:solidFill>
        </p:spPr>
        <p:txBody>
          <a:bodyPr vert="horz" wrap="square" lIns="0" tIns="6350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50"/>
              </a:spcBef>
              <a:tabLst>
                <a:tab pos="1236980" algn="l"/>
              </a:tabLst>
            </a:pPr>
            <a:r>
              <a:rPr sz="1800" spc="70" dirty="0">
                <a:latin typeface="Calibri"/>
                <a:cs typeface="Calibri"/>
              </a:rPr>
              <a:t>Target	</a:t>
            </a:r>
            <a:r>
              <a:rPr sz="1800" spc="75" dirty="0">
                <a:latin typeface="Calibri"/>
                <a:cs typeface="Calibri"/>
              </a:rPr>
              <a:t>Targe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86920" y="5038344"/>
            <a:ext cx="1207135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39115" algn="l"/>
              </a:tabLst>
            </a:pPr>
            <a:r>
              <a:rPr sz="1800" spc="45" dirty="0">
                <a:latin typeface="Calibri"/>
                <a:cs typeface="Calibri"/>
              </a:rPr>
              <a:t>t	</a:t>
            </a:r>
            <a:r>
              <a:rPr sz="2700" spc="127" baseline="1543" dirty="0">
                <a:latin typeface="Calibri"/>
                <a:cs typeface="Calibri"/>
              </a:rPr>
              <a:t>T</a:t>
            </a:r>
            <a:r>
              <a:rPr sz="2700" spc="120" baseline="1543" dirty="0">
                <a:latin typeface="Calibri"/>
                <a:cs typeface="Calibri"/>
              </a:rPr>
              <a:t>a</a:t>
            </a:r>
            <a:r>
              <a:rPr sz="2700" spc="-7" baseline="1543" dirty="0">
                <a:latin typeface="Calibri"/>
                <a:cs typeface="Calibri"/>
              </a:rPr>
              <a:t>r</a:t>
            </a:r>
            <a:r>
              <a:rPr sz="2700" spc="254" baseline="1543" dirty="0">
                <a:latin typeface="Calibri"/>
                <a:cs typeface="Calibri"/>
              </a:rPr>
              <a:t>g</a:t>
            </a:r>
            <a:r>
              <a:rPr sz="2700" spc="52" baseline="1543" dirty="0">
                <a:latin typeface="Calibri"/>
                <a:cs typeface="Calibri"/>
              </a:rPr>
              <a:t>e</a:t>
            </a:r>
            <a:r>
              <a:rPr sz="2700" spc="67" baseline="1543" dirty="0">
                <a:latin typeface="Calibri"/>
                <a:cs typeface="Calibri"/>
              </a:rPr>
              <a:t>t</a:t>
            </a:r>
            <a:endParaRPr sz="2700" baseline="1543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79163" y="5032247"/>
            <a:ext cx="178562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17600" algn="l"/>
              </a:tabLst>
            </a:pPr>
            <a:r>
              <a:rPr sz="1800" spc="85" dirty="0">
                <a:latin typeface="Calibri"/>
                <a:cs typeface="Calibri"/>
              </a:rPr>
              <a:t>T</a:t>
            </a:r>
            <a:r>
              <a:rPr sz="1800" spc="8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spc="170" dirty="0">
                <a:latin typeface="Calibri"/>
                <a:cs typeface="Calibri"/>
              </a:rPr>
              <a:t>g</a:t>
            </a:r>
            <a:r>
              <a:rPr sz="1800" spc="35" dirty="0">
                <a:latin typeface="Calibri"/>
                <a:cs typeface="Calibri"/>
              </a:rPr>
              <a:t>e</a:t>
            </a:r>
            <a:r>
              <a:rPr sz="1800" spc="4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85" dirty="0">
                <a:latin typeface="Calibri"/>
                <a:cs typeface="Calibri"/>
              </a:rPr>
              <a:t>T</a:t>
            </a:r>
            <a:r>
              <a:rPr sz="1800" spc="8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spc="170" dirty="0">
                <a:latin typeface="Calibri"/>
                <a:cs typeface="Calibri"/>
              </a:rPr>
              <a:t>g</a:t>
            </a:r>
            <a:r>
              <a:rPr sz="1800" spc="35" dirty="0">
                <a:latin typeface="Calibri"/>
                <a:cs typeface="Calibri"/>
              </a:rPr>
              <a:t>e</a:t>
            </a:r>
            <a:r>
              <a:rPr sz="1800" spc="45" dirty="0">
                <a:latin typeface="Calibri"/>
                <a:cs typeface="Calibri"/>
              </a:rPr>
              <a:t>t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12163" y="5779008"/>
            <a:ext cx="1409700" cy="256540"/>
          </a:xfrm>
          <a:custGeom>
            <a:avLst/>
            <a:gdLst/>
            <a:ahLst/>
            <a:cxnLst/>
            <a:rect l="l" t="t" r="r" b="b"/>
            <a:pathLst>
              <a:path w="1409700" h="256539">
                <a:moveTo>
                  <a:pt x="0" y="0"/>
                </a:moveTo>
                <a:lnTo>
                  <a:pt x="1409700" y="0"/>
                </a:lnTo>
                <a:lnTo>
                  <a:pt x="1409700" y="256031"/>
                </a:lnTo>
                <a:lnTo>
                  <a:pt x="0" y="256031"/>
                </a:lnTo>
                <a:lnTo>
                  <a:pt x="0" y="0"/>
                </a:lnTo>
                <a:close/>
              </a:path>
            </a:pathLst>
          </a:custGeom>
          <a:solidFill>
            <a:srgbClr val="B0ABA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312163" y="5779008"/>
            <a:ext cx="1409700" cy="256540"/>
          </a:xfrm>
          <a:custGeom>
            <a:avLst/>
            <a:gdLst/>
            <a:ahLst/>
            <a:cxnLst/>
            <a:rect l="l" t="t" r="r" b="b"/>
            <a:pathLst>
              <a:path w="1409700" h="256539">
                <a:moveTo>
                  <a:pt x="0" y="0"/>
                </a:moveTo>
                <a:lnTo>
                  <a:pt x="1409700" y="0"/>
                </a:lnTo>
                <a:lnTo>
                  <a:pt x="1409700" y="256032"/>
                </a:lnTo>
                <a:lnTo>
                  <a:pt x="0" y="25603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0ABA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999489" y="5031816"/>
            <a:ext cx="1756410" cy="1012825"/>
          </a:xfrm>
          <a:prstGeom prst="rect">
            <a:avLst/>
          </a:prstGeom>
          <a:solidFill>
            <a:srgbClr val="EA7F3B"/>
          </a:solidFill>
        </p:spPr>
        <p:txBody>
          <a:bodyPr vert="horz" wrap="square" lIns="0" tIns="952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75"/>
              </a:spcBef>
              <a:tabLst>
                <a:tab pos="1089025" algn="l"/>
              </a:tabLst>
            </a:pPr>
            <a:r>
              <a:rPr sz="1800" spc="85" dirty="0">
                <a:latin typeface="Calibri"/>
                <a:cs typeface="Calibri"/>
              </a:rPr>
              <a:t>T</a:t>
            </a:r>
            <a:r>
              <a:rPr sz="1800" spc="8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spc="170" dirty="0">
                <a:latin typeface="Calibri"/>
                <a:cs typeface="Calibri"/>
              </a:rPr>
              <a:t>g</a:t>
            </a:r>
            <a:r>
              <a:rPr sz="1800" spc="35" dirty="0">
                <a:latin typeface="Calibri"/>
                <a:cs typeface="Calibri"/>
              </a:rPr>
              <a:t>e</a:t>
            </a:r>
            <a:r>
              <a:rPr sz="1800" spc="4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	</a:t>
            </a:r>
            <a:r>
              <a:rPr sz="1800" spc="85" dirty="0">
                <a:latin typeface="Calibri"/>
                <a:cs typeface="Calibri"/>
              </a:rPr>
              <a:t>T</a:t>
            </a:r>
            <a:r>
              <a:rPr sz="1800" spc="8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spc="170" dirty="0">
                <a:latin typeface="Calibri"/>
                <a:cs typeface="Calibri"/>
              </a:rPr>
              <a:t>g</a:t>
            </a:r>
            <a:r>
              <a:rPr sz="1800" spc="35" dirty="0">
                <a:latin typeface="Calibri"/>
                <a:cs typeface="Calibri"/>
              </a:rPr>
              <a:t>e</a:t>
            </a:r>
            <a:r>
              <a:rPr sz="1800" spc="45" dirty="0">
                <a:latin typeface="Calibri"/>
                <a:cs typeface="Calibri"/>
              </a:rPr>
              <a:t>t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50" dirty="0">
              <a:latin typeface="Times New Roman"/>
              <a:cs typeface="Times New Roman"/>
            </a:endParaRPr>
          </a:p>
          <a:p>
            <a:pPr marL="41910" algn="ctr">
              <a:lnSpc>
                <a:spcPct val="100000"/>
              </a:lnSpc>
              <a:spcBef>
                <a:spcPts val="5"/>
              </a:spcBef>
            </a:pPr>
            <a:r>
              <a:rPr sz="1800" spc="70" dirty="0">
                <a:latin typeface="Calibri"/>
                <a:cs typeface="Calibri"/>
              </a:rPr>
              <a:t>Target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55" dirty="0">
                <a:latin typeface="Calibri"/>
                <a:cs typeface="Calibri"/>
              </a:rPr>
              <a:t>Group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05775" y="5769609"/>
            <a:ext cx="1422400" cy="269240"/>
          </a:xfrm>
          <a:prstGeom prst="rect">
            <a:avLst/>
          </a:prstGeom>
          <a:solidFill>
            <a:srgbClr val="B0ABAA"/>
          </a:solidFill>
        </p:spPr>
        <p:txBody>
          <a:bodyPr vert="horz" wrap="square" lIns="0" tIns="0" rIns="0" bIns="0" rtlCol="0">
            <a:spAutoFit/>
          </a:bodyPr>
          <a:lstStyle/>
          <a:p>
            <a:pPr marL="36830">
              <a:lnSpc>
                <a:spcPts val="1995"/>
              </a:lnSpc>
            </a:pPr>
            <a:r>
              <a:rPr sz="1800" spc="70" dirty="0">
                <a:latin typeface="Calibri"/>
                <a:cs typeface="Calibri"/>
              </a:rPr>
              <a:t>Target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55" dirty="0">
                <a:latin typeface="Calibri"/>
                <a:cs typeface="Calibri"/>
              </a:rPr>
              <a:t>Group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39023" y="5772658"/>
            <a:ext cx="1422400" cy="269240"/>
          </a:xfrm>
          <a:prstGeom prst="rect">
            <a:avLst/>
          </a:prstGeom>
          <a:solidFill>
            <a:srgbClr val="B0ABAA"/>
          </a:solidFill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ts val="2039"/>
              </a:lnSpc>
            </a:pPr>
            <a:r>
              <a:rPr sz="1800" spc="70" dirty="0">
                <a:latin typeface="Calibri"/>
                <a:cs typeface="Calibri"/>
              </a:rPr>
              <a:t>Target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55" dirty="0">
                <a:latin typeface="Calibri"/>
                <a:cs typeface="Calibri"/>
              </a:rPr>
              <a:t>Group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92882" y="5772658"/>
            <a:ext cx="570865" cy="424180"/>
          </a:xfrm>
          <a:prstGeom prst="rect">
            <a:avLst/>
          </a:prstGeom>
          <a:solidFill>
            <a:srgbClr val="F7C7AA"/>
          </a:solidFill>
        </p:spPr>
        <p:txBody>
          <a:bodyPr vert="horz" wrap="square" lIns="0" tIns="30480" rIns="0" bIns="0" rtlCol="0">
            <a:spAutoFit/>
          </a:bodyPr>
          <a:lstStyle/>
          <a:p>
            <a:pPr marL="88265" marR="53340" indent="-23495">
              <a:lnSpc>
                <a:spcPct val="103299"/>
              </a:lnSpc>
              <a:spcBef>
                <a:spcPts val="240"/>
              </a:spcBef>
            </a:pPr>
            <a:r>
              <a:rPr sz="1200" spc="85" dirty="0">
                <a:latin typeface="Calibri"/>
                <a:cs typeface="Calibri"/>
              </a:rPr>
              <a:t>H</a:t>
            </a:r>
            <a:r>
              <a:rPr sz="1200" spc="20" dirty="0">
                <a:latin typeface="Calibri"/>
                <a:cs typeface="Calibri"/>
              </a:rPr>
              <a:t>e</a:t>
            </a:r>
            <a:r>
              <a:rPr sz="1200" spc="30" dirty="0">
                <a:latin typeface="Calibri"/>
                <a:cs typeface="Calibri"/>
              </a:rPr>
              <a:t>a</a:t>
            </a:r>
            <a:r>
              <a:rPr sz="1200" spc="25" dirty="0">
                <a:latin typeface="Calibri"/>
                <a:cs typeface="Calibri"/>
              </a:rPr>
              <a:t>lt</a:t>
            </a:r>
            <a:r>
              <a:rPr sz="1200" spc="30" dirty="0">
                <a:latin typeface="Calibri"/>
                <a:cs typeface="Calibri"/>
              </a:rPr>
              <a:t>h  </a:t>
            </a:r>
            <a:r>
              <a:rPr sz="1200" spc="40" dirty="0">
                <a:latin typeface="Calibri"/>
                <a:cs typeface="Calibri"/>
              </a:rPr>
              <a:t>Check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94824" y="5769609"/>
            <a:ext cx="570865" cy="424180"/>
          </a:xfrm>
          <a:prstGeom prst="rect">
            <a:avLst/>
          </a:prstGeom>
          <a:solidFill>
            <a:srgbClr val="F7C7AA"/>
          </a:solidFill>
        </p:spPr>
        <p:txBody>
          <a:bodyPr vert="horz" wrap="square" lIns="0" tIns="40005" rIns="0" bIns="0" rtlCol="0">
            <a:spAutoFit/>
          </a:bodyPr>
          <a:lstStyle/>
          <a:p>
            <a:pPr marL="85725" marR="55880" indent="-23495">
              <a:lnSpc>
                <a:spcPct val="105000"/>
              </a:lnSpc>
              <a:spcBef>
                <a:spcPts val="315"/>
              </a:spcBef>
            </a:pPr>
            <a:r>
              <a:rPr sz="1200" spc="85" dirty="0">
                <a:latin typeface="Calibri"/>
                <a:cs typeface="Calibri"/>
              </a:rPr>
              <a:t>H</a:t>
            </a:r>
            <a:r>
              <a:rPr sz="1200" spc="20" dirty="0">
                <a:latin typeface="Calibri"/>
                <a:cs typeface="Calibri"/>
              </a:rPr>
              <a:t>e</a:t>
            </a:r>
            <a:r>
              <a:rPr sz="1200" spc="30" dirty="0">
                <a:latin typeface="Calibri"/>
                <a:cs typeface="Calibri"/>
              </a:rPr>
              <a:t>a</a:t>
            </a:r>
            <a:r>
              <a:rPr sz="1200" spc="25" dirty="0">
                <a:latin typeface="Calibri"/>
                <a:cs typeface="Calibri"/>
              </a:rPr>
              <a:t>lt</a:t>
            </a:r>
            <a:r>
              <a:rPr sz="1200" spc="30" dirty="0">
                <a:latin typeface="Calibri"/>
                <a:cs typeface="Calibri"/>
              </a:rPr>
              <a:t>h  </a:t>
            </a:r>
            <a:r>
              <a:rPr sz="1200" spc="40" dirty="0">
                <a:latin typeface="Calibri"/>
                <a:cs typeface="Calibri"/>
              </a:rPr>
              <a:t>Check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16157" y="5822950"/>
            <a:ext cx="570865" cy="424180"/>
          </a:xfrm>
          <a:prstGeom prst="rect">
            <a:avLst/>
          </a:prstGeom>
          <a:solidFill>
            <a:srgbClr val="F7C7AA"/>
          </a:solidFill>
        </p:spPr>
        <p:txBody>
          <a:bodyPr vert="horz" wrap="square" lIns="0" tIns="32384" rIns="0" bIns="0" rtlCol="0">
            <a:spAutoFit/>
          </a:bodyPr>
          <a:lstStyle/>
          <a:p>
            <a:pPr marL="85725" marR="55880" indent="-23495">
              <a:lnSpc>
                <a:spcPct val="103299"/>
              </a:lnSpc>
              <a:spcBef>
                <a:spcPts val="254"/>
              </a:spcBef>
            </a:pPr>
            <a:r>
              <a:rPr sz="1200" spc="85" dirty="0">
                <a:latin typeface="Calibri"/>
                <a:cs typeface="Calibri"/>
              </a:rPr>
              <a:t>H</a:t>
            </a:r>
            <a:r>
              <a:rPr sz="1200" spc="20" dirty="0">
                <a:latin typeface="Calibri"/>
                <a:cs typeface="Calibri"/>
              </a:rPr>
              <a:t>e</a:t>
            </a:r>
            <a:r>
              <a:rPr sz="1200" spc="30" dirty="0">
                <a:latin typeface="Calibri"/>
                <a:cs typeface="Calibri"/>
              </a:rPr>
              <a:t>a</a:t>
            </a:r>
            <a:r>
              <a:rPr sz="1200" spc="25" dirty="0">
                <a:latin typeface="Calibri"/>
                <a:cs typeface="Calibri"/>
              </a:rPr>
              <a:t>lt</a:t>
            </a:r>
            <a:r>
              <a:rPr sz="1200" spc="30" dirty="0">
                <a:latin typeface="Calibri"/>
                <a:cs typeface="Calibri"/>
              </a:rPr>
              <a:t>h  </a:t>
            </a:r>
            <a:r>
              <a:rPr sz="1200" spc="40" dirty="0">
                <a:latin typeface="Calibri"/>
                <a:cs typeface="Calibri"/>
              </a:rPr>
              <a:t>Check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38685" y="3038601"/>
            <a:ext cx="1083310" cy="296545"/>
          </a:xfrm>
          <a:prstGeom prst="rect">
            <a:avLst/>
          </a:prstGeom>
          <a:solidFill>
            <a:srgbClr val="FFFFFD"/>
          </a:solidFill>
        </p:spPr>
        <p:txBody>
          <a:bodyPr vert="horz" wrap="square" lIns="0" tIns="0" rIns="0" bIns="0" rtlCol="0">
            <a:spAutoFit/>
          </a:bodyPr>
          <a:lstStyle/>
          <a:p>
            <a:pPr marL="128270">
              <a:lnSpc>
                <a:spcPts val="2065"/>
              </a:lnSpc>
            </a:pPr>
            <a:r>
              <a:rPr sz="1800" spc="45" dirty="0">
                <a:latin typeface="Calibri"/>
                <a:cs typeface="Calibri"/>
              </a:rPr>
              <a:t>Listener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28622" y="3038601"/>
            <a:ext cx="1010919" cy="296545"/>
          </a:xfrm>
          <a:prstGeom prst="rect">
            <a:avLst/>
          </a:prstGeom>
          <a:solidFill>
            <a:srgbClr val="FFFFFD"/>
          </a:solidFill>
        </p:spPr>
        <p:txBody>
          <a:bodyPr vert="horz" wrap="square" lIns="0" tIns="0" rIns="0" bIns="0" rtlCol="0">
            <a:spAutoFit/>
          </a:bodyPr>
          <a:lstStyle/>
          <a:p>
            <a:pPr marL="138430">
              <a:lnSpc>
                <a:spcPts val="2065"/>
              </a:lnSpc>
            </a:pPr>
            <a:r>
              <a:rPr sz="1800" spc="45" dirty="0">
                <a:latin typeface="Calibri"/>
                <a:cs typeface="Calibri"/>
              </a:rPr>
              <a:t>Listener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0126" y="3038601"/>
            <a:ext cx="402590" cy="232410"/>
          </a:xfrm>
          <a:prstGeom prst="rect">
            <a:avLst/>
          </a:prstGeom>
          <a:solidFill>
            <a:srgbClr val="FAE999"/>
          </a:solidFill>
        </p:spPr>
        <p:txBody>
          <a:bodyPr vert="horz" wrap="square" lIns="0" tIns="26669" rIns="0" bIns="0" rtlCol="0">
            <a:spAutoFit/>
          </a:bodyPr>
          <a:lstStyle/>
          <a:p>
            <a:pPr marL="44450">
              <a:lnSpc>
                <a:spcPts val="1620"/>
              </a:lnSpc>
              <a:spcBef>
                <a:spcPts val="209"/>
              </a:spcBef>
            </a:pPr>
            <a:r>
              <a:rPr sz="1400" spc="35" dirty="0">
                <a:latin typeface="Calibri"/>
                <a:cs typeface="Calibri"/>
              </a:rPr>
              <a:t>Rule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37806" y="3102610"/>
            <a:ext cx="402590" cy="232410"/>
          </a:xfrm>
          <a:prstGeom prst="rect">
            <a:avLst/>
          </a:prstGeom>
          <a:solidFill>
            <a:srgbClr val="FAE999"/>
          </a:solidFill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1580"/>
              </a:lnSpc>
            </a:pPr>
            <a:r>
              <a:rPr sz="1400" spc="35" dirty="0">
                <a:latin typeface="Calibri"/>
                <a:cs typeface="Calibri"/>
              </a:rPr>
              <a:t>Rule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980746" y="3070605"/>
            <a:ext cx="402590" cy="232410"/>
          </a:xfrm>
          <a:prstGeom prst="rect">
            <a:avLst/>
          </a:prstGeom>
          <a:solidFill>
            <a:srgbClr val="FAE999"/>
          </a:solidFill>
        </p:spPr>
        <p:txBody>
          <a:bodyPr vert="horz" wrap="square" lIns="0" tIns="63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5"/>
              </a:spcBef>
            </a:pPr>
            <a:r>
              <a:rPr sz="1400" spc="35" dirty="0">
                <a:latin typeface="Calibri"/>
                <a:cs typeface="Calibri"/>
              </a:rPr>
              <a:t>Rule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00310" y="1824404"/>
            <a:ext cx="1498600" cy="593725"/>
          </a:xfrm>
          <a:custGeom>
            <a:avLst/>
            <a:gdLst/>
            <a:ahLst/>
            <a:cxnLst/>
            <a:rect l="l" t="t" r="r" b="b"/>
            <a:pathLst>
              <a:path w="1498600" h="593725">
                <a:moveTo>
                  <a:pt x="0" y="0"/>
                </a:moveTo>
                <a:lnTo>
                  <a:pt x="1498225" y="0"/>
                </a:lnTo>
                <a:lnTo>
                  <a:pt x="1498225" y="593481"/>
                </a:lnTo>
                <a:lnTo>
                  <a:pt x="0" y="59348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 txBox="1"/>
          <p:nvPr/>
        </p:nvSpPr>
        <p:spPr>
          <a:xfrm>
            <a:off x="6600310" y="1824404"/>
            <a:ext cx="1498600" cy="5937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2545" rIns="0" bIns="0" rtlCol="0">
            <a:spAutoFit/>
          </a:bodyPr>
          <a:lstStyle/>
          <a:p>
            <a:pPr marL="38735" marR="42545" indent="140970">
              <a:lnSpc>
                <a:spcPts val="2110"/>
              </a:lnSpc>
              <a:spcBef>
                <a:spcPts val="335"/>
              </a:spcBef>
            </a:pPr>
            <a:r>
              <a:rPr sz="1800" spc="50" dirty="0">
                <a:latin typeface="Calibri"/>
                <a:cs typeface="Calibri"/>
              </a:rPr>
              <a:t>Application  </a:t>
            </a:r>
            <a:r>
              <a:rPr sz="1800" spc="85" dirty="0">
                <a:latin typeface="Calibri"/>
                <a:cs typeface="Calibri"/>
              </a:rPr>
              <a:t>Load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45" dirty="0">
                <a:latin typeface="Calibri"/>
                <a:cs typeface="Calibri"/>
              </a:rPr>
              <a:t>Balancer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779716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14" dirty="0">
                <a:latin typeface="Calibri"/>
                <a:cs typeface="Calibri"/>
              </a:rPr>
              <a:t>Classic </a:t>
            </a:r>
            <a:r>
              <a:rPr sz="4400" spc="220" dirty="0">
                <a:latin typeface="Calibri"/>
                <a:cs typeface="Calibri"/>
              </a:rPr>
              <a:t>Load </a:t>
            </a:r>
            <a:r>
              <a:rPr sz="4400" spc="114" dirty="0">
                <a:latin typeface="Calibri"/>
                <a:cs typeface="Calibri"/>
              </a:rPr>
              <a:t>Balancer </a:t>
            </a:r>
            <a:r>
              <a:rPr sz="4400" spc="140" dirty="0">
                <a:latin typeface="Calibri"/>
                <a:cs typeface="Calibri"/>
              </a:rPr>
              <a:t>Use</a:t>
            </a:r>
            <a:r>
              <a:rPr sz="4400" spc="160" dirty="0">
                <a:latin typeface="Calibri"/>
                <a:cs typeface="Calibri"/>
              </a:rPr>
              <a:t> </a:t>
            </a:r>
            <a:r>
              <a:rPr sz="4400" spc="145" dirty="0">
                <a:latin typeface="Calibri"/>
                <a:cs typeface="Calibri"/>
              </a:rPr>
              <a:t>Cases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95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91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87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66199" y="1241369"/>
            <a:ext cx="6745605" cy="2439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80" dirty="0">
                <a:latin typeface="Calibri"/>
                <a:cs typeface="Calibri"/>
              </a:rPr>
              <a:t>Access </a:t>
            </a:r>
            <a:r>
              <a:rPr sz="2800" spc="45" dirty="0">
                <a:latin typeface="Calibri"/>
                <a:cs typeface="Calibri"/>
              </a:rPr>
              <a:t>servers </a:t>
            </a:r>
            <a:r>
              <a:rPr sz="2800" spc="105" dirty="0">
                <a:latin typeface="Calibri"/>
                <a:cs typeface="Calibri"/>
              </a:rPr>
              <a:t>through </a:t>
            </a:r>
            <a:r>
              <a:rPr sz="2800" spc="90" dirty="0">
                <a:latin typeface="Calibri"/>
                <a:cs typeface="Calibri"/>
              </a:rPr>
              <a:t>single </a:t>
            </a:r>
            <a:r>
              <a:rPr sz="2800" spc="80" dirty="0">
                <a:latin typeface="Calibri"/>
                <a:cs typeface="Calibri"/>
              </a:rPr>
              <a:t>point  </a:t>
            </a:r>
            <a:r>
              <a:rPr sz="2800" spc="85" dirty="0">
                <a:latin typeface="Calibri"/>
                <a:cs typeface="Calibri"/>
              </a:rPr>
              <a:t>Decouple </a:t>
            </a:r>
            <a:r>
              <a:rPr sz="2800" spc="80" dirty="0">
                <a:latin typeface="Calibri"/>
                <a:cs typeface="Calibri"/>
              </a:rPr>
              <a:t>the </a:t>
            </a:r>
            <a:r>
              <a:rPr sz="2800" spc="70" dirty="0">
                <a:latin typeface="Calibri"/>
                <a:cs typeface="Calibri"/>
              </a:rPr>
              <a:t>application </a:t>
            </a:r>
            <a:r>
              <a:rPr sz="2800" spc="80" dirty="0">
                <a:latin typeface="Calibri"/>
                <a:cs typeface="Calibri"/>
              </a:rPr>
              <a:t>environment  </a:t>
            </a:r>
            <a:r>
              <a:rPr sz="2800" spc="75" dirty="0">
                <a:latin typeface="Calibri"/>
                <a:cs typeface="Calibri"/>
              </a:rPr>
              <a:t>Provide </a:t>
            </a:r>
            <a:r>
              <a:rPr sz="2800" spc="120" dirty="0">
                <a:latin typeface="Calibri"/>
                <a:cs typeface="Calibri"/>
              </a:rPr>
              <a:t>high </a:t>
            </a:r>
            <a:r>
              <a:rPr sz="2800" spc="55" dirty="0">
                <a:latin typeface="Calibri"/>
                <a:cs typeface="Calibri"/>
              </a:rPr>
              <a:t>availability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80" dirty="0">
                <a:latin typeface="Calibri"/>
                <a:cs typeface="Calibri"/>
              </a:rPr>
              <a:t>fault </a:t>
            </a:r>
            <a:r>
              <a:rPr sz="2800" spc="65" dirty="0">
                <a:latin typeface="Calibri"/>
                <a:cs typeface="Calibri"/>
              </a:rPr>
              <a:t>tolerance  </a:t>
            </a:r>
            <a:r>
              <a:rPr sz="2800" spc="50" dirty="0">
                <a:latin typeface="Calibri"/>
                <a:cs typeface="Calibri"/>
              </a:rPr>
              <a:t>Increase elasticity </a:t>
            </a:r>
            <a:r>
              <a:rPr sz="2800" spc="105" dirty="0">
                <a:latin typeface="Calibri"/>
                <a:cs typeface="Calibri"/>
              </a:rPr>
              <a:t>and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60" dirty="0">
                <a:latin typeface="Calibri"/>
                <a:cs typeface="Calibri"/>
              </a:rPr>
              <a:t>scalability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979" y="33683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826643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14" dirty="0">
                <a:latin typeface="Calibri"/>
                <a:cs typeface="Calibri"/>
              </a:rPr>
              <a:t>Network </a:t>
            </a:r>
            <a:r>
              <a:rPr sz="4400" spc="220" dirty="0">
                <a:latin typeface="Calibri"/>
                <a:cs typeface="Calibri"/>
              </a:rPr>
              <a:t>Load </a:t>
            </a:r>
            <a:r>
              <a:rPr sz="4400" spc="114" dirty="0">
                <a:latin typeface="Calibri"/>
                <a:cs typeface="Calibri"/>
              </a:rPr>
              <a:t>Balancer </a:t>
            </a:r>
            <a:r>
              <a:rPr sz="4400" spc="140" dirty="0">
                <a:latin typeface="Calibri"/>
                <a:cs typeface="Calibri"/>
              </a:rPr>
              <a:t>Use</a:t>
            </a:r>
            <a:r>
              <a:rPr sz="4400" spc="135" dirty="0">
                <a:latin typeface="Calibri"/>
                <a:cs typeface="Calibri"/>
              </a:rPr>
              <a:t> </a:t>
            </a:r>
            <a:r>
              <a:rPr sz="4400" spc="145" dirty="0">
                <a:latin typeface="Calibri"/>
                <a:cs typeface="Calibri"/>
              </a:rPr>
              <a:t>Cases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95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91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424432"/>
            <a:ext cx="8644255" cy="164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25" dirty="0">
                <a:latin typeface="Calibri"/>
                <a:cs typeface="Calibri"/>
              </a:rPr>
              <a:t>Sudden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60" dirty="0">
                <a:latin typeface="Calibri"/>
                <a:cs typeface="Calibri"/>
              </a:rPr>
              <a:t>volatile </a:t>
            </a:r>
            <a:r>
              <a:rPr sz="2800" spc="65" dirty="0">
                <a:latin typeface="Calibri"/>
                <a:cs typeface="Calibri"/>
              </a:rPr>
              <a:t>traffic</a:t>
            </a:r>
            <a:r>
              <a:rPr sz="2800" spc="10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patterns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125" dirty="0">
                <a:latin typeface="Calibri"/>
                <a:cs typeface="Calibri"/>
              </a:rPr>
              <a:t>Single </a:t>
            </a:r>
            <a:r>
              <a:rPr sz="2800" spc="60" dirty="0">
                <a:latin typeface="Calibri"/>
                <a:cs typeface="Calibri"/>
              </a:rPr>
              <a:t>static </a:t>
            </a:r>
            <a:r>
              <a:rPr sz="2800" spc="75" dirty="0">
                <a:latin typeface="Calibri"/>
                <a:cs typeface="Calibri"/>
              </a:rPr>
              <a:t>IP address </a:t>
            </a:r>
            <a:r>
              <a:rPr sz="2800" spc="55" dirty="0">
                <a:latin typeface="Calibri"/>
                <a:cs typeface="Calibri"/>
              </a:rPr>
              <a:t>per </a:t>
            </a:r>
            <a:r>
              <a:rPr sz="2800" spc="60" dirty="0">
                <a:latin typeface="Calibri"/>
                <a:cs typeface="Calibri"/>
              </a:rPr>
              <a:t>Availability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spc="135" dirty="0">
                <a:latin typeface="Calibri"/>
                <a:cs typeface="Calibri"/>
              </a:rPr>
              <a:t>Zone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55" dirty="0">
                <a:latin typeface="Calibri"/>
                <a:cs typeface="Calibri"/>
              </a:rPr>
              <a:t>Ideal </a:t>
            </a:r>
            <a:r>
              <a:rPr sz="2800" spc="75" dirty="0">
                <a:latin typeface="Calibri"/>
                <a:cs typeface="Calibri"/>
              </a:rPr>
              <a:t>for </a:t>
            </a:r>
            <a:r>
              <a:rPr sz="2800" spc="70" dirty="0">
                <a:latin typeface="Calibri"/>
                <a:cs typeface="Calibri"/>
              </a:rPr>
              <a:t>applications </a:t>
            </a:r>
            <a:r>
              <a:rPr sz="2800" spc="85" dirty="0">
                <a:latin typeface="Calibri"/>
                <a:cs typeface="Calibri"/>
              </a:rPr>
              <a:t>that </a:t>
            </a:r>
            <a:r>
              <a:rPr sz="2800" spc="35" dirty="0">
                <a:latin typeface="Calibri"/>
                <a:cs typeface="Calibri"/>
              </a:rPr>
              <a:t>require </a:t>
            </a:r>
            <a:r>
              <a:rPr sz="2800" spc="70" dirty="0">
                <a:latin typeface="Calibri"/>
                <a:cs typeface="Calibri"/>
              </a:rPr>
              <a:t>extreme</a:t>
            </a:r>
            <a:r>
              <a:rPr sz="2800" spc="305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performance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27587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36918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420" dirty="0">
                <a:latin typeface="Calibri"/>
                <a:cs typeface="Calibri"/>
              </a:rPr>
              <a:t>S</a:t>
            </a:r>
            <a:r>
              <a:rPr sz="4400" spc="175" dirty="0">
                <a:latin typeface="Calibri"/>
                <a:cs typeface="Calibri"/>
              </a:rPr>
              <a:t>u</a:t>
            </a:r>
            <a:r>
              <a:rPr sz="4400" spc="265" dirty="0">
                <a:latin typeface="Calibri"/>
                <a:cs typeface="Calibri"/>
              </a:rPr>
              <a:t>m</a:t>
            </a:r>
            <a:r>
              <a:rPr sz="4400" spc="320" dirty="0">
                <a:latin typeface="Calibri"/>
                <a:cs typeface="Calibri"/>
              </a:rPr>
              <a:t>m</a:t>
            </a:r>
            <a:r>
              <a:rPr sz="4400" spc="125" dirty="0">
                <a:latin typeface="Calibri"/>
                <a:cs typeface="Calibri"/>
              </a:rPr>
              <a:t>a</a:t>
            </a:r>
            <a:r>
              <a:rPr sz="4400" spc="-30" dirty="0">
                <a:latin typeface="Calibri"/>
                <a:cs typeface="Calibri"/>
              </a:rPr>
              <a:t>r</a:t>
            </a:r>
            <a:r>
              <a:rPr sz="4400" spc="145" dirty="0">
                <a:latin typeface="Calibri"/>
                <a:cs typeface="Calibri"/>
              </a:rPr>
              <a:t>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95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91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87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66199" y="1241369"/>
            <a:ext cx="4977130" cy="2439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85" dirty="0">
                <a:latin typeface="Calibri"/>
                <a:cs typeface="Calibri"/>
              </a:rPr>
              <a:t>Managed </a:t>
            </a:r>
            <a:r>
              <a:rPr sz="2800" spc="90" dirty="0">
                <a:latin typeface="Calibri"/>
                <a:cs typeface="Calibri"/>
              </a:rPr>
              <a:t>load </a:t>
            </a:r>
            <a:r>
              <a:rPr sz="2800" spc="100" dirty="0">
                <a:latin typeface="Calibri"/>
                <a:cs typeface="Calibri"/>
              </a:rPr>
              <a:t>balancing </a:t>
            </a:r>
            <a:r>
              <a:rPr sz="2800" spc="45" dirty="0">
                <a:latin typeface="Calibri"/>
                <a:cs typeface="Calibri"/>
              </a:rPr>
              <a:t>service  </a:t>
            </a:r>
            <a:r>
              <a:rPr sz="2800" spc="75" dirty="0">
                <a:latin typeface="Calibri"/>
                <a:cs typeface="Calibri"/>
              </a:rPr>
              <a:t>Application </a:t>
            </a:r>
            <a:r>
              <a:rPr sz="2800" spc="140" dirty="0">
                <a:latin typeface="Calibri"/>
                <a:cs typeface="Calibri"/>
              </a:rPr>
              <a:t>Load </a:t>
            </a:r>
            <a:r>
              <a:rPr sz="2800" spc="70" dirty="0">
                <a:latin typeface="Calibri"/>
                <a:cs typeface="Calibri"/>
              </a:rPr>
              <a:t>Balancer  Network </a:t>
            </a:r>
            <a:r>
              <a:rPr sz="2800" spc="140" dirty="0">
                <a:latin typeface="Calibri"/>
                <a:cs typeface="Calibri"/>
              </a:rPr>
              <a:t>Load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Balancer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75" dirty="0">
                <a:latin typeface="Calibri"/>
                <a:cs typeface="Calibri"/>
              </a:rPr>
              <a:t>Classic </a:t>
            </a:r>
            <a:r>
              <a:rPr sz="2800" spc="140" dirty="0">
                <a:latin typeface="Calibri"/>
                <a:cs typeface="Calibri"/>
              </a:rPr>
              <a:t>Load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Balancer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979" y="33683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348" y="2609088"/>
            <a:ext cx="4210685" cy="945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04" dirty="0">
                <a:latin typeface="Calibri"/>
                <a:cs typeface="Calibri"/>
              </a:rPr>
              <a:t>Auto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spc="254" dirty="0">
                <a:latin typeface="Calibri"/>
                <a:cs typeface="Calibri"/>
              </a:rPr>
              <a:t>Scaling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30034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25" dirty="0">
                <a:latin typeface="Calibri"/>
                <a:cs typeface="Calibri"/>
              </a:rPr>
              <a:t>What </a:t>
            </a:r>
            <a:r>
              <a:rPr sz="4400" spc="45" dirty="0">
                <a:latin typeface="Calibri"/>
                <a:cs typeface="Calibri"/>
              </a:rPr>
              <a:t>Is </a:t>
            </a:r>
            <a:r>
              <a:rPr sz="4400" spc="150" dirty="0">
                <a:latin typeface="Calibri"/>
                <a:cs typeface="Calibri"/>
              </a:rPr>
              <a:t>Auto</a:t>
            </a:r>
            <a:r>
              <a:rPr sz="4400" spc="215" dirty="0">
                <a:latin typeface="Calibri"/>
                <a:cs typeface="Calibri"/>
              </a:rPr>
              <a:t> </a:t>
            </a:r>
            <a:r>
              <a:rPr sz="4400" spc="140" dirty="0">
                <a:latin typeface="Calibri"/>
                <a:cs typeface="Calibri"/>
              </a:rPr>
              <a:t>Scaling?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0970" y="1475232"/>
            <a:ext cx="9711690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335">
              <a:lnSpc>
                <a:spcPts val="3000"/>
              </a:lnSpc>
            </a:pPr>
            <a:r>
              <a:rPr sz="2800" spc="105" dirty="0">
                <a:latin typeface="Calibri"/>
                <a:cs typeface="Calibri"/>
              </a:rPr>
              <a:t>Helps </a:t>
            </a:r>
            <a:r>
              <a:rPr sz="2800" spc="90" dirty="0">
                <a:latin typeface="Calibri"/>
                <a:cs typeface="Calibri"/>
              </a:rPr>
              <a:t>you </a:t>
            </a:r>
            <a:r>
              <a:rPr sz="2800" spc="55" dirty="0">
                <a:latin typeface="Calibri"/>
                <a:cs typeface="Calibri"/>
              </a:rPr>
              <a:t>verify </a:t>
            </a:r>
            <a:r>
              <a:rPr sz="2800" spc="85" dirty="0">
                <a:latin typeface="Calibri"/>
                <a:cs typeface="Calibri"/>
              </a:rPr>
              <a:t>that </a:t>
            </a:r>
            <a:r>
              <a:rPr sz="2800" spc="90" dirty="0">
                <a:latin typeface="Calibri"/>
                <a:cs typeface="Calibri"/>
              </a:rPr>
              <a:t>you </a:t>
            </a:r>
            <a:r>
              <a:rPr sz="2800" spc="85" dirty="0">
                <a:latin typeface="Calibri"/>
                <a:cs typeface="Calibri"/>
              </a:rPr>
              <a:t>have </a:t>
            </a:r>
            <a:r>
              <a:rPr sz="2800" spc="80" dirty="0">
                <a:latin typeface="Calibri"/>
                <a:cs typeface="Calibri"/>
              </a:rPr>
              <a:t>the </a:t>
            </a:r>
            <a:r>
              <a:rPr sz="2800" spc="55" dirty="0">
                <a:latin typeface="Calibri"/>
                <a:cs typeface="Calibri"/>
              </a:rPr>
              <a:t>desired </a:t>
            </a:r>
            <a:r>
              <a:rPr sz="2800" spc="95" dirty="0">
                <a:latin typeface="Calibri"/>
                <a:cs typeface="Calibri"/>
              </a:rPr>
              <a:t>number </a:t>
            </a:r>
            <a:r>
              <a:rPr sz="2800" spc="120" dirty="0">
                <a:latin typeface="Calibri"/>
                <a:cs typeface="Calibri"/>
              </a:rPr>
              <a:t>of </a:t>
            </a:r>
            <a:r>
              <a:rPr sz="2800" spc="135" dirty="0">
                <a:latin typeface="Calibri"/>
                <a:cs typeface="Calibri"/>
              </a:rPr>
              <a:t>Amazon  </a:t>
            </a:r>
            <a:r>
              <a:rPr sz="2800" spc="185" dirty="0">
                <a:latin typeface="Calibri"/>
                <a:cs typeface="Calibri"/>
              </a:rPr>
              <a:t>EC2 </a:t>
            </a:r>
            <a:r>
              <a:rPr sz="2800" spc="70" dirty="0">
                <a:latin typeface="Calibri"/>
                <a:cs typeface="Calibri"/>
              </a:rPr>
              <a:t>instances </a:t>
            </a:r>
            <a:r>
              <a:rPr sz="2800" spc="65" dirty="0">
                <a:latin typeface="Calibri"/>
                <a:cs typeface="Calibri"/>
              </a:rPr>
              <a:t>available </a:t>
            </a:r>
            <a:r>
              <a:rPr sz="2800" spc="90" dirty="0">
                <a:latin typeface="Calibri"/>
                <a:cs typeface="Calibri"/>
              </a:rPr>
              <a:t>to handle </a:t>
            </a:r>
            <a:r>
              <a:rPr sz="2800" spc="80" dirty="0">
                <a:latin typeface="Calibri"/>
                <a:cs typeface="Calibri"/>
              </a:rPr>
              <a:t>the </a:t>
            </a:r>
            <a:r>
              <a:rPr sz="2800" spc="90" dirty="0">
                <a:latin typeface="Calibri"/>
                <a:cs typeface="Calibri"/>
              </a:rPr>
              <a:t>load </a:t>
            </a:r>
            <a:r>
              <a:rPr sz="2800" spc="75" dirty="0">
                <a:latin typeface="Calibri"/>
                <a:cs typeface="Calibri"/>
              </a:rPr>
              <a:t>for </a:t>
            </a:r>
            <a:r>
              <a:rPr sz="2800" spc="65" dirty="0">
                <a:latin typeface="Calibri"/>
                <a:cs typeface="Calibri"/>
              </a:rPr>
              <a:t>your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application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38471" y="3084576"/>
            <a:ext cx="2514600" cy="2444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8363584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00" dirty="0">
                <a:latin typeface="Calibri"/>
                <a:cs typeface="Calibri"/>
              </a:rPr>
              <a:t>Monitoring </a:t>
            </a:r>
            <a:r>
              <a:rPr sz="4400" spc="110" dirty="0">
                <a:latin typeface="Calibri"/>
                <a:cs typeface="Calibri"/>
              </a:rPr>
              <a:t>Resource</a:t>
            </a:r>
            <a:r>
              <a:rPr sz="4400" spc="165" dirty="0">
                <a:latin typeface="Calibri"/>
                <a:cs typeface="Calibri"/>
              </a:rPr>
              <a:t> </a:t>
            </a:r>
            <a:r>
              <a:rPr sz="4400" spc="140" dirty="0">
                <a:latin typeface="Calibri"/>
                <a:cs typeface="Calibri"/>
              </a:rPr>
              <a:t>Performance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95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91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424432"/>
            <a:ext cx="7152005" cy="1036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25" spc="104" baseline="1010" dirty="0">
                <a:latin typeface="Tahoma"/>
                <a:cs typeface="Tahoma"/>
              </a:rPr>
              <a:t>Amazon </a:t>
            </a:r>
            <a:r>
              <a:rPr sz="4125" spc="60" baseline="1010" dirty="0">
                <a:latin typeface="Tahoma"/>
                <a:cs typeface="Tahoma"/>
              </a:rPr>
              <a:t>CloudWatch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80" dirty="0">
                <a:latin typeface="Calibri"/>
                <a:cs typeface="Calibri"/>
              </a:rPr>
              <a:t>monitor</a:t>
            </a:r>
            <a:r>
              <a:rPr sz="2800" spc="-225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performance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4125" spc="104" baseline="1010" dirty="0">
                <a:latin typeface="Tahoma"/>
                <a:cs typeface="Tahoma"/>
              </a:rPr>
              <a:t>Auto </a:t>
            </a:r>
            <a:r>
              <a:rPr sz="4125" spc="37" baseline="1010" dirty="0">
                <a:latin typeface="Tahoma"/>
                <a:cs typeface="Tahoma"/>
              </a:rPr>
              <a:t>Scaling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110" dirty="0">
                <a:latin typeface="Calibri"/>
                <a:cs typeface="Calibri"/>
              </a:rPr>
              <a:t>add </a:t>
            </a:r>
            <a:r>
              <a:rPr sz="2800" spc="45" dirty="0">
                <a:latin typeface="Calibri"/>
                <a:cs typeface="Calibri"/>
              </a:rPr>
              <a:t>or </a:t>
            </a:r>
            <a:r>
              <a:rPr sz="2800" spc="80" dirty="0">
                <a:latin typeface="Calibri"/>
                <a:cs typeface="Calibri"/>
              </a:rPr>
              <a:t>remove </a:t>
            </a:r>
            <a:r>
              <a:rPr sz="2800" spc="185" dirty="0">
                <a:latin typeface="Calibri"/>
                <a:cs typeface="Calibri"/>
              </a:rPr>
              <a:t>EC2</a:t>
            </a:r>
            <a:r>
              <a:rPr sz="2800" spc="-170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instances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490845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35" dirty="0">
                <a:latin typeface="Calibri"/>
                <a:cs typeface="Calibri"/>
              </a:rPr>
              <a:t>Capacity</a:t>
            </a:r>
            <a:r>
              <a:rPr sz="4400" spc="55" dirty="0">
                <a:latin typeface="Calibri"/>
                <a:cs typeface="Calibri"/>
              </a:rPr>
              <a:t> </a:t>
            </a:r>
            <a:r>
              <a:rPr sz="4400" spc="150" dirty="0">
                <a:latin typeface="Calibri"/>
                <a:cs typeface="Calibri"/>
              </a:rPr>
              <a:t>Management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4038600" y="6464856"/>
            <a:ext cx="411480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679" y="2005583"/>
            <a:ext cx="5836920" cy="4148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940552" y="2005583"/>
            <a:ext cx="6071615" cy="3995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09180" y="3143250"/>
            <a:ext cx="991235" cy="400050"/>
          </a:xfrm>
          <a:custGeom>
            <a:avLst/>
            <a:gdLst/>
            <a:ahLst/>
            <a:cxnLst/>
            <a:rect l="l" t="t" r="r" b="b"/>
            <a:pathLst>
              <a:path w="991235" h="400050">
                <a:moveTo>
                  <a:pt x="0" y="0"/>
                </a:moveTo>
                <a:lnTo>
                  <a:pt x="990957" y="0"/>
                </a:lnTo>
                <a:lnTo>
                  <a:pt x="990957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09180" y="3143250"/>
            <a:ext cx="991235" cy="400050"/>
          </a:xfrm>
          <a:custGeom>
            <a:avLst/>
            <a:gdLst/>
            <a:ahLst/>
            <a:cxnLst/>
            <a:rect l="l" t="t" r="r" b="b"/>
            <a:pathLst>
              <a:path w="991235" h="400050">
                <a:moveTo>
                  <a:pt x="0" y="0"/>
                </a:moveTo>
                <a:lnTo>
                  <a:pt x="990957" y="0"/>
                </a:lnTo>
                <a:lnTo>
                  <a:pt x="990957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187921" y="3178112"/>
            <a:ext cx="967740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25" dirty="0">
                <a:latin typeface="Tahoma"/>
                <a:cs typeface="Tahoma"/>
              </a:rPr>
              <a:t>C</a:t>
            </a:r>
            <a:r>
              <a:rPr sz="1950" spc="-15" dirty="0">
                <a:latin typeface="Tahoma"/>
                <a:cs typeface="Tahoma"/>
              </a:rPr>
              <a:t>a</a:t>
            </a:r>
            <a:r>
              <a:rPr sz="1950" spc="65" dirty="0">
                <a:latin typeface="Tahoma"/>
                <a:cs typeface="Tahoma"/>
              </a:rPr>
              <a:t>p</a:t>
            </a:r>
            <a:r>
              <a:rPr sz="1950" spc="-15" dirty="0">
                <a:latin typeface="Tahoma"/>
                <a:cs typeface="Tahoma"/>
              </a:rPr>
              <a:t>a</a:t>
            </a:r>
            <a:r>
              <a:rPr sz="1950" spc="-5" dirty="0">
                <a:latin typeface="Tahoma"/>
                <a:cs typeface="Tahoma"/>
              </a:rPr>
              <a:t>c</a:t>
            </a:r>
            <a:r>
              <a:rPr sz="1950" dirty="0">
                <a:latin typeface="Tahoma"/>
                <a:cs typeface="Tahoma"/>
              </a:rPr>
              <a:t>i</a:t>
            </a:r>
            <a:r>
              <a:rPr sz="1950" spc="35" dirty="0">
                <a:latin typeface="Tahoma"/>
                <a:cs typeface="Tahoma"/>
              </a:rPr>
              <a:t>ty</a:t>
            </a:r>
            <a:endParaRPr sz="1950" dirty="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03942" y="4843463"/>
            <a:ext cx="4197350" cy="671830"/>
          </a:xfrm>
          <a:custGeom>
            <a:avLst/>
            <a:gdLst/>
            <a:ahLst/>
            <a:cxnLst/>
            <a:rect l="l" t="t" r="r" b="b"/>
            <a:pathLst>
              <a:path w="4197350" h="671829">
                <a:moveTo>
                  <a:pt x="0" y="0"/>
                </a:moveTo>
                <a:lnTo>
                  <a:pt x="4196745" y="0"/>
                </a:lnTo>
                <a:lnTo>
                  <a:pt x="4196745" y="671512"/>
                </a:lnTo>
                <a:lnTo>
                  <a:pt x="0" y="6715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5175503" y="2606039"/>
            <a:ext cx="545591" cy="627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340352" y="2481072"/>
            <a:ext cx="926591" cy="8869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1359853" y="4880162"/>
            <a:ext cx="3770629" cy="72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28015" algn="l"/>
                <a:tab pos="1236980" algn="l"/>
                <a:tab pos="1785620" algn="l"/>
                <a:tab pos="2296795" algn="l"/>
                <a:tab pos="2976245" algn="l"/>
                <a:tab pos="3514090" algn="l"/>
              </a:tabLst>
            </a:pPr>
            <a:r>
              <a:rPr sz="1750" spc="15" dirty="0">
                <a:latin typeface="Tahoma"/>
                <a:cs typeface="Tahoma"/>
              </a:rPr>
              <a:t>S</a:t>
            </a:r>
            <a:r>
              <a:rPr sz="1750" spc="20" dirty="0">
                <a:latin typeface="Tahoma"/>
                <a:cs typeface="Tahoma"/>
              </a:rPr>
              <a:t>u</a:t>
            </a:r>
            <a:r>
              <a:rPr sz="1750" dirty="0">
                <a:latin typeface="Tahoma"/>
                <a:cs typeface="Tahoma"/>
              </a:rPr>
              <a:t>	</a:t>
            </a:r>
            <a:r>
              <a:rPr sz="1750" spc="125" dirty="0">
                <a:latin typeface="Tahoma"/>
                <a:cs typeface="Tahoma"/>
              </a:rPr>
              <a:t>M</a:t>
            </a:r>
            <a:r>
              <a:rPr sz="1750" dirty="0">
                <a:latin typeface="Tahoma"/>
                <a:cs typeface="Tahoma"/>
              </a:rPr>
              <a:t>	</a:t>
            </a:r>
            <a:r>
              <a:rPr sz="1750" spc="-25" dirty="0">
                <a:latin typeface="Tahoma"/>
                <a:cs typeface="Tahoma"/>
              </a:rPr>
              <a:t>T</a:t>
            </a:r>
            <a:r>
              <a:rPr sz="1750" dirty="0">
                <a:latin typeface="Tahoma"/>
                <a:cs typeface="Tahoma"/>
              </a:rPr>
              <a:t>	</a:t>
            </a:r>
            <a:r>
              <a:rPr sz="1750" spc="50" dirty="0">
                <a:latin typeface="Tahoma"/>
                <a:cs typeface="Tahoma"/>
              </a:rPr>
              <a:t>W</a:t>
            </a:r>
            <a:r>
              <a:rPr sz="1750" dirty="0">
                <a:latin typeface="Tahoma"/>
                <a:cs typeface="Tahoma"/>
              </a:rPr>
              <a:t>	</a:t>
            </a:r>
            <a:r>
              <a:rPr sz="1750" spc="10" dirty="0">
                <a:latin typeface="Tahoma"/>
                <a:cs typeface="Tahoma"/>
              </a:rPr>
              <a:t>Th</a:t>
            </a:r>
            <a:r>
              <a:rPr sz="1750" dirty="0">
                <a:latin typeface="Tahoma"/>
                <a:cs typeface="Tahoma"/>
              </a:rPr>
              <a:t>	F	</a:t>
            </a:r>
            <a:r>
              <a:rPr sz="1750" spc="20" dirty="0">
                <a:latin typeface="Tahoma"/>
                <a:cs typeface="Tahoma"/>
              </a:rPr>
              <a:t>S</a:t>
            </a:r>
            <a:r>
              <a:rPr sz="1750" spc="-5" dirty="0">
                <a:latin typeface="Tahoma"/>
                <a:cs typeface="Tahoma"/>
              </a:rPr>
              <a:t>a</a:t>
            </a:r>
            <a:endParaRPr sz="1750" dirty="0">
              <a:latin typeface="Tahoma"/>
              <a:cs typeface="Tahoma"/>
            </a:endParaRPr>
          </a:p>
          <a:p>
            <a:pPr marL="859155">
              <a:lnSpc>
                <a:spcPct val="100000"/>
              </a:lnSpc>
              <a:spcBef>
                <a:spcPts val="1105"/>
              </a:spcBef>
            </a:pPr>
            <a:r>
              <a:rPr sz="1950" spc="5" dirty="0">
                <a:latin typeface="Tahoma"/>
                <a:cs typeface="Tahoma"/>
              </a:rPr>
              <a:t>Day </a:t>
            </a:r>
            <a:r>
              <a:rPr sz="1950" spc="80" dirty="0">
                <a:latin typeface="Tahoma"/>
                <a:cs typeface="Tahoma"/>
              </a:rPr>
              <a:t>of </a:t>
            </a:r>
            <a:r>
              <a:rPr sz="1950" spc="40" dirty="0">
                <a:latin typeface="Tahoma"/>
                <a:cs typeface="Tahoma"/>
              </a:rPr>
              <a:t>the</a:t>
            </a:r>
            <a:r>
              <a:rPr sz="1950" spc="-434" dirty="0">
                <a:latin typeface="Tahoma"/>
                <a:cs typeface="Tahoma"/>
              </a:rPr>
              <a:t> </a:t>
            </a:r>
            <a:r>
              <a:rPr sz="1950" spc="15" dirty="0">
                <a:latin typeface="Tahoma"/>
                <a:cs typeface="Tahoma"/>
              </a:rPr>
              <a:t>Week</a:t>
            </a:r>
            <a:endParaRPr sz="1950" dirty="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54958" y="2357045"/>
            <a:ext cx="335280" cy="1016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450" spc="-665" dirty="0">
                <a:latin typeface="Tahoma"/>
                <a:cs typeface="Tahoma"/>
              </a:rPr>
              <a:t>}</a:t>
            </a:r>
            <a:endParaRPr sz="645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75862" y="2609554"/>
            <a:ext cx="967740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600"/>
              </a:lnSpc>
            </a:pPr>
            <a:r>
              <a:rPr sz="1950" spc="35" dirty="0">
                <a:latin typeface="Tahoma"/>
                <a:cs typeface="Tahoma"/>
              </a:rPr>
              <a:t>Unused  </a:t>
            </a:r>
            <a:r>
              <a:rPr sz="1950" spc="25" dirty="0">
                <a:latin typeface="Tahoma"/>
                <a:cs typeface="Tahoma"/>
              </a:rPr>
              <a:t>C</a:t>
            </a:r>
            <a:r>
              <a:rPr sz="1950" spc="-15" dirty="0">
                <a:latin typeface="Tahoma"/>
                <a:cs typeface="Tahoma"/>
              </a:rPr>
              <a:t>a</a:t>
            </a:r>
            <a:r>
              <a:rPr sz="1950" spc="65" dirty="0">
                <a:latin typeface="Tahoma"/>
                <a:cs typeface="Tahoma"/>
              </a:rPr>
              <a:t>p</a:t>
            </a:r>
            <a:r>
              <a:rPr sz="1950" spc="-15" dirty="0">
                <a:latin typeface="Tahoma"/>
                <a:cs typeface="Tahoma"/>
              </a:rPr>
              <a:t>a</a:t>
            </a:r>
            <a:r>
              <a:rPr sz="1950" spc="-5" dirty="0">
                <a:latin typeface="Tahoma"/>
                <a:cs typeface="Tahoma"/>
              </a:rPr>
              <a:t>c</a:t>
            </a:r>
            <a:r>
              <a:rPr sz="1950" dirty="0">
                <a:latin typeface="Tahoma"/>
                <a:cs typeface="Tahoma"/>
              </a:rPr>
              <a:t>i</a:t>
            </a:r>
            <a:r>
              <a:rPr sz="1950" spc="35" dirty="0">
                <a:latin typeface="Tahoma"/>
                <a:cs typeface="Tahoma"/>
              </a:rPr>
              <a:t>ty</a:t>
            </a:r>
            <a:endParaRPr sz="1950" dirty="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00137" y="5650677"/>
            <a:ext cx="1925955" cy="348615"/>
          </a:xfrm>
          <a:custGeom>
            <a:avLst/>
            <a:gdLst/>
            <a:ahLst/>
            <a:cxnLst/>
            <a:rect l="l" t="t" r="r" b="b"/>
            <a:pathLst>
              <a:path w="1925955" h="348614">
                <a:moveTo>
                  <a:pt x="0" y="0"/>
                </a:moveTo>
                <a:lnTo>
                  <a:pt x="1925447" y="0"/>
                </a:lnTo>
                <a:lnTo>
                  <a:pt x="1925447" y="348268"/>
                </a:lnTo>
                <a:lnTo>
                  <a:pt x="0" y="348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303942" y="5697597"/>
            <a:ext cx="299720" cy="348615"/>
          </a:xfrm>
          <a:custGeom>
            <a:avLst/>
            <a:gdLst/>
            <a:ahLst/>
            <a:cxnLst/>
            <a:rect l="l" t="t" r="r" b="b"/>
            <a:pathLst>
              <a:path w="299719" h="348614">
                <a:moveTo>
                  <a:pt x="0" y="0"/>
                </a:moveTo>
                <a:lnTo>
                  <a:pt x="299258" y="0"/>
                </a:lnTo>
                <a:lnTo>
                  <a:pt x="299258" y="348268"/>
                </a:lnTo>
                <a:lnTo>
                  <a:pt x="0" y="348268"/>
                </a:lnTo>
                <a:lnTo>
                  <a:pt x="0" y="0"/>
                </a:lnTo>
                <a:close/>
              </a:path>
            </a:pathLst>
          </a:custGeom>
          <a:solidFill>
            <a:srgbClr val="D9E8E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303942" y="5697597"/>
            <a:ext cx="299720" cy="348615"/>
          </a:xfrm>
          <a:custGeom>
            <a:avLst/>
            <a:gdLst/>
            <a:ahLst/>
            <a:cxnLst/>
            <a:rect l="l" t="t" r="r" b="b"/>
            <a:pathLst>
              <a:path w="299719" h="348614">
                <a:moveTo>
                  <a:pt x="0" y="0"/>
                </a:moveTo>
                <a:lnTo>
                  <a:pt x="299259" y="0"/>
                </a:lnTo>
                <a:lnTo>
                  <a:pt x="299259" y="348268"/>
                </a:lnTo>
                <a:lnTo>
                  <a:pt x="0" y="34826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9E8E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1723891" y="5768393"/>
            <a:ext cx="1631314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spc="20" dirty="0">
                <a:latin typeface="Tahoma"/>
                <a:cs typeface="Tahoma"/>
              </a:rPr>
              <a:t>Available</a:t>
            </a:r>
            <a:r>
              <a:rPr sz="1550" spc="-120" dirty="0">
                <a:latin typeface="Tahoma"/>
                <a:cs typeface="Tahoma"/>
              </a:rPr>
              <a:t> </a:t>
            </a:r>
            <a:r>
              <a:rPr sz="1550" spc="15" dirty="0">
                <a:latin typeface="Tahoma"/>
                <a:cs typeface="Tahoma"/>
              </a:rPr>
              <a:t>Capacity</a:t>
            </a:r>
            <a:endParaRPr sz="1550" dirty="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941990" y="3143190"/>
            <a:ext cx="1074420" cy="400685"/>
          </a:xfrm>
          <a:custGeom>
            <a:avLst/>
            <a:gdLst/>
            <a:ahLst/>
            <a:cxnLst/>
            <a:rect l="l" t="t" r="r" b="b"/>
            <a:pathLst>
              <a:path w="1074420" h="400685">
                <a:moveTo>
                  <a:pt x="0" y="0"/>
                </a:moveTo>
                <a:lnTo>
                  <a:pt x="1073951" y="0"/>
                </a:lnTo>
                <a:lnTo>
                  <a:pt x="1073951" y="400110"/>
                </a:lnTo>
                <a:lnTo>
                  <a:pt x="0" y="4001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5941990" y="3143190"/>
            <a:ext cx="1074420" cy="4006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492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275"/>
              </a:spcBef>
            </a:pPr>
            <a:r>
              <a:rPr sz="1950" spc="20" dirty="0">
                <a:latin typeface="Tahoma"/>
                <a:cs typeface="Tahoma"/>
              </a:rPr>
              <a:t>Capacit</a:t>
            </a:r>
            <a:endParaRPr sz="1950" dirty="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15095" y="3178112"/>
            <a:ext cx="149225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dirty="0">
                <a:latin typeface="Tahoma"/>
                <a:cs typeface="Tahoma"/>
              </a:rPr>
              <a:t>y</a:t>
            </a:r>
          </a:p>
        </p:txBody>
      </p:sp>
      <p:sp>
        <p:nvSpPr>
          <p:cNvPr id="22" name="object 22"/>
          <p:cNvSpPr/>
          <p:nvPr/>
        </p:nvSpPr>
        <p:spPr>
          <a:xfrm>
            <a:off x="7015942" y="4770535"/>
            <a:ext cx="4123690" cy="718820"/>
          </a:xfrm>
          <a:custGeom>
            <a:avLst/>
            <a:gdLst/>
            <a:ahLst/>
            <a:cxnLst/>
            <a:rect l="l" t="t" r="r" b="b"/>
            <a:pathLst>
              <a:path w="4123690" h="718820">
                <a:moveTo>
                  <a:pt x="0" y="0"/>
                </a:moveTo>
                <a:lnTo>
                  <a:pt x="4123113" y="0"/>
                </a:lnTo>
                <a:lnTo>
                  <a:pt x="4123113" y="718433"/>
                </a:lnTo>
                <a:lnTo>
                  <a:pt x="0" y="71843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7000715" y="5561896"/>
            <a:ext cx="2080260" cy="817244"/>
          </a:xfrm>
          <a:custGeom>
            <a:avLst/>
            <a:gdLst/>
            <a:ahLst/>
            <a:cxnLst/>
            <a:rect l="l" t="t" r="r" b="b"/>
            <a:pathLst>
              <a:path w="2080259" h="817245">
                <a:moveTo>
                  <a:pt x="0" y="0"/>
                </a:moveTo>
                <a:lnTo>
                  <a:pt x="2079654" y="0"/>
                </a:lnTo>
                <a:lnTo>
                  <a:pt x="2079654" y="816927"/>
                </a:lnTo>
                <a:lnTo>
                  <a:pt x="0" y="81692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7275657" y="4880162"/>
            <a:ext cx="3770629" cy="1148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28015" algn="l"/>
                <a:tab pos="1236980" algn="l"/>
                <a:tab pos="1785620" algn="l"/>
                <a:tab pos="2296795" algn="l"/>
                <a:tab pos="2976245" algn="l"/>
                <a:tab pos="3514090" algn="l"/>
              </a:tabLst>
            </a:pPr>
            <a:r>
              <a:rPr sz="1750" spc="15" dirty="0">
                <a:latin typeface="Tahoma"/>
                <a:cs typeface="Tahoma"/>
              </a:rPr>
              <a:t>S</a:t>
            </a:r>
            <a:r>
              <a:rPr sz="1750" spc="20" dirty="0">
                <a:latin typeface="Tahoma"/>
                <a:cs typeface="Tahoma"/>
              </a:rPr>
              <a:t>u</a:t>
            </a:r>
            <a:r>
              <a:rPr sz="1750" dirty="0">
                <a:latin typeface="Tahoma"/>
                <a:cs typeface="Tahoma"/>
              </a:rPr>
              <a:t>	</a:t>
            </a:r>
            <a:r>
              <a:rPr sz="1750" spc="125" dirty="0">
                <a:latin typeface="Tahoma"/>
                <a:cs typeface="Tahoma"/>
              </a:rPr>
              <a:t>M</a:t>
            </a:r>
            <a:r>
              <a:rPr sz="1750" dirty="0">
                <a:latin typeface="Tahoma"/>
                <a:cs typeface="Tahoma"/>
              </a:rPr>
              <a:t>	</a:t>
            </a:r>
            <a:r>
              <a:rPr sz="1750" spc="-25" dirty="0">
                <a:latin typeface="Tahoma"/>
                <a:cs typeface="Tahoma"/>
              </a:rPr>
              <a:t>T</a:t>
            </a:r>
            <a:r>
              <a:rPr sz="1750" dirty="0">
                <a:latin typeface="Tahoma"/>
                <a:cs typeface="Tahoma"/>
              </a:rPr>
              <a:t>	</a:t>
            </a:r>
            <a:r>
              <a:rPr sz="1750" spc="50" dirty="0">
                <a:latin typeface="Tahoma"/>
                <a:cs typeface="Tahoma"/>
              </a:rPr>
              <a:t>W</a:t>
            </a:r>
            <a:r>
              <a:rPr sz="1750" dirty="0">
                <a:latin typeface="Tahoma"/>
                <a:cs typeface="Tahoma"/>
              </a:rPr>
              <a:t>	</a:t>
            </a:r>
            <a:r>
              <a:rPr sz="1750" spc="10" dirty="0">
                <a:latin typeface="Tahoma"/>
                <a:cs typeface="Tahoma"/>
              </a:rPr>
              <a:t>Th</a:t>
            </a:r>
            <a:r>
              <a:rPr sz="1750" dirty="0">
                <a:latin typeface="Tahoma"/>
                <a:cs typeface="Tahoma"/>
              </a:rPr>
              <a:t>	F	</a:t>
            </a:r>
            <a:r>
              <a:rPr sz="1750" spc="20" dirty="0">
                <a:latin typeface="Tahoma"/>
                <a:cs typeface="Tahoma"/>
              </a:rPr>
              <a:t>S</a:t>
            </a:r>
            <a:r>
              <a:rPr sz="1750" spc="-5" dirty="0">
                <a:latin typeface="Tahoma"/>
                <a:cs typeface="Tahoma"/>
              </a:rPr>
              <a:t>a</a:t>
            </a:r>
            <a:endParaRPr sz="1750" dirty="0">
              <a:latin typeface="Tahoma"/>
              <a:cs typeface="Tahoma"/>
            </a:endParaRPr>
          </a:p>
          <a:p>
            <a:pPr marL="1054100">
              <a:lnSpc>
                <a:spcPct val="100000"/>
              </a:lnSpc>
              <a:spcBef>
                <a:spcPts val="915"/>
              </a:spcBef>
            </a:pPr>
            <a:r>
              <a:rPr sz="1950" spc="5" dirty="0">
                <a:latin typeface="Tahoma"/>
                <a:cs typeface="Tahoma"/>
              </a:rPr>
              <a:t>Day </a:t>
            </a:r>
            <a:r>
              <a:rPr sz="1950" spc="80" dirty="0">
                <a:latin typeface="Tahoma"/>
                <a:cs typeface="Tahoma"/>
              </a:rPr>
              <a:t>of </a:t>
            </a:r>
            <a:r>
              <a:rPr sz="1950" spc="40" dirty="0">
                <a:latin typeface="Tahoma"/>
                <a:cs typeface="Tahoma"/>
              </a:rPr>
              <a:t>the</a:t>
            </a:r>
            <a:r>
              <a:rPr sz="1950" spc="-434" dirty="0">
                <a:latin typeface="Tahoma"/>
                <a:cs typeface="Tahoma"/>
              </a:rPr>
              <a:t> </a:t>
            </a:r>
            <a:r>
              <a:rPr sz="1950" spc="15" dirty="0">
                <a:latin typeface="Tahoma"/>
                <a:cs typeface="Tahoma"/>
              </a:rPr>
              <a:t>Week</a:t>
            </a:r>
            <a:endParaRPr sz="1950" dirty="0">
              <a:latin typeface="Tahoma"/>
              <a:cs typeface="Tahoma"/>
            </a:endParaRPr>
          </a:p>
          <a:p>
            <a:pPr marL="537210">
              <a:lnSpc>
                <a:spcPct val="100000"/>
              </a:lnSpc>
              <a:spcBef>
                <a:spcPts val="1685"/>
              </a:spcBef>
            </a:pPr>
            <a:r>
              <a:rPr sz="1550" spc="20" dirty="0">
                <a:latin typeface="Tahoma"/>
                <a:cs typeface="Tahoma"/>
              </a:rPr>
              <a:t>Available</a:t>
            </a:r>
            <a:r>
              <a:rPr sz="1550" spc="-120" dirty="0">
                <a:latin typeface="Tahoma"/>
                <a:cs typeface="Tahoma"/>
              </a:rPr>
              <a:t> </a:t>
            </a:r>
            <a:r>
              <a:rPr sz="1550" spc="15" dirty="0">
                <a:latin typeface="Tahoma"/>
                <a:cs typeface="Tahoma"/>
              </a:rPr>
              <a:t>Capacity</a:t>
            </a:r>
            <a:endParaRPr sz="1550" dirty="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365228" y="5716142"/>
            <a:ext cx="299720" cy="348615"/>
          </a:xfrm>
          <a:custGeom>
            <a:avLst/>
            <a:gdLst/>
            <a:ahLst/>
            <a:cxnLst/>
            <a:rect l="l" t="t" r="r" b="b"/>
            <a:pathLst>
              <a:path w="299720" h="348614">
                <a:moveTo>
                  <a:pt x="0" y="0"/>
                </a:moveTo>
                <a:lnTo>
                  <a:pt x="299258" y="0"/>
                </a:lnTo>
                <a:lnTo>
                  <a:pt x="299258" y="348268"/>
                </a:lnTo>
                <a:lnTo>
                  <a:pt x="0" y="348268"/>
                </a:lnTo>
                <a:lnTo>
                  <a:pt x="0" y="0"/>
                </a:lnTo>
                <a:close/>
              </a:path>
            </a:pathLst>
          </a:custGeom>
          <a:solidFill>
            <a:srgbClr val="D9E8E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7365228" y="5716142"/>
            <a:ext cx="299720" cy="348615"/>
          </a:xfrm>
          <a:custGeom>
            <a:avLst/>
            <a:gdLst/>
            <a:ahLst/>
            <a:cxnLst/>
            <a:rect l="l" t="t" r="r" b="b"/>
            <a:pathLst>
              <a:path w="299720" h="348614">
                <a:moveTo>
                  <a:pt x="0" y="0"/>
                </a:moveTo>
                <a:lnTo>
                  <a:pt x="299259" y="0"/>
                </a:lnTo>
                <a:lnTo>
                  <a:pt x="299259" y="348268"/>
                </a:lnTo>
                <a:lnTo>
                  <a:pt x="0" y="34826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9E8E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9591898" y="2290569"/>
            <a:ext cx="2384425" cy="777875"/>
          </a:xfrm>
          <a:custGeom>
            <a:avLst/>
            <a:gdLst/>
            <a:ahLst/>
            <a:cxnLst/>
            <a:rect l="l" t="t" r="r" b="b"/>
            <a:pathLst>
              <a:path w="2384425" h="777875">
                <a:moveTo>
                  <a:pt x="0" y="0"/>
                </a:moveTo>
                <a:lnTo>
                  <a:pt x="2383892" y="0"/>
                </a:lnTo>
                <a:lnTo>
                  <a:pt x="2383892" y="777343"/>
                </a:lnTo>
                <a:lnTo>
                  <a:pt x="0" y="77734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 txBox="1"/>
          <p:nvPr/>
        </p:nvSpPr>
        <p:spPr>
          <a:xfrm>
            <a:off x="9591898" y="2290569"/>
            <a:ext cx="2397125" cy="7778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827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39"/>
              </a:spcBef>
            </a:pPr>
            <a:r>
              <a:rPr sz="1850" spc="55" dirty="0">
                <a:latin typeface="Tahoma"/>
                <a:cs typeface="Tahoma"/>
              </a:rPr>
              <a:t>Auto </a:t>
            </a:r>
            <a:r>
              <a:rPr sz="1850" spc="25" dirty="0">
                <a:latin typeface="Tahoma"/>
                <a:cs typeface="Tahoma"/>
              </a:rPr>
              <a:t>Scaling</a:t>
            </a:r>
            <a:r>
              <a:rPr sz="1850" spc="-295" dirty="0">
                <a:latin typeface="Tahoma"/>
                <a:cs typeface="Tahoma"/>
              </a:rPr>
              <a:t> </a:t>
            </a:r>
            <a:r>
              <a:rPr sz="1850" spc="10" dirty="0">
                <a:latin typeface="Tahoma"/>
                <a:cs typeface="Tahoma"/>
              </a:rPr>
              <a:t>adjusting</a:t>
            </a:r>
            <a:endParaRPr sz="1850" dirty="0">
              <a:latin typeface="Tahoma"/>
              <a:cs typeface="Tahoma"/>
            </a:endParaRPr>
          </a:p>
          <a:p>
            <a:pPr marL="38100" marR="1905">
              <a:lnSpc>
                <a:spcPts val="2200"/>
              </a:lnSpc>
              <a:spcBef>
                <a:spcPts val="55"/>
              </a:spcBef>
            </a:pPr>
            <a:r>
              <a:rPr sz="1900" b="1" dirty="0">
                <a:latin typeface="Arial"/>
                <a:cs typeface="Arial"/>
              </a:rPr>
              <a:t>← </a:t>
            </a:r>
            <a:r>
              <a:rPr sz="1850" spc="15" dirty="0">
                <a:latin typeface="Tahoma"/>
                <a:cs typeface="Tahoma"/>
              </a:rPr>
              <a:t>capacity </a:t>
            </a:r>
            <a:r>
              <a:rPr sz="1850" spc="-20" dirty="0">
                <a:latin typeface="Tahoma"/>
                <a:cs typeface="Tahoma"/>
              </a:rPr>
              <a:t>as</a:t>
            </a:r>
            <a:r>
              <a:rPr sz="1850" spc="-280" dirty="0">
                <a:latin typeface="Tahoma"/>
                <a:cs typeface="Tahoma"/>
              </a:rPr>
              <a:t> </a:t>
            </a:r>
            <a:r>
              <a:rPr sz="1850" spc="30" dirty="0">
                <a:latin typeface="Tahoma"/>
                <a:cs typeface="Tahoma"/>
              </a:rPr>
              <a:t>needed</a:t>
            </a:r>
            <a:endParaRPr sz="18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428371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75" dirty="0">
                <a:latin typeface="Calibri"/>
                <a:cs typeface="Calibri"/>
              </a:rPr>
              <a:t>Critical</a:t>
            </a:r>
            <a:r>
              <a:rPr sz="4400" spc="114" dirty="0">
                <a:latin typeface="Calibri"/>
                <a:cs typeface="Calibri"/>
              </a:rPr>
              <a:t> </a:t>
            </a:r>
            <a:r>
              <a:rPr sz="4400" spc="145" dirty="0">
                <a:latin typeface="Calibri"/>
                <a:cs typeface="Calibri"/>
              </a:rPr>
              <a:t>Questions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95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7620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255008" y="2648711"/>
            <a:ext cx="2484119" cy="670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4303776" y="2578607"/>
            <a:ext cx="2386583" cy="917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312544" y="2687124"/>
            <a:ext cx="2367588" cy="5539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255008" y="4648200"/>
            <a:ext cx="2484119" cy="6705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166615" y="4581144"/>
            <a:ext cx="2660904" cy="9174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312544" y="4688323"/>
            <a:ext cx="2367588" cy="5539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545879" y="1475232"/>
            <a:ext cx="9003665" cy="3713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320">
              <a:lnSpc>
                <a:spcPts val="3000"/>
              </a:lnSpc>
            </a:pPr>
            <a:r>
              <a:rPr sz="2800" spc="130" dirty="0">
                <a:latin typeface="Calibri"/>
                <a:cs typeface="Calibri"/>
              </a:rPr>
              <a:t>How </a:t>
            </a:r>
            <a:r>
              <a:rPr sz="2800" spc="90" dirty="0">
                <a:latin typeface="Calibri"/>
                <a:cs typeface="Calibri"/>
              </a:rPr>
              <a:t>can </a:t>
            </a:r>
            <a:r>
              <a:rPr sz="2800" spc="-25" dirty="0">
                <a:latin typeface="Calibri"/>
                <a:cs typeface="Calibri"/>
              </a:rPr>
              <a:t>I </a:t>
            </a:r>
            <a:r>
              <a:rPr sz="2800" spc="105" dirty="0">
                <a:latin typeface="Calibri"/>
                <a:cs typeface="Calibri"/>
              </a:rPr>
              <a:t>make </a:t>
            </a:r>
            <a:r>
              <a:rPr sz="2800" spc="45" dirty="0">
                <a:latin typeface="Calibri"/>
                <a:cs typeface="Calibri"/>
              </a:rPr>
              <a:t>sure </a:t>
            </a:r>
            <a:r>
              <a:rPr sz="2800" spc="85" dirty="0">
                <a:latin typeface="Calibri"/>
                <a:cs typeface="Calibri"/>
              </a:rPr>
              <a:t>that </a:t>
            </a:r>
            <a:r>
              <a:rPr sz="2800" spc="150" dirty="0">
                <a:latin typeface="Calibri"/>
                <a:cs typeface="Calibri"/>
              </a:rPr>
              <a:t>my </a:t>
            </a:r>
            <a:r>
              <a:rPr sz="2800" spc="75" dirty="0">
                <a:latin typeface="Calibri"/>
                <a:cs typeface="Calibri"/>
              </a:rPr>
              <a:t>workload </a:t>
            </a:r>
            <a:r>
              <a:rPr sz="2800" spc="90" dirty="0">
                <a:latin typeface="Calibri"/>
                <a:cs typeface="Calibri"/>
              </a:rPr>
              <a:t>has </a:t>
            </a:r>
            <a:r>
              <a:rPr sz="2800" spc="120" dirty="0">
                <a:latin typeface="Calibri"/>
                <a:cs typeface="Calibri"/>
              </a:rPr>
              <a:t>enough </a:t>
            </a:r>
            <a:r>
              <a:rPr sz="2800" spc="185" dirty="0">
                <a:latin typeface="Calibri"/>
                <a:cs typeface="Calibri"/>
              </a:rPr>
              <a:t>EC2  </a:t>
            </a:r>
            <a:r>
              <a:rPr sz="2800" spc="50" dirty="0">
                <a:latin typeface="Calibri"/>
                <a:cs typeface="Calibri"/>
              </a:rPr>
              <a:t>resources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95" dirty="0">
                <a:latin typeface="Calibri"/>
                <a:cs typeface="Calibri"/>
              </a:rPr>
              <a:t>meet </a:t>
            </a:r>
            <a:r>
              <a:rPr sz="2800" spc="90" dirty="0">
                <a:latin typeface="Calibri"/>
                <a:cs typeface="Calibri"/>
              </a:rPr>
              <a:t>fluctuating </a:t>
            </a:r>
            <a:r>
              <a:rPr sz="2800" spc="80" dirty="0">
                <a:latin typeface="Calibri"/>
                <a:cs typeface="Calibri"/>
              </a:rPr>
              <a:t>performance</a:t>
            </a:r>
            <a:r>
              <a:rPr sz="2800" spc="245" dirty="0">
                <a:latin typeface="Calibri"/>
                <a:cs typeface="Calibri"/>
              </a:rPr>
              <a:t> </a:t>
            </a:r>
            <a:r>
              <a:rPr sz="2800" spc="45" dirty="0">
                <a:latin typeface="Calibri"/>
                <a:cs typeface="Calibri"/>
              </a:rPr>
              <a:t>requirements?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897890" algn="ctr">
              <a:lnSpc>
                <a:spcPct val="100000"/>
              </a:lnSpc>
            </a:pPr>
            <a:r>
              <a:rPr sz="3000" spc="-25" dirty="0">
                <a:solidFill>
                  <a:srgbClr val="FFFFFF"/>
                </a:solidFill>
                <a:latin typeface="Lucida Sans"/>
                <a:cs typeface="Lucida Sans"/>
              </a:rPr>
              <a:t>Scalability</a:t>
            </a:r>
            <a:endParaRPr sz="3000" dirty="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33020">
              <a:lnSpc>
                <a:spcPct val="100000"/>
              </a:lnSpc>
            </a:pPr>
            <a:r>
              <a:rPr sz="2800" spc="130" dirty="0">
                <a:latin typeface="Calibri"/>
                <a:cs typeface="Calibri"/>
              </a:rPr>
              <a:t>How </a:t>
            </a:r>
            <a:r>
              <a:rPr sz="2800" spc="90" dirty="0">
                <a:latin typeface="Calibri"/>
                <a:cs typeface="Calibri"/>
              </a:rPr>
              <a:t>can </a:t>
            </a:r>
            <a:r>
              <a:rPr sz="2800" spc="185" dirty="0">
                <a:latin typeface="Calibri"/>
                <a:cs typeface="Calibri"/>
              </a:rPr>
              <a:t>EC2 </a:t>
            </a:r>
            <a:r>
              <a:rPr sz="2800" spc="50" dirty="0">
                <a:latin typeface="Calibri"/>
                <a:cs typeface="Calibri"/>
              </a:rPr>
              <a:t>resource </a:t>
            </a:r>
            <a:r>
              <a:rPr sz="2800" spc="75" dirty="0">
                <a:latin typeface="Calibri"/>
                <a:cs typeface="Calibri"/>
              </a:rPr>
              <a:t>provisioning </a:t>
            </a:r>
            <a:r>
              <a:rPr sz="2800" spc="60" dirty="0">
                <a:latin typeface="Calibri"/>
                <a:cs typeface="Calibri"/>
              </a:rPr>
              <a:t>occur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100" dirty="0">
                <a:latin typeface="Calibri"/>
                <a:cs typeface="Calibri"/>
              </a:rPr>
              <a:t>on-demand?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350" dirty="0">
              <a:latin typeface="Times New Roman"/>
              <a:cs typeface="Times New Roman"/>
            </a:endParaRPr>
          </a:p>
          <a:p>
            <a:pPr marL="896619" algn="ctr">
              <a:lnSpc>
                <a:spcPct val="100000"/>
              </a:lnSpc>
            </a:pPr>
            <a:r>
              <a:rPr sz="3000" spc="-65" dirty="0">
                <a:solidFill>
                  <a:srgbClr val="FFFFFF"/>
                </a:solidFill>
                <a:latin typeface="Lucida Sans"/>
                <a:cs typeface="Lucida Sans"/>
              </a:rPr>
              <a:t>Automation</a:t>
            </a:r>
            <a:endParaRPr sz="30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442646" y="3925949"/>
            <a:ext cx="764540" cy="812165"/>
          </a:xfrm>
          <a:custGeom>
            <a:avLst/>
            <a:gdLst/>
            <a:ahLst/>
            <a:cxnLst/>
            <a:rect l="l" t="t" r="r" b="b"/>
            <a:pathLst>
              <a:path w="764539" h="812164">
                <a:moveTo>
                  <a:pt x="0" y="0"/>
                </a:moveTo>
                <a:lnTo>
                  <a:pt x="763960" y="0"/>
                </a:lnTo>
                <a:lnTo>
                  <a:pt x="763960" y="811846"/>
                </a:lnTo>
                <a:lnTo>
                  <a:pt x="0" y="811846"/>
                </a:lnTo>
                <a:lnTo>
                  <a:pt x="0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442646" y="3925949"/>
            <a:ext cx="764540" cy="812165"/>
          </a:xfrm>
          <a:custGeom>
            <a:avLst/>
            <a:gdLst/>
            <a:ahLst/>
            <a:cxnLst/>
            <a:rect l="l" t="t" r="r" b="b"/>
            <a:pathLst>
              <a:path w="764539" h="812164">
                <a:moveTo>
                  <a:pt x="0" y="0"/>
                </a:moveTo>
                <a:lnTo>
                  <a:pt x="763961" y="0"/>
                </a:lnTo>
                <a:lnTo>
                  <a:pt x="763961" y="811846"/>
                </a:lnTo>
                <a:lnTo>
                  <a:pt x="0" y="81184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CC9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6419850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195" dirty="0"/>
              <a:t>Scaling </a:t>
            </a:r>
            <a:r>
              <a:rPr sz="4400" spc="-125" dirty="0"/>
              <a:t>Out </a:t>
            </a:r>
            <a:r>
              <a:rPr sz="4400" spc="-229" dirty="0"/>
              <a:t>and </a:t>
            </a:r>
            <a:r>
              <a:rPr sz="4400" spc="-195" dirty="0"/>
              <a:t>Scaling</a:t>
            </a:r>
            <a:r>
              <a:rPr sz="4400" spc="-455" dirty="0"/>
              <a:t> </a:t>
            </a:r>
            <a:r>
              <a:rPr sz="4400" spc="-215" dirty="0"/>
              <a:t>In</a:t>
            </a:r>
            <a:endParaRPr sz="4400" dirty="0"/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6857" y="2032000"/>
            <a:ext cx="1372235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0" marR="5080" indent="-127000">
              <a:lnSpc>
                <a:spcPts val="2110"/>
              </a:lnSpc>
            </a:pPr>
            <a:r>
              <a:rPr sz="1800" b="1" spc="-5" dirty="0">
                <a:latin typeface="Arial"/>
                <a:cs typeface="Arial"/>
              </a:rPr>
              <a:t>Elastic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Load  </a:t>
            </a:r>
            <a:r>
              <a:rPr sz="1800" b="1" spc="-5" dirty="0">
                <a:latin typeface="Arial"/>
                <a:cs typeface="Arial"/>
              </a:rPr>
              <a:t>Balancing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04966" y="3477883"/>
            <a:ext cx="2924175" cy="1733550"/>
          </a:xfrm>
          <a:custGeom>
            <a:avLst/>
            <a:gdLst/>
            <a:ahLst/>
            <a:cxnLst/>
            <a:rect l="l" t="t" r="r" b="b"/>
            <a:pathLst>
              <a:path w="2924175" h="1733550">
                <a:moveTo>
                  <a:pt x="0" y="170200"/>
                </a:moveTo>
                <a:lnTo>
                  <a:pt x="6079" y="124954"/>
                </a:lnTo>
                <a:lnTo>
                  <a:pt x="23237" y="84296"/>
                </a:lnTo>
                <a:lnTo>
                  <a:pt x="49850" y="49850"/>
                </a:lnTo>
                <a:lnTo>
                  <a:pt x="84296" y="23237"/>
                </a:lnTo>
                <a:lnTo>
                  <a:pt x="124954" y="6079"/>
                </a:lnTo>
                <a:lnTo>
                  <a:pt x="170200" y="0"/>
                </a:lnTo>
                <a:lnTo>
                  <a:pt x="2753598" y="0"/>
                </a:lnTo>
                <a:lnTo>
                  <a:pt x="2798843" y="6079"/>
                </a:lnTo>
                <a:lnTo>
                  <a:pt x="2839501" y="23237"/>
                </a:lnTo>
                <a:lnTo>
                  <a:pt x="2873947" y="49850"/>
                </a:lnTo>
                <a:lnTo>
                  <a:pt x="2900560" y="84296"/>
                </a:lnTo>
                <a:lnTo>
                  <a:pt x="2917718" y="124954"/>
                </a:lnTo>
                <a:lnTo>
                  <a:pt x="2923798" y="170200"/>
                </a:lnTo>
                <a:lnTo>
                  <a:pt x="2923798" y="1563350"/>
                </a:lnTo>
                <a:lnTo>
                  <a:pt x="2917718" y="1608595"/>
                </a:lnTo>
                <a:lnTo>
                  <a:pt x="2900560" y="1649253"/>
                </a:lnTo>
                <a:lnTo>
                  <a:pt x="2873947" y="1683699"/>
                </a:lnTo>
                <a:lnTo>
                  <a:pt x="2839501" y="1710312"/>
                </a:lnTo>
                <a:lnTo>
                  <a:pt x="2798843" y="1727470"/>
                </a:lnTo>
                <a:lnTo>
                  <a:pt x="2753598" y="1733550"/>
                </a:lnTo>
                <a:lnTo>
                  <a:pt x="170200" y="1733550"/>
                </a:lnTo>
                <a:lnTo>
                  <a:pt x="124954" y="1727470"/>
                </a:lnTo>
                <a:lnTo>
                  <a:pt x="84296" y="1710312"/>
                </a:lnTo>
                <a:lnTo>
                  <a:pt x="49850" y="1683699"/>
                </a:lnTo>
                <a:lnTo>
                  <a:pt x="23237" y="1649253"/>
                </a:lnTo>
                <a:lnTo>
                  <a:pt x="6079" y="1608595"/>
                </a:lnTo>
                <a:lnTo>
                  <a:pt x="0" y="1563350"/>
                </a:lnTo>
                <a:lnTo>
                  <a:pt x="0" y="17020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334268" y="3477883"/>
            <a:ext cx="2924175" cy="1733550"/>
          </a:xfrm>
          <a:custGeom>
            <a:avLst/>
            <a:gdLst/>
            <a:ahLst/>
            <a:cxnLst/>
            <a:rect l="l" t="t" r="r" b="b"/>
            <a:pathLst>
              <a:path w="2924175" h="1733550">
                <a:moveTo>
                  <a:pt x="0" y="170200"/>
                </a:moveTo>
                <a:lnTo>
                  <a:pt x="6079" y="124954"/>
                </a:lnTo>
                <a:lnTo>
                  <a:pt x="23237" y="84296"/>
                </a:lnTo>
                <a:lnTo>
                  <a:pt x="49850" y="49850"/>
                </a:lnTo>
                <a:lnTo>
                  <a:pt x="84296" y="23237"/>
                </a:lnTo>
                <a:lnTo>
                  <a:pt x="124954" y="6079"/>
                </a:lnTo>
                <a:lnTo>
                  <a:pt x="170200" y="0"/>
                </a:lnTo>
                <a:lnTo>
                  <a:pt x="2753598" y="0"/>
                </a:lnTo>
                <a:lnTo>
                  <a:pt x="2798843" y="6079"/>
                </a:lnTo>
                <a:lnTo>
                  <a:pt x="2839501" y="23237"/>
                </a:lnTo>
                <a:lnTo>
                  <a:pt x="2873947" y="49850"/>
                </a:lnTo>
                <a:lnTo>
                  <a:pt x="2900560" y="84296"/>
                </a:lnTo>
                <a:lnTo>
                  <a:pt x="2917718" y="124954"/>
                </a:lnTo>
                <a:lnTo>
                  <a:pt x="2923798" y="170200"/>
                </a:lnTo>
                <a:lnTo>
                  <a:pt x="2923798" y="1563350"/>
                </a:lnTo>
                <a:lnTo>
                  <a:pt x="2917718" y="1608595"/>
                </a:lnTo>
                <a:lnTo>
                  <a:pt x="2900560" y="1649253"/>
                </a:lnTo>
                <a:lnTo>
                  <a:pt x="2873947" y="1683699"/>
                </a:lnTo>
                <a:lnTo>
                  <a:pt x="2839501" y="1710312"/>
                </a:lnTo>
                <a:lnTo>
                  <a:pt x="2798843" y="1727470"/>
                </a:lnTo>
                <a:lnTo>
                  <a:pt x="2753598" y="1733550"/>
                </a:lnTo>
                <a:lnTo>
                  <a:pt x="170200" y="1733550"/>
                </a:lnTo>
                <a:lnTo>
                  <a:pt x="124954" y="1727470"/>
                </a:lnTo>
                <a:lnTo>
                  <a:pt x="84296" y="1710312"/>
                </a:lnTo>
                <a:lnTo>
                  <a:pt x="49850" y="1683699"/>
                </a:lnTo>
                <a:lnTo>
                  <a:pt x="23237" y="1649253"/>
                </a:lnTo>
                <a:lnTo>
                  <a:pt x="6079" y="1608595"/>
                </a:lnTo>
                <a:lnTo>
                  <a:pt x="0" y="1563350"/>
                </a:lnTo>
                <a:lnTo>
                  <a:pt x="0" y="17020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563571" y="3477883"/>
            <a:ext cx="2924175" cy="1733550"/>
          </a:xfrm>
          <a:custGeom>
            <a:avLst/>
            <a:gdLst/>
            <a:ahLst/>
            <a:cxnLst/>
            <a:rect l="l" t="t" r="r" b="b"/>
            <a:pathLst>
              <a:path w="2924175" h="1733550">
                <a:moveTo>
                  <a:pt x="0" y="170200"/>
                </a:moveTo>
                <a:lnTo>
                  <a:pt x="6079" y="124954"/>
                </a:lnTo>
                <a:lnTo>
                  <a:pt x="23237" y="84296"/>
                </a:lnTo>
                <a:lnTo>
                  <a:pt x="49850" y="49850"/>
                </a:lnTo>
                <a:lnTo>
                  <a:pt x="84296" y="23237"/>
                </a:lnTo>
                <a:lnTo>
                  <a:pt x="124954" y="6079"/>
                </a:lnTo>
                <a:lnTo>
                  <a:pt x="170200" y="0"/>
                </a:lnTo>
                <a:lnTo>
                  <a:pt x="2753598" y="0"/>
                </a:lnTo>
                <a:lnTo>
                  <a:pt x="2798843" y="6079"/>
                </a:lnTo>
                <a:lnTo>
                  <a:pt x="2839501" y="23237"/>
                </a:lnTo>
                <a:lnTo>
                  <a:pt x="2873947" y="49850"/>
                </a:lnTo>
                <a:lnTo>
                  <a:pt x="2900560" y="84296"/>
                </a:lnTo>
                <a:lnTo>
                  <a:pt x="2917718" y="124954"/>
                </a:lnTo>
                <a:lnTo>
                  <a:pt x="2923798" y="170200"/>
                </a:lnTo>
                <a:lnTo>
                  <a:pt x="2923798" y="1563350"/>
                </a:lnTo>
                <a:lnTo>
                  <a:pt x="2917718" y="1608595"/>
                </a:lnTo>
                <a:lnTo>
                  <a:pt x="2900560" y="1649253"/>
                </a:lnTo>
                <a:lnTo>
                  <a:pt x="2873947" y="1683699"/>
                </a:lnTo>
                <a:lnTo>
                  <a:pt x="2839501" y="1710312"/>
                </a:lnTo>
                <a:lnTo>
                  <a:pt x="2798843" y="1727470"/>
                </a:lnTo>
                <a:lnTo>
                  <a:pt x="2753598" y="1733550"/>
                </a:lnTo>
                <a:lnTo>
                  <a:pt x="170200" y="1733550"/>
                </a:lnTo>
                <a:lnTo>
                  <a:pt x="124954" y="1727470"/>
                </a:lnTo>
                <a:lnTo>
                  <a:pt x="84296" y="1710312"/>
                </a:lnTo>
                <a:lnTo>
                  <a:pt x="49850" y="1683699"/>
                </a:lnTo>
                <a:lnTo>
                  <a:pt x="23237" y="1649253"/>
                </a:lnTo>
                <a:lnTo>
                  <a:pt x="6079" y="1608595"/>
                </a:lnTo>
                <a:lnTo>
                  <a:pt x="0" y="1563350"/>
                </a:lnTo>
                <a:lnTo>
                  <a:pt x="0" y="17020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382590" y="4766055"/>
            <a:ext cx="236728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Auto </a:t>
            </a:r>
            <a:r>
              <a:rPr sz="2000" b="1" spc="-5" dirty="0">
                <a:latin typeface="Arial"/>
                <a:cs typeface="Arial"/>
              </a:rPr>
              <a:t>Scaling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group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31943" y="4756911"/>
            <a:ext cx="236728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Auto </a:t>
            </a:r>
            <a:r>
              <a:rPr sz="2000" b="1" spc="-5" dirty="0">
                <a:latin typeface="Arial"/>
                <a:cs typeface="Arial"/>
              </a:rPr>
              <a:t>Scaling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group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7107" y="4766055"/>
            <a:ext cx="2367280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Auto </a:t>
            </a:r>
            <a:r>
              <a:rPr sz="2000" b="1" spc="-5" dirty="0">
                <a:latin typeface="Arial"/>
                <a:cs typeface="Arial"/>
              </a:rPr>
              <a:t>Scaling</a:t>
            </a:r>
            <a:r>
              <a:rPr sz="2000" b="1" spc="-8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group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83706" y="5495544"/>
            <a:ext cx="2835275" cy="382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Base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Configuration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62925" y="5498591"/>
            <a:ext cx="6668770" cy="1063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8180">
              <a:lnSpc>
                <a:spcPct val="100000"/>
              </a:lnSpc>
              <a:tabLst>
                <a:tab pos="4036060" algn="l"/>
              </a:tabLst>
            </a:pPr>
            <a:r>
              <a:rPr sz="2400" b="1" spc="-5" dirty="0">
                <a:latin typeface="Arial"/>
                <a:cs typeface="Arial"/>
              </a:rPr>
              <a:t>Scaling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Out	Scaling</a:t>
            </a:r>
            <a:r>
              <a:rPr sz="2400" b="1" spc="-10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In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00"/>
              </a:spcBef>
              <a:tabLst>
                <a:tab pos="3236595" algn="l"/>
              </a:tabLst>
            </a:pPr>
            <a:r>
              <a:rPr sz="2800" b="1" dirty="0">
                <a:solidFill>
                  <a:srgbClr val="00CC99"/>
                </a:solidFill>
                <a:latin typeface="Arial"/>
                <a:cs typeface="Arial"/>
              </a:rPr>
              <a:t>Launch</a:t>
            </a:r>
            <a:r>
              <a:rPr sz="2800" b="1" spc="5" dirty="0">
                <a:solidFill>
                  <a:srgbClr val="00CC99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CC99"/>
                </a:solidFill>
                <a:latin typeface="Arial"/>
                <a:cs typeface="Arial"/>
              </a:rPr>
              <a:t>Instances	</a:t>
            </a:r>
            <a:r>
              <a:rPr sz="2800" b="1" spc="-25" dirty="0">
                <a:solidFill>
                  <a:srgbClr val="00CC99"/>
                </a:solidFill>
                <a:latin typeface="Arial"/>
                <a:cs typeface="Arial"/>
              </a:rPr>
              <a:t>Terminate</a:t>
            </a:r>
            <a:r>
              <a:rPr sz="2800" b="1" spc="-65" dirty="0">
                <a:solidFill>
                  <a:srgbClr val="00CC99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CC99"/>
                </a:solidFill>
                <a:latin typeface="Arial"/>
                <a:cs typeface="Arial"/>
              </a:rPr>
              <a:t>Instances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66863" y="3007692"/>
            <a:ext cx="0" cy="776605"/>
          </a:xfrm>
          <a:custGeom>
            <a:avLst/>
            <a:gdLst/>
            <a:ahLst/>
            <a:cxnLst/>
            <a:rect l="l" t="t" r="r" b="b"/>
            <a:pathLst>
              <a:path h="776604">
                <a:moveTo>
                  <a:pt x="2" y="0"/>
                </a:moveTo>
                <a:lnTo>
                  <a:pt x="0" y="77634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088511" y="3784042"/>
            <a:ext cx="917575" cy="0"/>
          </a:xfrm>
          <a:custGeom>
            <a:avLst/>
            <a:gdLst/>
            <a:ahLst/>
            <a:cxnLst/>
            <a:rect l="l" t="t" r="r" b="b"/>
            <a:pathLst>
              <a:path w="917575">
                <a:moveTo>
                  <a:pt x="9173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2094059" y="3784041"/>
            <a:ext cx="0" cy="284480"/>
          </a:xfrm>
          <a:custGeom>
            <a:avLst/>
            <a:gdLst/>
            <a:ahLst/>
            <a:cxnLst/>
            <a:rect l="l" t="t" r="r" b="b"/>
            <a:pathLst>
              <a:path h="284479">
                <a:moveTo>
                  <a:pt x="0" y="283866"/>
                </a:moveTo>
                <a:lnTo>
                  <a:pt x="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3002861" y="3779994"/>
            <a:ext cx="0" cy="284480"/>
          </a:xfrm>
          <a:custGeom>
            <a:avLst/>
            <a:gdLst/>
            <a:ahLst/>
            <a:cxnLst/>
            <a:rect l="l" t="t" r="r" b="b"/>
            <a:pathLst>
              <a:path h="284479">
                <a:moveTo>
                  <a:pt x="0" y="283866"/>
                </a:moveTo>
                <a:lnTo>
                  <a:pt x="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2663951" y="4029455"/>
            <a:ext cx="682751" cy="707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746504" y="4023359"/>
            <a:ext cx="682751" cy="707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868423" y="1392936"/>
            <a:ext cx="1399031" cy="1679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9037043" y="3007692"/>
            <a:ext cx="0" cy="776605"/>
          </a:xfrm>
          <a:custGeom>
            <a:avLst/>
            <a:gdLst/>
            <a:ahLst/>
            <a:cxnLst/>
            <a:rect l="l" t="t" r="r" b="b"/>
            <a:pathLst>
              <a:path h="776604">
                <a:moveTo>
                  <a:pt x="2" y="0"/>
                </a:moveTo>
                <a:lnTo>
                  <a:pt x="0" y="77634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8558691" y="3784042"/>
            <a:ext cx="917575" cy="0"/>
          </a:xfrm>
          <a:custGeom>
            <a:avLst/>
            <a:gdLst/>
            <a:ahLst/>
            <a:cxnLst/>
            <a:rect l="l" t="t" r="r" b="b"/>
            <a:pathLst>
              <a:path w="917575">
                <a:moveTo>
                  <a:pt x="917374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8564240" y="3784041"/>
            <a:ext cx="0" cy="284480"/>
          </a:xfrm>
          <a:custGeom>
            <a:avLst/>
            <a:gdLst/>
            <a:ahLst/>
            <a:cxnLst/>
            <a:rect l="l" t="t" r="r" b="b"/>
            <a:pathLst>
              <a:path h="284479">
                <a:moveTo>
                  <a:pt x="0" y="283866"/>
                </a:moveTo>
                <a:lnTo>
                  <a:pt x="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9473042" y="3779994"/>
            <a:ext cx="0" cy="284480"/>
          </a:xfrm>
          <a:custGeom>
            <a:avLst/>
            <a:gdLst/>
            <a:ahLst/>
            <a:cxnLst/>
            <a:rect l="l" t="t" r="r" b="b"/>
            <a:pathLst>
              <a:path h="284479">
                <a:moveTo>
                  <a:pt x="0" y="283866"/>
                </a:moveTo>
                <a:lnTo>
                  <a:pt x="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8327135" y="1392936"/>
            <a:ext cx="1399031" cy="16794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8226552" y="3992879"/>
            <a:ext cx="679703" cy="7040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9186671" y="3992879"/>
            <a:ext cx="679703" cy="7040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5795334" y="2969982"/>
            <a:ext cx="0" cy="776605"/>
          </a:xfrm>
          <a:custGeom>
            <a:avLst/>
            <a:gdLst/>
            <a:ahLst/>
            <a:cxnLst/>
            <a:rect l="l" t="t" r="r" b="b"/>
            <a:pathLst>
              <a:path h="776604">
                <a:moveTo>
                  <a:pt x="2" y="0"/>
                </a:moveTo>
                <a:lnTo>
                  <a:pt x="0" y="77634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5006647" y="3746332"/>
            <a:ext cx="1607185" cy="0"/>
          </a:xfrm>
          <a:custGeom>
            <a:avLst/>
            <a:gdLst/>
            <a:ahLst/>
            <a:cxnLst/>
            <a:rect l="l" t="t" r="r" b="b"/>
            <a:pathLst>
              <a:path w="1607184">
                <a:moveTo>
                  <a:pt x="1607070" y="0"/>
                </a:moveTo>
                <a:lnTo>
                  <a:pt x="0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5006647" y="3746331"/>
            <a:ext cx="0" cy="284480"/>
          </a:xfrm>
          <a:custGeom>
            <a:avLst/>
            <a:gdLst/>
            <a:ahLst/>
            <a:cxnLst/>
            <a:rect l="l" t="t" r="r" b="b"/>
            <a:pathLst>
              <a:path h="284479">
                <a:moveTo>
                  <a:pt x="0" y="283866"/>
                </a:moveTo>
                <a:lnTo>
                  <a:pt x="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613718" y="3746331"/>
            <a:ext cx="0" cy="284480"/>
          </a:xfrm>
          <a:custGeom>
            <a:avLst/>
            <a:gdLst/>
            <a:ahLst/>
            <a:cxnLst/>
            <a:rect l="l" t="t" r="r" b="b"/>
            <a:pathLst>
              <a:path h="284479">
                <a:moveTo>
                  <a:pt x="0" y="283866"/>
                </a:moveTo>
                <a:lnTo>
                  <a:pt x="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792177" y="3746331"/>
            <a:ext cx="0" cy="284480"/>
          </a:xfrm>
          <a:custGeom>
            <a:avLst/>
            <a:gdLst/>
            <a:ahLst/>
            <a:cxnLst/>
            <a:rect l="l" t="t" r="r" b="b"/>
            <a:pathLst>
              <a:path h="284479">
                <a:moveTo>
                  <a:pt x="0" y="283866"/>
                </a:moveTo>
                <a:lnTo>
                  <a:pt x="1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5096255" y="1426463"/>
            <a:ext cx="1399031" cy="16794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4709159" y="3992879"/>
            <a:ext cx="679703" cy="704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5480303" y="3992879"/>
            <a:ext cx="679703" cy="7040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6236208" y="3992879"/>
            <a:ext cx="682752" cy="7040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33299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85" dirty="0">
                <a:latin typeface="Calibri"/>
                <a:cs typeface="Calibri"/>
              </a:rPr>
              <a:t>Module</a:t>
            </a:r>
            <a:r>
              <a:rPr sz="4400" spc="75" dirty="0">
                <a:latin typeface="Calibri"/>
                <a:cs typeface="Calibri"/>
              </a:rPr>
              <a:t> </a:t>
            </a:r>
            <a:r>
              <a:rPr sz="4400" spc="345" dirty="0">
                <a:latin typeface="Calibri"/>
                <a:cs typeface="Calibri"/>
              </a:rPr>
              <a:t>3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756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3365624"/>
            <a:ext cx="241299" cy="25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9879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17279" y="1423500"/>
            <a:ext cx="6542405" cy="35388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55" dirty="0">
                <a:latin typeface="Tahoma"/>
                <a:cs typeface="Tahoma"/>
              </a:rPr>
              <a:t>AWS</a:t>
            </a:r>
            <a:r>
              <a:rPr sz="2750" spc="-19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Security</a:t>
            </a:r>
            <a:endParaRPr sz="2750" dirty="0">
              <a:latin typeface="Tahoma"/>
              <a:cs typeface="Tahoma"/>
            </a:endParaRPr>
          </a:p>
          <a:p>
            <a:pPr marL="260985">
              <a:lnSpc>
                <a:spcPct val="100000"/>
              </a:lnSpc>
              <a:spcBef>
                <a:spcPts val="1480"/>
              </a:spcBef>
            </a:pPr>
            <a:r>
              <a:rPr sz="2800" spc="65" dirty="0">
                <a:latin typeface="Calibri"/>
                <a:cs typeface="Calibri"/>
              </a:rPr>
              <a:t>Introduction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145" dirty="0">
                <a:latin typeface="Calibri"/>
                <a:cs typeface="Calibri"/>
              </a:rPr>
              <a:t>AWS</a:t>
            </a:r>
            <a:r>
              <a:rPr sz="2800" spc="135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Security</a:t>
            </a:r>
            <a:endParaRPr sz="2800" dirty="0">
              <a:latin typeface="Calibri"/>
              <a:cs typeface="Calibri"/>
            </a:endParaRPr>
          </a:p>
          <a:p>
            <a:pPr marL="260985" marR="5080">
              <a:lnSpc>
                <a:spcPts val="4800"/>
              </a:lnSpc>
              <a:spcBef>
                <a:spcPts val="400"/>
              </a:spcBef>
            </a:pPr>
            <a:r>
              <a:rPr sz="2800" spc="114" dirty="0">
                <a:latin typeface="Calibri"/>
                <a:cs typeface="Calibri"/>
              </a:rPr>
              <a:t>The </a:t>
            </a: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105" dirty="0">
                <a:latin typeface="Calibri"/>
                <a:cs typeface="Calibri"/>
              </a:rPr>
              <a:t>Shared </a:t>
            </a:r>
            <a:r>
              <a:rPr sz="2800" spc="70" dirty="0">
                <a:latin typeface="Calibri"/>
                <a:cs typeface="Calibri"/>
              </a:rPr>
              <a:t>Responsibility </a:t>
            </a:r>
            <a:r>
              <a:rPr sz="2800" spc="45" dirty="0">
                <a:latin typeface="Calibri"/>
                <a:cs typeface="Calibri"/>
              </a:rPr>
              <a:t>Model  </a:t>
            </a: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80" dirty="0">
                <a:latin typeface="Calibri"/>
                <a:cs typeface="Calibri"/>
              </a:rPr>
              <a:t>Access </a:t>
            </a:r>
            <a:r>
              <a:rPr sz="2800" spc="85" dirty="0">
                <a:latin typeface="Calibri"/>
                <a:cs typeface="Calibri"/>
              </a:rPr>
              <a:t>Control </a:t>
            </a:r>
            <a:r>
              <a:rPr sz="2800" spc="105" dirty="0">
                <a:latin typeface="Calibri"/>
                <a:cs typeface="Calibri"/>
              </a:rPr>
              <a:t>and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Management</a:t>
            </a:r>
            <a:endParaRPr sz="2800" dirty="0">
              <a:latin typeface="Calibri"/>
              <a:cs typeface="Calibri"/>
            </a:endParaRPr>
          </a:p>
          <a:p>
            <a:pPr marL="260985" marR="5080">
              <a:lnSpc>
                <a:spcPts val="4800"/>
              </a:lnSpc>
              <a:spcBef>
                <a:spcPts val="120"/>
              </a:spcBef>
            </a:pP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75" dirty="0">
                <a:latin typeface="Calibri"/>
                <a:cs typeface="Calibri"/>
              </a:rPr>
              <a:t>Security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95" dirty="0">
                <a:latin typeface="Calibri"/>
                <a:cs typeface="Calibri"/>
              </a:rPr>
              <a:t>Compliance </a:t>
            </a:r>
            <a:r>
              <a:rPr sz="2800" spc="110" dirty="0">
                <a:latin typeface="Calibri"/>
                <a:cs typeface="Calibri"/>
              </a:rPr>
              <a:t>Programs  </a:t>
            </a: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75" dirty="0">
                <a:latin typeface="Calibri"/>
                <a:cs typeface="Calibri"/>
              </a:rPr>
              <a:t>Security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Resources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979" y="45975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9875519" y="1463039"/>
            <a:ext cx="2057400" cy="1810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637794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50" dirty="0">
                <a:latin typeface="Calibri"/>
                <a:cs typeface="Calibri"/>
              </a:rPr>
              <a:t>Auto </a:t>
            </a:r>
            <a:r>
              <a:rPr sz="4400" spc="190" dirty="0">
                <a:latin typeface="Calibri"/>
                <a:cs typeface="Calibri"/>
              </a:rPr>
              <a:t>Scaling</a:t>
            </a:r>
            <a:r>
              <a:rPr sz="4400" spc="90" dirty="0">
                <a:latin typeface="Calibri"/>
                <a:cs typeface="Calibri"/>
              </a:rPr>
              <a:t> </a:t>
            </a:r>
            <a:r>
              <a:rPr sz="4400" spc="185" dirty="0">
                <a:latin typeface="Calibri"/>
                <a:cs typeface="Calibri"/>
              </a:rPr>
              <a:t>Components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95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91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241369"/>
            <a:ext cx="3375660" cy="182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114" dirty="0">
                <a:latin typeface="Calibri"/>
                <a:cs typeface="Calibri"/>
              </a:rPr>
              <a:t>Launch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90" dirty="0">
                <a:latin typeface="Calibri"/>
                <a:cs typeface="Calibri"/>
              </a:rPr>
              <a:t>Configuration  </a:t>
            </a:r>
            <a:r>
              <a:rPr sz="2800" spc="95" dirty="0">
                <a:latin typeface="Calibri"/>
                <a:cs typeface="Calibri"/>
              </a:rPr>
              <a:t>Auto </a:t>
            </a:r>
            <a:r>
              <a:rPr sz="2800" spc="120" dirty="0">
                <a:latin typeface="Calibri"/>
                <a:cs typeface="Calibri"/>
              </a:rPr>
              <a:t>Scaling </a:t>
            </a:r>
            <a:r>
              <a:rPr sz="2800" spc="105" dirty="0">
                <a:latin typeface="Calibri"/>
                <a:cs typeface="Calibri"/>
              </a:rPr>
              <a:t>groups  </a:t>
            </a:r>
            <a:r>
              <a:rPr sz="2800" spc="95" dirty="0">
                <a:latin typeface="Calibri"/>
                <a:cs typeface="Calibri"/>
              </a:rPr>
              <a:t>Auto </a:t>
            </a:r>
            <a:r>
              <a:rPr sz="2800" spc="120" dirty="0">
                <a:latin typeface="Calibri"/>
                <a:cs typeface="Calibri"/>
              </a:rPr>
              <a:t>Scaling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Policy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27587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637794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50" dirty="0">
                <a:latin typeface="Calibri"/>
                <a:cs typeface="Calibri"/>
              </a:rPr>
              <a:t>Auto </a:t>
            </a:r>
            <a:r>
              <a:rPr sz="4400" spc="190" dirty="0">
                <a:latin typeface="Calibri"/>
                <a:cs typeface="Calibri"/>
              </a:rPr>
              <a:t>Scaling</a:t>
            </a:r>
            <a:r>
              <a:rPr sz="4400" spc="90" dirty="0">
                <a:latin typeface="Calibri"/>
                <a:cs typeface="Calibri"/>
              </a:rPr>
              <a:t> </a:t>
            </a:r>
            <a:r>
              <a:rPr sz="4400" spc="185" dirty="0">
                <a:latin typeface="Calibri"/>
                <a:cs typeface="Calibri"/>
              </a:rPr>
              <a:t>Components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7587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17279" y="1426548"/>
            <a:ext cx="6600190" cy="3903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-114" dirty="0">
                <a:latin typeface="Lucida Sans"/>
                <a:cs typeface="Lucida Sans"/>
              </a:rPr>
              <a:t>Launch </a:t>
            </a:r>
            <a:r>
              <a:rPr sz="2750" spc="-135" dirty="0">
                <a:latin typeface="Lucida Sans"/>
                <a:cs typeface="Lucida Sans"/>
              </a:rPr>
              <a:t>Configuration: </a:t>
            </a:r>
            <a:r>
              <a:rPr sz="2750" i="1" spc="80" dirty="0">
                <a:latin typeface="Calibri"/>
                <a:cs typeface="Calibri"/>
              </a:rPr>
              <a:t>What </a:t>
            </a:r>
            <a:r>
              <a:rPr sz="2750" i="1" spc="35" dirty="0">
                <a:latin typeface="Calibri"/>
                <a:cs typeface="Calibri"/>
              </a:rPr>
              <a:t>will </a:t>
            </a:r>
            <a:r>
              <a:rPr sz="2750" i="1" spc="25" dirty="0">
                <a:latin typeface="Calibri"/>
                <a:cs typeface="Calibri"/>
              </a:rPr>
              <a:t>be</a:t>
            </a:r>
            <a:r>
              <a:rPr sz="2750" i="1" spc="150" dirty="0">
                <a:latin typeface="Calibri"/>
                <a:cs typeface="Calibri"/>
              </a:rPr>
              <a:t> </a:t>
            </a:r>
            <a:r>
              <a:rPr sz="2750" i="1" spc="30" dirty="0">
                <a:latin typeface="Calibri"/>
                <a:cs typeface="Calibri"/>
              </a:rPr>
              <a:t>scaled?</a:t>
            </a:r>
            <a:endParaRPr sz="27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marR="3630295" algn="ctr">
              <a:lnSpc>
                <a:spcPct val="100000"/>
              </a:lnSpc>
              <a:spcBef>
                <a:spcPts val="2485"/>
              </a:spcBef>
            </a:pPr>
            <a:r>
              <a:rPr sz="2800" spc="114" dirty="0">
                <a:latin typeface="Calibri"/>
                <a:cs typeface="Calibri"/>
              </a:rPr>
              <a:t>Launch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90" dirty="0">
                <a:latin typeface="Calibri"/>
                <a:cs typeface="Calibri"/>
              </a:rPr>
              <a:t>settings</a:t>
            </a:r>
            <a:endParaRPr sz="28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25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-5" dirty="0">
                <a:latin typeface="Calibri"/>
                <a:cs typeface="Calibri"/>
              </a:rPr>
              <a:t>AMI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Calibri"/>
                <a:cs typeface="Calibri"/>
              </a:rPr>
              <a:t>Instance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type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Calibri"/>
                <a:cs typeface="Calibri"/>
              </a:rPr>
              <a:t>Security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groups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29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70" dirty="0">
                <a:latin typeface="Calibri"/>
                <a:cs typeface="Calibri"/>
              </a:rPr>
              <a:t>Roles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637794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50" dirty="0">
                <a:latin typeface="Calibri"/>
                <a:cs typeface="Calibri"/>
              </a:rPr>
              <a:t>Auto </a:t>
            </a:r>
            <a:r>
              <a:rPr sz="4400" spc="190" dirty="0">
                <a:latin typeface="Calibri"/>
                <a:cs typeface="Calibri"/>
              </a:rPr>
              <a:t>Scaling</a:t>
            </a:r>
            <a:r>
              <a:rPr sz="4400" spc="90" dirty="0">
                <a:latin typeface="Calibri"/>
                <a:cs typeface="Calibri"/>
              </a:rPr>
              <a:t> </a:t>
            </a:r>
            <a:r>
              <a:rPr sz="4400" spc="185" dirty="0">
                <a:latin typeface="Calibri"/>
                <a:cs typeface="Calibri"/>
              </a:rPr>
              <a:t>Components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7587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17279" y="1426548"/>
            <a:ext cx="6851015" cy="4460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-110" dirty="0">
                <a:latin typeface="Lucida Sans"/>
                <a:cs typeface="Lucida Sans"/>
              </a:rPr>
              <a:t>Auto </a:t>
            </a:r>
            <a:r>
              <a:rPr sz="2750" spc="-100" dirty="0">
                <a:latin typeface="Lucida Sans"/>
                <a:cs typeface="Lucida Sans"/>
              </a:rPr>
              <a:t>Scaling </a:t>
            </a:r>
            <a:r>
              <a:rPr sz="2750" spc="-155" dirty="0">
                <a:latin typeface="Lucida Sans"/>
                <a:cs typeface="Lucida Sans"/>
              </a:rPr>
              <a:t>Group: </a:t>
            </a:r>
            <a:r>
              <a:rPr sz="2750" i="1" spc="35" dirty="0">
                <a:latin typeface="Calibri"/>
                <a:cs typeface="Calibri"/>
              </a:rPr>
              <a:t>Where will </a:t>
            </a:r>
            <a:r>
              <a:rPr sz="2750" i="1" spc="40" dirty="0">
                <a:latin typeface="Calibri"/>
                <a:cs typeface="Calibri"/>
              </a:rPr>
              <a:t>it </a:t>
            </a:r>
            <a:r>
              <a:rPr sz="2750" i="1" spc="45" dirty="0">
                <a:latin typeface="Calibri"/>
                <a:cs typeface="Calibri"/>
              </a:rPr>
              <a:t>take</a:t>
            </a:r>
            <a:r>
              <a:rPr sz="2750" i="1" spc="300" dirty="0">
                <a:latin typeface="Calibri"/>
                <a:cs typeface="Calibri"/>
              </a:rPr>
              <a:t> </a:t>
            </a:r>
            <a:r>
              <a:rPr sz="2750" i="1" spc="20" dirty="0">
                <a:latin typeface="Calibri"/>
                <a:cs typeface="Calibri"/>
              </a:rPr>
              <a:t>place?</a:t>
            </a:r>
            <a:endParaRPr sz="27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marR="3087370" algn="ctr">
              <a:lnSpc>
                <a:spcPct val="100000"/>
              </a:lnSpc>
              <a:spcBef>
                <a:spcPts val="2485"/>
              </a:spcBef>
            </a:pPr>
            <a:r>
              <a:rPr sz="2800" spc="105" dirty="0">
                <a:latin typeface="Calibri"/>
                <a:cs typeface="Calibri"/>
              </a:rPr>
              <a:t>Deployment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90" dirty="0">
                <a:latin typeface="Calibri"/>
                <a:cs typeface="Calibri"/>
              </a:rPr>
              <a:t>settings</a:t>
            </a:r>
            <a:endParaRPr sz="28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40" dirty="0">
                <a:latin typeface="Calibri"/>
                <a:cs typeface="Calibri"/>
              </a:rPr>
              <a:t>VPC </a:t>
            </a:r>
            <a:r>
              <a:rPr sz="2400" spc="90" dirty="0">
                <a:latin typeface="Calibri"/>
                <a:cs typeface="Calibri"/>
              </a:rPr>
              <a:t>and</a:t>
            </a:r>
            <a:r>
              <a:rPr sz="2400" spc="-155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subnets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20" dirty="0">
                <a:latin typeface="Calibri"/>
                <a:cs typeface="Calibri"/>
              </a:rPr>
              <a:t>Load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balancer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50" dirty="0">
                <a:latin typeface="Calibri"/>
                <a:cs typeface="Calibri"/>
              </a:rPr>
              <a:t>Minimum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instances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Calibri"/>
                <a:cs typeface="Calibri"/>
              </a:rPr>
              <a:t>Maximum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instances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50" dirty="0">
                <a:latin typeface="Calibri"/>
                <a:cs typeface="Calibri"/>
              </a:rPr>
              <a:t>Desired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capacity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637794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215" dirty="0"/>
              <a:t>Auto </a:t>
            </a:r>
            <a:r>
              <a:rPr sz="4400" spc="-195" dirty="0"/>
              <a:t>Scaling</a:t>
            </a:r>
            <a:r>
              <a:rPr sz="4400" spc="-340" dirty="0"/>
              <a:t> </a:t>
            </a:r>
            <a:r>
              <a:rPr sz="4400" spc="-245" dirty="0"/>
              <a:t>Components</a:t>
            </a:r>
            <a:endParaRPr sz="4400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7587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17279" y="1426548"/>
            <a:ext cx="6706870" cy="3903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-110" dirty="0">
                <a:latin typeface="Lucida Sans"/>
                <a:cs typeface="Lucida Sans"/>
              </a:rPr>
              <a:t>Auto </a:t>
            </a:r>
            <a:r>
              <a:rPr sz="2750" spc="-100" dirty="0">
                <a:latin typeface="Lucida Sans"/>
                <a:cs typeface="Lucida Sans"/>
              </a:rPr>
              <a:t>Scaling </a:t>
            </a:r>
            <a:r>
              <a:rPr sz="2750" spc="-110" dirty="0">
                <a:latin typeface="Lucida Sans"/>
                <a:cs typeface="Lucida Sans"/>
              </a:rPr>
              <a:t>Policy: </a:t>
            </a:r>
            <a:r>
              <a:rPr sz="2750" i="1" spc="80" dirty="0">
                <a:latin typeface="Calibri"/>
                <a:cs typeface="Calibri"/>
              </a:rPr>
              <a:t>When </a:t>
            </a:r>
            <a:r>
              <a:rPr sz="2750" i="1" spc="35" dirty="0">
                <a:latin typeface="Calibri"/>
                <a:cs typeface="Calibri"/>
              </a:rPr>
              <a:t>will </a:t>
            </a:r>
            <a:r>
              <a:rPr sz="2750" i="1" spc="40" dirty="0">
                <a:latin typeface="Calibri"/>
                <a:cs typeface="Calibri"/>
              </a:rPr>
              <a:t>it </a:t>
            </a:r>
            <a:r>
              <a:rPr sz="2750" i="1" spc="45" dirty="0">
                <a:latin typeface="Calibri"/>
                <a:cs typeface="Calibri"/>
              </a:rPr>
              <a:t>take</a:t>
            </a:r>
            <a:r>
              <a:rPr sz="2750" i="1" spc="210" dirty="0">
                <a:latin typeface="Calibri"/>
                <a:cs typeface="Calibri"/>
              </a:rPr>
              <a:t> </a:t>
            </a:r>
            <a:r>
              <a:rPr sz="2750" i="1" spc="20" dirty="0">
                <a:latin typeface="Calibri"/>
                <a:cs typeface="Calibri"/>
              </a:rPr>
              <a:t>place?</a:t>
            </a:r>
            <a:endParaRPr sz="27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marR="3947795" algn="ctr">
              <a:lnSpc>
                <a:spcPct val="100000"/>
              </a:lnSpc>
              <a:spcBef>
                <a:spcPts val="2485"/>
              </a:spcBef>
            </a:pPr>
            <a:r>
              <a:rPr sz="2800" spc="-105" dirty="0">
                <a:latin typeface="Lucida Sans"/>
                <a:cs typeface="Lucida Sans"/>
              </a:rPr>
              <a:t>Policy</a:t>
            </a:r>
            <a:r>
              <a:rPr sz="2800" spc="-229" dirty="0">
                <a:latin typeface="Lucida Sans"/>
                <a:cs typeface="Lucida Sans"/>
              </a:rPr>
              <a:t> </a:t>
            </a:r>
            <a:r>
              <a:rPr sz="2800" spc="-150" dirty="0">
                <a:latin typeface="Lucida Sans"/>
                <a:cs typeface="Lucida Sans"/>
              </a:rPr>
              <a:t>settings</a:t>
            </a:r>
            <a:endParaRPr sz="28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25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-110" dirty="0">
                <a:latin typeface="Lucida Sans"/>
                <a:cs typeface="Lucida Sans"/>
              </a:rPr>
              <a:t>Scheduled</a:t>
            </a:r>
            <a:endParaRPr sz="24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</a:t>
            </a:r>
            <a:r>
              <a:rPr sz="1800" spc="-2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 </a:t>
            </a:r>
            <a:r>
              <a:rPr sz="2400" spc="-90" dirty="0">
                <a:latin typeface="Lucida Sans"/>
                <a:cs typeface="Lucida Sans"/>
              </a:rPr>
              <a:t>On-demand</a:t>
            </a:r>
            <a:endParaRPr sz="24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65" dirty="0">
                <a:latin typeface="Lucida Sans"/>
                <a:cs typeface="Lucida Sans"/>
              </a:rPr>
              <a:t>Scale-out</a:t>
            </a:r>
            <a:r>
              <a:rPr sz="2400" spc="-335" dirty="0">
                <a:latin typeface="Lucida Sans"/>
                <a:cs typeface="Lucida Sans"/>
              </a:rPr>
              <a:t> </a:t>
            </a:r>
            <a:r>
              <a:rPr sz="2400" spc="-130" dirty="0">
                <a:latin typeface="Lucida Sans"/>
                <a:cs typeface="Lucida Sans"/>
              </a:rPr>
              <a:t>policy</a:t>
            </a:r>
            <a:endParaRPr sz="2400" dirty="0">
              <a:latin typeface="Lucida Sans"/>
              <a:cs typeface="Lucida Sans"/>
            </a:endParaRPr>
          </a:p>
          <a:p>
            <a:pPr marL="469900">
              <a:lnSpc>
                <a:spcPct val="100000"/>
              </a:lnSpc>
              <a:spcBef>
                <a:spcPts val="1535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-75" dirty="0">
                <a:latin typeface="Lucida Sans"/>
                <a:cs typeface="Lucida Sans"/>
              </a:rPr>
              <a:t>Scale-in</a:t>
            </a:r>
            <a:r>
              <a:rPr sz="2400" spc="-320" dirty="0">
                <a:latin typeface="Lucida Sans"/>
                <a:cs typeface="Lucida Sans"/>
              </a:rPr>
              <a:t> </a:t>
            </a:r>
            <a:r>
              <a:rPr sz="2400" spc="-130" dirty="0">
                <a:latin typeface="Lucida Sans"/>
                <a:cs typeface="Lucida Sans"/>
              </a:rPr>
              <a:t>policy</a:t>
            </a:r>
            <a:endParaRPr sz="24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353050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60" dirty="0">
                <a:latin typeface="Calibri"/>
                <a:cs typeface="Calibri"/>
              </a:rPr>
              <a:t>Dynamic </a:t>
            </a:r>
            <a:r>
              <a:rPr sz="4400" spc="150" dirty="0">
                <a:latin typeface="Calibri"/>
                <a:cs typeface="Calibri"/>
              </a:rPr>
              <a:t>Auto</a:t>
            </a:r>
            <a:r>
              <a:rPr sz="4400" spc="60" dirty="0">
                <a:latin typeface="Calibri"/>
                <a:cs typeface="Calibri"/>
              </a:rPr>
              <a:t> </a:t>
            </a:r>
            <a:r>
              <a:rPr sz="4400" spc="190" dirty="0">
                <a:latin typeface="Calibri"/>
                <a:cs typeface="Calibri"/>
              </a:rPr>
              <a:t>Scaling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4583" y="1277111"/>
            <a:ext cx="9076944" cy="5251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078300" y="2343509"/>
            <a:ext cx="1717039" cy="793750"/>
          </a:xfrm>
          <a:custGeom>
            <a:avLst/>
            <a:gdLst/>
            <a:ahLst/>
            <a:cxnLst/>
            <a:rect l="l" t="t" r="r" b="b"/>
            <a:pathLst>
              <a:path w="1717039" h="793750">
                <a:moveTo>
                  <a:pt x="0" y="0"/>
                </a:moveTo>
                <a:lnTo>
                  <a:pt x="1716657" y="0"/>
                </a:lnTo>
                <a:lnTo>
                  <a:pt x="1716657" y="793630"/>
                </a:lnTo>
                <a:lnTo>
                  <a:pt x="0" y="79363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766868" y="1377350"/>
            <a:ext cx="1717039" cy="793750"/>
          </a:xfrm>
          <a:custGeom>
            <a:avLst/>
            <a:gdLst/>
            <a:ahLst/>
            <a:cxnLst/>
            <a:rect l="l" t="t" r="r" b="b"/>
            <a:pathLst>
              <a:path w="1717039" h="793750">
                <a:moveTo>
                  <a:pt x="0" y="0"/>
                </a:moveTo>
                <a:lnTo>
                  <a:pt x="1716657" y="0"/>
                </a:lnTo>
                <a:lnTo>
                  <a:pt x="1716657" y="793630"/>
                </a:lnTo>
                <a:lnTo>
                  <a:pt x="0" y="79363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626621" y="6273882"/>
            <a:ext cx="1852295" cy="253365"/>
          </a:xfrm>
          <a:custGeom>
            <a:avLst/>
            <a:gdLst/>
            <a:ahLst/>
            <a:cxnLst/>
            <a:rect l="l" t="t" r="r" b="b"/>
            <a:pathLst>
              <a:path w="1852295" h="253365">
                <a:moveTo>
                  <a:pt x="0" y="0"/>
                </a:moveTo>
                <a:lnTo>
                  <a:pt x="1851804" y="0"/>
                </a:lnTo>
                <a:lnTo>
                  <a:pt x="1851804" y="253042"/>
                </a:lnTo>
                <a:lnTo>
                  <a:pt x="0" y="25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8729931" y="6299761"/>
            <a:ext cx="1852295" cy="253365"/>
          </a:xfrm>
          <a:custGeom>
            <a:avLst/>
            <a:gdLst/>
            <a:ahLst/>
            <a:cxnLst/>
            <a:rect l="l" t="t" r="r" b="b"/>
            <a:pathLst>
              <a:path w="1852295" h="253365">
                <a:moveTo>
                  <a:pt x="0" y="0"/>
                </a:moveTo>
                <a:lnTo>
                  <a:pt x="1851803" y="0"/>
                </a:lnTo>
                <a:lnTo>
                  <a:pt x="1851803" y="253042"/>
                </a:lnTo>
                <a:lnTo>
                  <a:pt x="0" y="25304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8729931" y="6299761"/>
            <a:ext cx="1852295" cy="253365"/>
          </a:xfrm>
          <a:custGeom>
            <a:avLst/>
            <a:gdLst/>
            <a:ahLst/>
            <a:cxnLst/>
            <a:rect l="l" t="t" r="r" b="b"/>
            <a:pathLst>
              <a:path w="1852295" h="253365">
                <a:moveTo>
                  <a:pt x="0" y="0"/>
                </a:moveTo>
                <a:lnTo>
                  <a:pt x="1851804" y="0"/>
                </a:lnTo>
                <a:lnTo>
                  <a:pt x="1851804" y="253042"/>
                </a:lnTo>
                <a:lnTo>
                  <a:pt x="0" y="253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3766868" y="1377350"/>
            <a:ext cx="1717039" cy="7937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00025" rIns="0" bIns="0" rtlCol="0">
            <a:spAutoFit/>
          </a:bodyPr>
          <a:lstStyle/>
          <a:p>
            <a:pPr marL="589280" marR="41910" indent="-107314">
              <a:lnSpc>
                <a:spcPct val="100600"/>
              </a:lnSpc>
              <a:spcBef>
                <a:spcPts val="1575"/>
              </a:spcBef>
            </a:pPr>
            <a:r>
              <a:rPr sz="1750" spc="10" dirty="0">
                <a:latin typeface="Tahoma"/>
                <a:cs typeface="Tahoma"/>
              </a:rPr>
              <a:t>Elastic</a:t>
            </a:r>
            <a:r>
              <a:rPr sz="1750" spc="-155" dirty="0">
                <a:latin typeface="Tahoma"/>
                <a:cs typeface="Tahoma"/>
              </a:rPr>
              <a:t> </a:t>
            </a:r>
            <a:r>
              <a:rPr sz="1750" spc="40" dirty="0">
                <a:latin typeface="Tahoma"/>
                <a:cs typeface="Tahoma"/>
              </a:rPr>
              <a:t>Load  </a:t>
            </a:r>
            <a:r>
              <a:rPr sz="1750" spc="20" dirty="0">
                <a:latin typeface="Tahoma"/>
                <a:cs typeface="Tahoma"/>
              </a:rPr>
              <a:t>Balancing</a:t>
            </a:r>
            <a:endParaRPr sz="1750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26621" y="6273882"/>
            <a:ext cx="1852295" cy="2533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080" rIns="0" bIns="0" rtlCol="0">
            <a:spAutoFit/>
          </a:bodyPr>
          <a:lstStyle/>
          <a:p>
            <a:pPr marL="279400">
              <a:lnSpc>
                <a:spcPts val="1950"/>
              </a:lnSpc>
              <a:spcBef>
                <a:spcPts val="40"/>
              </a:spcBef>
            </a:pPr>
            <a:r>
              <a:rPr sz="1750" spc="55" dirty="0">
                <a:latin typeface="Tahoma"/>
                <a:cs typeface="Tahoma"/>
              </a:rPr>
              <a:t>Auto</a:t>
            </a:r>
            <a:r>
              <a:rPr sz="1750" spc="-140" dirty="0">
                <a:latin typeface="Tahoma"/>
                <a:cs typeface="Tahoma"/>
              </a:rPr>
              <a:t> </a:t>
            </a:r>
            <a:r>
              <a:rPr sz="1750" spc="20" dirty="0">
                <a:latin typeface="Tahoma"/>
                <a:cs typeface="Tahoma"/>
              </a:rPr>
              <a:t>Scaling</a:t>
            </a:r>
            <a:endParaRPr sz="175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85358" y="6251762"/>
            <a:ext cx="1245870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35" dirty="0">
                <a:latin typeface="Tahoma"/>
                <a:cs typeface="Tahoma"/>
              </a:rPr>
              <a:t>CloudWatch</a:t>
            </a:r>
            <a:endParaRPr sz="1750" dirty="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89584" y="5279365"/>
            <a:ext cx="2182495" cy="285115"/>
          </a:xfrm>
          <a:custGeom>
            <a:avLst/>
            <a:gdLst/>
            <a:ahLst/>
            <a:cxnLst/>
            <a:rect l="l" t="t" r="r" b="b"/>
            <a:pathLst>
              <a:path w="2182495" h="285114">
                <a:moveTo>
                  <a:pt x="0" y="0"/>
                </a:moveTo>
                <a:lnTo>
                  <a:pt x="2182483" y="0"/>
                </a:lnTo>
                <a:lnTo>
                  <a:pt x="2182483" y="284672"/>
                </a:lnTo>
                <a:lnTo>
                  <a:pt x="0" y="28467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5089584" y="5279365"/>
            <a:ext cx="2182495" cy="2851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6195" rIns="0" bIns="0" rtlCol="0">
            <a:spAutoFit/>
          </a:bodyPr>
          <a:lstStyle/>
          <a:p>
            <a:pPr marL="90805">
              <a:lnSpc>
                <a:spcPts val="1955"/>
              </a:lnSpc>
              <a:spcBef>
                <a:spcPts val="285"/>
              </a:spcBef>
            </a:pPr>
            <a:r>
              <a:rPr sz="1750" spc="55" dirty="0">
                <a:latin typeface="Tahoma"/>
                <a:cs typeface="Tahoma"/>
              </a:rPr>
              <a:t>Auto </a:t>
            </a:r>
            <a:r>
              <a:rPr sz="1750" spc="20" dirty="0">
                <a:latin typeface="Tahoma"/>
                <a:cs typeface="Tahoma"/>
              </a:rPr>
              <a:t>Scaling</a:t>
            </a:r>
            <a:r>
              <a:rPr sz="1750" spc="-260" dirty="0">
                <a:latin typeface="Tahoma"/>
                <a:cs typeface="Tahoma"/>
              </a:rPr>
              <a:t> </a:t>
            </a:r>
            <a:r>
              <a:rPr sz="1750" spc="40" dirty="0">
                <a:latin typeface="Tahoma"/>
                <a:cs typeface="Tahoma"/>
              </a:rPr>
              <a:t>group</a:t>
            </a:r>
            <a:endParaRPr sz="17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8670925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45" dirty="0">
                <a:latin typeface="Calibri"/>
                <a:cs typeface="Calibri"/>
              </a:rPr>
              <a:t>CloudWatch </a:t>
            </a:r>
            <a:r>
              <a:rPr sz="4400" spc="140" dirty="0">
                <a:latin typeface="Calibri"/>
                <a:cs typeface="Calibri"/>
              </a:rPr>
              <a:t>Alarm </a:t>
            </a:r>
            <a:r>
              <a:rPr sz="4400" spc="120" dirty="0">
                <a:latin typeface="Calibri"/>
                <a:cs typeface="Calibri"/>
              </a:rPr>
              <a:t>for </a:t>
            </a:r>
            <a:r>
              <a:rPr sz="4400" spc="150" dirty="0">
                <a:latin typeface="Calibri"/>
                <a:cs typeface="Calibri"/>
              </a:rPr>
              <a:t>Auto</a:t>
            </a:r>
            <a:r>
              <a:rPr sz="4400" spc="170" dirty="0">
                <a:latin typeface="Calibri"/>
                <a:cs typeface="Calibri"/>
              </a:rPr>
              <a:t> </a:t>
            </a:r>
            <a:r>
              <a:rPr sz="4400" spc="190" dirty="0">
                <a:latin typeface="Calibri"/>
                <a:cs typeface="Calibri"/>
              </a:rPr>
              <a:t>Scaling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800" y="1307591"/>
            <a:ext cx="9387840" cy="5141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37743" y="2813304"/>
            <a:ext cx="1856232" cy="21092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2892164" y="1308440"/>
            <a:ext cx="7072630" cy="2221865"/>
          </a:xfrm>
          <a:custGeom>
            <a:avLst/>
            <a:gdLst/>
            <a:ahLst/>
            <a:cxnLst/>
            <a:rect l="l" t="t" r="r" b="b"/>
            <a:pathLst>
              <a:path w="7072630" h="2221865">
                <a:moveTo>
                  <a:pt x="6701835" y="0"/>
                </a:moveTo>
                <a:lnTo>
                  <a:pt x="370297" y="0"/>
                </a:lnTo>
                <a:lnTo>
                  <a:pt x="323848" y="2885"/>
                </a:lnTo>
                <a:lnTo>
                  <a:pt x="279120" y="11309"/>
                </a:lnTo>
                <a:lnTo>
                  <a:pt x="236462" y="24925"/>
                </a:lnTo>
                <a:lnTo>
                  <a:pt x="196219" y="43386"/>
                </a:lnTo>
                <a:lnTo>
                  <a:pt x="158738" y="66345"/>
                </a:lnTo>
                <a:lnTo>
                  <a:pt x="124368" y="93454"/>
                </a:lnTo>
                <a:lnTo>
                  <a:pt x="93454" y="124368"/>
                </a:lnTo>
                <a:lnTo>
                  <a:pt x="66345" y="158738"/>
                </a:lnTo>
                <a:lnTo>
                  <a:pt x="43386" y="196219"/>
                </a:lnTo>
                <a:lnTo>
                  <a:pt x="24925" y="236462"/>
                </a:lnTo>
                <a:lnTo>
                  <a:pt x="11309" y="279120"/>
                </a:lnTo>
                <a:lnTo>
                  <a:pt x="2885" y="323848"/>
                </a:lnTo>
                <a:lnTo>
                  <a:pt x="0" y="370297"/>
                </a:lnTo>
                <a:lnTo>
                  <a:pt x="0" y="1851423"/>
                </a:lnTo>
                <a:lnTo>
                  <a:pt x="2885" y="1897873"/>
                </a:lnTo>
                <a:lnTo>
                  <a:pt x="11309" y="1942600"/>
                </a:lnTo>
                <a:lnTo>
                  <a:pt x="24925" y="1985259"/>
                </a:lnTo>
                <a:lnTo>
                  <a:pt x="43386" y="2025502"/>
                </a:lnTo>
                <a:lnTo>
                  <a:pt x="66345" y="2062982"/>
                </a:lnTo>
                <a:lnTo>
                  <a:pt x="93454" y="2097352"/>
                </a:lnTo>
                <a:lnTo>
                  <a:pt x="124368" y="2128265"/>
                </a:lnTo>
                <a:lnTo>
                  <a:pt x="158738" y="2155375"/>
                </a:lnTo>
                <a:lnTo>
                  <a:pt x="196219" y="2178334"/>
                </a:lnTo>
                <a:lnTo>
                  <a:pt x="236462" y="2196795"/>
                </a:lnTo>
                <a:lnTo>
                  <a:pt x="279120" y="2210411"/>
                </a:lnTo>
                <a:lnTo>
                  <a:pt x="323848" y="2218835"/>
                </a:lnTo>
                <a:lnTo>
                  <a:pt x="370297" y="2221720"/>
                </a:lnTo>
                <a:lnTo>
                  <a:pt x="6701835" y="2221720"/>
                </a:lnTo>
                <a:lnTo>
                  <a:pt x="6748284" y="2218835"/>
                </a:lnTo>
                <a:lnTo>
                  <a:pt x="6793012" y="2210411"/>
                </a:lnTo>
                <a:lnTo>
                  <a:pt x="6835671" y="2196795"/>
                </a:lnTo>
                <a:lnTo>
                  <a:pt x="6875914" y="2178334"/>
                </a:lnTo>
                <a:lnTo>
                  <a:pt x="6913394" y="2155375"/>
                </a:lnTo>
                <a:lnTo>
                  <a:pt x="6947765" y="2128265"/>
                </a:lnTo>
                <a:lnTo>
                  <a:pt x="6978678" y="2097352"/>
                </a:lnTo>
                <a:lnTo>
                  <a:pt x="7005788" y="2062982"/>
                </a:lnTo>
                <a:lnTo>
                  <a:pt x="7028747" y="2025502"/>
                </a:lnTo>
                <a:lnTo>
                  <a:pt x="7047208" y="1985259"/>
                </a:lnTo>
                <a:lnTo>
                  <a:pt x="7060824" y="1942600"/>
                </a:lnTo>
                <a:lnTo>
                  <a:pt x="7069248" y="1897873"/>
                </a:lnTo>
                <a:lnTo>
                  <a:pt x="7072133" y="1851423"/>
                </a:lnTo>
                <a:lnTo>
                  <a:pt x="7072133" y="370297"/>
                </a:lnTo>
                <a:lnTo>
                  <a:pt x="7069248" y="323848"/>
                </a:lnTo>
                <a:lnTo>
                  <a:pt x="7060824" y="279120"/>
                </a:lnTo>
                <a:lnTo>
                  <a:pt x="7047208" y="236462"/>
                </a:lnTo>
                <a:lnTo>
                  <a:pt x="7028747" y="196219"/>
                </a:lnTo>
                <a:lnTo>
                  <a:pt x="7005788" y="158738"/>
                </a:lnTo>
                <a:lnTo>
                  <a:pt x="6978678" y="124368"/>
                </a:lnTo>
                <a:lnTo>
                  <a:pt x="6947765" y="93454"/>
                </a:lnTo>
                <a:lnTo>
                  <a:pt x="6913394" y="66345"/>
                </a:lnTo>
                <a:lnTo>
                  <a:pt x="6875914" y="43386"/>
                </a:lnTo>
                <a:lnTo>
                  <a:pt x="6835671" y="24925"/>
                </a:lnTo>
                <a:lnTo>
                  <a:pt x="6793012" y="11309"/>
                </a:lnTo>
                <a:lnTo>
                  <a:pt x="6748284" y="2885"/>
                </a:lnTo>
                <a:lnTo>
                  <a:pt x="67018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2892164" y="1308440"/>
            <a:ext cx="7072630" cy="2221865"/>
          </a:xfrm>
          <a:custGeom>
            <a:avLst/>
            <a:gdLst/>
            <a:ahLst/>
            <a:cxnLst/>
            <a:rect l="l" t="t" r="r" b="b"/>
            <a:pathLst>
              <a:path w="7072630" h="2221865">
                <a:moveTo>
                  <a:pt x="0" y="370297"/>
                </a:moveTo>
                <a:lnTo>
                  <a:pt x="2885" y="323847"/>
                </a:lnTo>
                <a:lnTo>
                  <a:pt x="11309" y="279120"/>
                </a:lnTo>
                <a:lnTo>
                  <a:pt x="24925" y="236461"/>
                </a:lnTo>
                <a:lnTo>
                  <a:pt x="43386" y="196218"/>
                </a:lnTo>
                <a:lnTo>
                  <a:pt x="66344" y="158738"/>
                </a:lnTo>
                <a:lnTo>
                  <a:pt x="93454" y="124368"/>
                </a:lnTo>
                <a:lnTo>
                  <a:pt x="124368" y="93454"/>
                </a:lnTo>
                <a:lnTo>
                  <a:pt x="158738" y="66344"/>
                </a:lnTo>
                <a:lnTo>
                  <a:pt x="196218" y="43386"/>
                </a:lnTo>
                <a:lnTo>
                  <a:pt x="236461" y="24925"/>
                </a:lnTo>
                <a:lnTo>
                  <a:pt x="279120" y="11309"/>
                </a:lnTo>
                <a:lnTo>
                  <a:pt x="323847" y="2885"/>
                </a:lnTo>
                <a:lnTo>
                  <a:pt x="370297" y="0"/>
                </a:lnTo>
                <a:lnTo>
                  <a:pt x="6701836" y="0"/>
                </a:lnTo>
                <a:lnTo>
                  <a:pt x="6748285" y="2885"/>
                </a:lnTo>
                <a:lnTo>
                  <a:pt x="6793012" y="11309"/>
                </a:lnTo>
                <a:lnTo>
                  <a:pt x="6835671" y="24925"/>
                </a:lnTo>
                <a:lnTo>
                  <a:pt x="6875914" y="43386"/>
                </a:lnTo>
                <a:lnTo>
                  <a:pt x="6913394" y="66344"/>
                </a:lnTo>
                <a:lnTo>
                  <a:pt x="6947764" y="93454"/>
                </a:lnTo>
                <a:lnTo>
                  <a:pt x="6978678" y="124368"/>
                </a:lnTo>
                <a:lnTo>
                  <a:pt x="7005788" y="158738"/>
                </a:lnTo>
                <a:lnTo>
                  <a:pt x="7028746" y="196218"/>
                </a:lnTo>
                <a:lnTo>
                  <a:pt x="7047207" y="236461"/>
                </a:lnTo>
                <a:lnTo>
                  <a:pt x="7060823" y="279120"/>
                </a:lnTo>
                <a:lnTo>
                  <a:pt x="7069247" y="323847"/>
                </a:lnTo>
                <a:lnTo>
                  <a:pt x="7072133" y="370297"/>
                </a:lnTo>
                <a:lnTo>
                  <a:pt x="7072133" y="1851423"/>
                </a:lnTo>
                <a:lnTo>
                  <a:pt x="7069247" y="1897872"/>
                </a:lnTo>
                <a:lnTo>
                  <a:pt x="7060823" y="1942599"/>
                </a:lnTo>
                <a:lnTo>
                  <a:pt x="7047207" y="1985258"/>
                </a:lnTo>
                <a:lnTo>
                  <a:pt x="7028746" y="2025501"/>
                </a:lnTo>
                <a:lnTo>
                  <a:pt x="7005788" y="2062981"/>
                </a:lnTo>
                <a:lnTo>
                  <a:pt x="6978678" y="2097351"/>
                </a:lnTo>
                <a:lnTo>
                  <a:pt x="6947764" y="2128265"/>
                </a:lnTo>
                <a:lnTo>
                  <a:pt x="6913394" y="2155375"/>
                </a:lnTo>
                <a:lnTo>
                  <a:pt x="6875914" y="2178333"/>
                </a:lnTo>
                <a:lnTo>
                  <a:pt x="6835671" y="2196794"/>
                </a:lnTo>
                <a:lnTo>
                  <a:pt x="6793012" y="2210410"/>
                </a:lnTo>
                <a:lnTo>
                  <a:pt x="6748285" y="2218834"/>
                </a:lnTo>
                <a:lnTo>
                  <a:pt x="6701836" y="2221720"/>
                </a:lnTo>
                <a:lnTo>
                  <a:pt x="370297" y="2221720"/>
                </a:lnTo>
                <a:lnTo>
                  <a:pt x="323847" y="2218834"/>
                </a:lnTo>
                <a:lnTo>
                  <a:pt x="279120" y="2210410"/>
                </a:lnTo>
                <a:lnTo>
                  <a:pt x="236461" y="2196794"/>
                </a:lnTo>
                <a:lnTo>
                  <a:pt x="196218" y="2178333"/>
                </a:lnTo>
                <a:lnTo>
                  <a:pt x="158738" y="2155375"/>
                </a:lnTo>
                <a:lnTo>
                  <a:pt x="124368" y="2128265"/>
                </a:lnTo>
                <a:lnTo>
                  <a:pt x="93454" y="2097351"/>
                </a:lnTo>
                <a:lnTo>
                  <a:pt x="66344" y="2062981"/>
                </a:lnTo>
                <a:lnTo>
                  <a:pt x="43386" y="2025501"/>
                </a:lnTo>
                <a:lnTo>
                  <a:pt x="24925" y="1985258"/>
                </a:lnTo>
                <a:lnTo>
                  <a:pt x="11309" y="1942599"/>
                </a:lnTo>
                <a:lnTo>
                  <a:pt x="2885" y="1897872"/>
                </a:lnTo>
                <a:lnTo>
                  <a:pt x="0" y="1851423"/>
                </a:lnTo>
                <a:lnTo>
                  <a:pt x="0" y="370297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831335" y="1912031"/>
            <a:ext cx="801370" cy="405765"/>
          </a:xfrm>
          <a:custGeom>
            <a:avLst/>
            <a:gdLst/>
            <a:ahLst/>
            <a:cxnLst/>
            <a:rect l="l" t="t" r="r" b="b"/>
            <a:pathLst>
              <a:path w="801370" h="405764">
                <a:moveTo>
                  <a:pt x="733360" y="0"/>
                </a:moveTo>
                <a:lnTo>
                  <a:pt x="67593" y="0"/>
                </a:lnTo>
                <a:lnTo>
                  <a:pt x="41283" y="5311"/>
                </a:lnTo>
                <a:lnTo>
                  <a:pt x="19797" y="19797"/>
                </a:lnTo>
                <a:lnTo>
                  <a:pt x="5311" y="41283"/>
                </a:lnTo>
                <a:lnTo>
                  <a:pt x="0" y="67593"/>
                </a:lnTo>
                <a:lnTo>
                  <a:pt x="0" y="337955"/>
                </a:lnTo>
                <a:lnTo>
                  <a:pt x="5311" y="364266"/>
                </a:lnTo>
                <a:lnTo>
                  <a:pt x="19797" y="385751"/>
                </a:lnTo>
                <a:lnTo>
                  <a:pt x="41283" y="400237"/>
                </a:lnTo>
                <a:lnTo>
                  <a:pt x="67593" y="405549"/>
                </a:lnTo>
                <a:lnTo>
                  <a:pt x="733360" y="405549"/>
                </a:lnTo>
                <a:lnTo>
                  <a:pt x="759670" y="400237"/>
                </a:lnTo>
                <a:lnTo>
                  <a:pt x="781156" y="385751"/>
                </a:lnTo>
                <a:lnTo>
                  <a:pt x="795641" y="364266"/>
                </a:lnTo>
                <a:lnTo>
                  <a:pt x="800953" y="337955"/>
                </a:lnTo>
                <a:lnTo>
                  <a:pt x="800953" y="67593"/>
                </a:lnTo>
                <a:lnTo>
                  <a:pt x="795641" y="41283"/>
                </a:lnTo>
                <a:lnTo>
                  <a:pt x="781156" y="19797"/>
                </a:lnTo>
                <a:lnTo>
                  <a:pt x="759670" y="5311"/>
                </a:lnTo>
                <a:lnTo>
                  <a:pt x="733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831335" y="1912031"/>
            <a:ext cx="801370" cy="405765"/>
          </a:xfrm>
          <a:custGeom>
            <a:avLst/>
            <a:gdLst/>
            <a:ahLst/>
            <a:cxnLst/>
            <a:rect l="l" t="t" r="r" b="b"/>
            <a:pathLst>
              <a:path w="801370" h="405764">
                <a:moveTo>
                  <a:pt x="0" y="67593"/>
                </a:moveTo>
                <a:lnTo>
                  <a:pt x="5311" y="41282"/>
                </a:lnTo>
                <a:lnTo>
                  <a:pt x="19797" y="19797"/>
                </a:lnTo>
                <a:lnTo>
                  <a:pt x="41282" y="5311"/>
                </a:lnTo>
                <a:lnTo>
                  <a:pt x="67593" y="0"/>
                </a:lnTo>
                <a:lnTo>
                  <a:pt x="733360" y="0"/>
                </a:lnTo>
                <a:lnTo>
                  <a:pt x="759671" y="5311"/>
                </a:lnTo>
                <a:lnTo>
                  <a:pt x="781156" y="19797"/>
                </a:lnTo>
                <a:lnTo>
                  <a:pt x="795642" y="41282"/>
                </a:lnTo>
                <a:lnTo>
                  <a:pt x="800954" y="67593"/>
                </a:lnTo>
                <a:lnTo>
                  <a:pt x="800954" y="337955"/>
                </a:lnTo>
                <a:lnTo>
                  <a:pt x="795642" y="364266"/>
                </a:lnTo>
                <a:lnTo>
                  <a:pt x="781156" y="385751"/>
                </a:lnTo>
                <a:lnTo>
                  <a:pt x="759671" y="400237"/>
                </a:lnTo>
                <a:lnTo>
                  <a:pt x="733360" y="405549"/>
                </a:lnTo>
                <a:lnTo>
                  <a:pt x="67593" y="405549"/>
                </a:lnTo>
                <a:lnTo>
                  <a:pt x="41282" y="400237"/>
                </a:lnTo>
                <a:lnTo>
                  <a:pt x="19797" y="385751"/>
                </a:lnTo>
                <a:lnTo>
                  <a:pt x="5311" y="364266"/>
                </a:lnTo>
                <a:lnTo>
                  <a:pt x="0" y="337955"/>
                </a:lnTo>
                <a:lnTo>
                  <a:pt x="0" y="67593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418424" y="2063357"/>
            <a:ext cx="86360" cy="103505"/>
          </a:xfrm>
          <a:custGeom>
            <a:avLst/>
            <a:gdLst/>
            <a:ahLst/>
            <a:cxnLst/>
            <a:rect l="l" t="t" r="r" b="b"/>
            <a:pathLst>
              <a:path w="86360" h="103505">
                <a:moveTo>
                  <a:pt x="86116" y="0"/>
                </a:moveTo>
                <a:lnTo>
                  <a:pt x="0" y="0"/>
                </a:lnTo>
                <a:lnTo>
                  <a:pt x="43058" y="102896"/>
                </a:lnTo>
                <a:lnTo>
                  <a:pt x="86116" y="0"/>
                </a:lnTo>
                <a:close/>
              </a:path>
            </a:pathLst>
          </a:custGeom>
          <a:solidFill>
            <a:srgbClr val="76717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418424" y="2063357"/>
            <a:ext cx="86360" cy="103505"/>
          </a:xfrm>
          <a:custGeom>
            <a:avLst/>
            <a:gdLst/>
            <a:ahLst/>
            <a:cxnLst/>
            <a:rect l="l" t="t" r="r" b="b"/>
            <a:pathLst>
              <a:path w="86360" h="103505">
                <a:moveTo>
                  <a:pt x="86116" y="0"/>
                </a:moveTo>
                <a:lnTo>
                  <a:pt x="43058" y="102897"/>
                </a:lnTo>
                <a:lnTo>
                  <a:pt x="0" y="0"/>
                </a:lnTo>
                <a:lnTo>
                  <a:pt x="86116" y="0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722829" y="1912031"/>
            <a:ext cx="1056005" cy="422275"/>
          </a:xfrm>
          <a:custGeom>
            <a:avLst/>
            <a:gdLst/>
            <a:ahLst/>
            <a:cxnLst/>
            <a:rect l="l" t="t" r="r" b="b"/>
            <a:pathLst>
              <a:path w="1056004" h="422275">
                <a:moveTo>
                  <a:pt x="985478" y="0"/>
                </a:moveTo>
                <a:lnTo>
                  <a:pt x="70324" y="0"/>
                </a:lnTo>
                <a:lnTo>
                  <a:pt x="42951" y="5526"/>
                </a:lnTo>
                <a:lnTo>
                  <a:pt x="20597" y="20597"/>
                </a:lnTo>
                <a:lnTo>
                  <a:pt x="5526" y="42951"/>
                </a:lnTo>
                <a:lnTo>
                  <a:pt x="0" y="70324"/>
                </a:lnTo>
                <a:lnTo>
                  <a:pt x="0" y="351616"/>
                </a:lnTo>
                <a:lnTo>
                  <a:pt x="5526" y="378989"/>
                </a:lnTo>
                <a:lnTo>
                  <a:pt x="20597" y="401343"/>
                </a:lnTo>
                <a:lnTo>
                  <a:pt x="42951" y="416414"/>
                </a:lnTo>
                <a:lnTo>
                  <a:pt x="70324" y="421940"/>
                </a:lnTo>
                <a:lnTo>
                  <a:pt x="985478" y="421940"/>
                </a:lnTo>
                <a:lnTo>
                  <a:pt x="1012851" y="416414"/>
                </a:lnTo>
                <a:lnTo>
                  <a:pt x="1035204" y="401343"/>
                </a:lnTo>
                <a:lnTo>
                  <a:pt x="1050275" y="378989"/>
                </a:lnTo>
                <a:lnTo>
                  <a:pt x="1055801" y="351616"/>
                </a:lnTo>
                <a:lnTo>
                  <a:pt x="1055801" y="70324"/>
                </a:lnTo>
                <a:lnTo>
                  <a:pt x="1050275" y="42951"/>
                </a:lnTo>
                <a:lnTo>
                  <a:pt x="1035204" y="20597"/>
                </a:lnTo>
                <a:lnTo>
                  <a:pt x="1012851" y="5526"/>
                </a:lnTo>
                <a:lnTo>
                  <a:pt x="985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722829" y="1912031"/>
            <a:ext cx="1056005" cy="422275"/>
          </a:xfrm>
          <a:custGeom>
            <a:avLst/>
            <a:gdLst/>
            <a:ahLst/>
            <a:cxnLst/>
            <a:rect l="l" t="t" r="r" b="b"/>
            <a:pathLst>
              <a:path w="1056004" h="422275">
                <a:moveTo>
                  <a:pt x="0" y="70324"/>
                </a:moveTo>
                <a:lnTo>
                  <a:pt x="5526" y="42951"/>
                </a:lnTo>
                <a:lnTo>
                  <a:pt x="20597" y="20597"/>
                </a:lnTo>
                <a:lnTo>
                  <a:pt x="42951" y="5526"/>
                </a:lnTo>
                <a:lnTo>
                  <a:pt x="70324" y="0"/>
                </a:lnTo>
                <a:lnTo>
                  <a:pt x="985477" y="0"/>
                </a:lnTo>
                <a:lnTo>
                  <a:pt x="1012851" y="5526"/>
                </a:lnTo>
                <a:lnTo>
                  <a:pt x="1035204" y="20597"/>
                </a:lnTo>
                <a:lnTo>
                  <a:pt x="1050275" y="42951"/>
                </a:lnTo>
                <a:lnTo>
                  <a:pt x="1055802" y="70324"/>
                </a:lnTo>
                <a:lnTo>
                  <a:pt x="1055802" y="351616"/>
                </a:lnTo>
                <a:lnTo>
                  <a:pt x="1050275" y="378990"/>
                </a:lnTo>
                <a:lnTo>
                  <a:pt x="1035204" y="401343"/>
                </a:lnTo>
                <a:lnTo>
                  <a:pt x="1012851" y="416414"/>
                </a:lnTo>
                <a:lnTo>
                  <a:pt x="985477" y="421941"/>
                </a:lnTo>
                <a:lnTo>
                  <a:pt x="70324" y="421941"/>
                </a:lnTo>
                <a:lnTo>
                  <a:pt x="42951" y="416414"/>
                </a:lnTo>
                <a:lnTo>
                  <a:pt x="20597" y="401343"/>
                </a:lnTo>
                <a:lnTo>
                  <a:pt x="5526" y="378990"/>
                </a:lnTo>
                <a:lnTo>
                  <a:pt x="0" y="351616"/>
                </a:lnTo>
                <a:lnTo>
                  <a:pt x="0" y="70324"/>
                </a:lnTo>
                <a:close/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3215132" y="1551432"/>
            <a:ext cx="2592070" cy="737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50" dirty="0">
                <a:latin typeface="Calibri"/>
                <a:cs typeface="Calibri"/>
              </a:rPr>
              <a:t>Whenever:</a:t>
            </a:r>
            <a:r>
              <a:rPr sz="1750" spc="35" dirty="0">
                <a:latin typeface="Calibri"/>
                <a:cs typeface="Calibri"/>
              </a:rPr>
              <a:t> </a:t>
            </a:r>
            <a:r>
              <a:rPr sz="1800" spc="55" dirty="0">
                <a:latin typeface="Calibri"/>
                <a:cs typeface="Calibri"/>
              </a:rPr>
              <a:t>CPUUtilization</a:t>
            </a:r>
            <a:endParaRPr sz="1800" dirty="0">
              <a:latin typeface="Calibri"/>
              <a:cs typeface="Calibri"/>
            </a:endParaRPr>
          </a:p>
          <a:p>
            <a:pPr marL="304800">
              <a:lnSpc>
                <a:spcPct val="100000"/>
              </a:lnSpc>
              <a:spcBef>
                <a:spcPts val="1345"/>
              </a:spcBef>
              <a:tabLst>
                <a:tab pos="713740" algn="l"/>
                <a:tab pos="1628139" algn="l"/>
              </a:tabLst>
            </a:pPr>
            <a:r>
              <a:rPr sz="2625" spc="-7" baseline="4761" dirty="0">
                <a:latin typeface="Calibri"/>
                <a:cs typeface="Calibri"/>
              </a:rPr>
              <a:t>is:	</a:t>
            </a:r>
            <a:r>
              <a:rPr sz="1800" spc="150" dirty="0">
                <a:latin typeface="Calibri"/>
                <a:cs typeface="Calibri"/>
              </a:rPr>
              <a:t>&gt;=</a:t>
            </a:r>
            <a:r>
              <a:rPr sz="2700" spc="225" baseline="3086" dirty="0">
                <a:latin typeface="Calibri"/>
                <a:cs typeface="Calibri"/>
              </a:rPr>
              <a:t>	</a:t>
            </a:r>
            <a:r>
              <a:rPr sz="2700" spc="202" baseline="3086" dirty="0">
                <a:latin typeface="Calibri"/>
                <a:cs typeface="Calibri"/>
              </a:rPr>
              <a:t>80</a:t>
            </a:r>
            <a:endParaRPr sz="2700" baseline="3086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09179" y="2542347"/>
            <a:ext cx="365125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95" dirty="0">
                <a:latin typeface="Calibri"/>
                <a:cs typeface="Calibri"/>
              </a:rPr>
              <a:t>fo</a:t>
            </a:r>
            <a:r>
              <a:rPr sz="1750" spc="10" dirty="0">
                <a:latin typeface="Calibri"/>
                <a:cs typeface="Calibri"/>
              </a:rPr>
              <a:t>r</a:t>
            </a:r>
            <a:r>
              <a:rPr sz="1750" spc="-85" dirty="0">
                <a:latin typeface="Calibri"/>
                <a:cs typeface="Calibri"/>
              </a:rPr>
              <a:t>:</a:t>
            </a:r>
            <a:endParaRPr sz="1750" dirty="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31335" y="2479753"/>
            <a:ext cx="801370" cy="405765"/>
          </a:xfrm>
          <a:custGeom>
            <a:avLst/>
            <a:gdLst/>
            <a:ahLst/>
            <a:cxnLst/>
            <a:rect l="l" t="t" r="r" b="b"/>
            <a:pathLst>
              <a:path w="801370" h="405764">
                <a:moveTo>
                  <a:pt x="733360" y="0"/>
                </a:moveTo>
                <a:lnTo>
                  <a:pt x="67593" y="0"/>
                </a:lnTo>
                <a:lnTo>
                  <a:pt x="41283" y="5311"/>
                </a:lnTo>
                <a:lnTo>
                  <a:pt x="19797" y="19797"/>
                </a:lnTo>
                <a:lnTo>
                  <a:pt x="5311" y="41283"/>
                </a:lnTo>
                <a:lnTo>
                  <a:pt x="0" y="67593"/>
                </a:lnTo>
                <a:lnTo>
                  <a:pt x="0" y="337955"/>
                </a:lnTo>
                <a:lnTo>
                  <a:pt x="5311" y="364266"/>
                </a:lnTo>
                <a:lnTo>
                  <a:pt x="19797" y="385751"/>
                </a:lnTo>
                <a:lnTo>
                  <a:pt x="41283" y="400237"/>
                </a:lnTo>
                <a:lnTo>
                  <a:pt x="67593" y="405549"/>
                </a:lnTo>
                <a:lnTo>
                  <a:pt x="733360" y="405549"/>
                </a:lnTo>
                <a:lnTo>
                  <a:pt x="759670" y="400237"/>
                </a:lnTo>
                <a:lnTo>
                  <a:pt x="781156" y="385751"/>
                </a:lnTo>
                <a:lnTo>
                  <a:pt x="795641" y="364266"/>
                </a:lnTo>
                <a:lnTo>
                  <a:pt x="800953" y="337955"/>
                </a:lnTo>
                <a:lnTo>
                  <a:pt x="800953" y="67593"/>
                </a:lnTo>
                <a:lnTo>
                  <a:pt x="795641" y="41283"/>
                </a:lnTo>
                <a:lnTo>
                  <a:pt x="781156" y="19797"/>
                </a:lnTo>
                <a:lnTo>
                  <a:pt x="759670" y="5311"/>
                </a:lnTo>
                <a:lnTo>
                  <a:pt x="733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3831335" y="2479753"/>
            <a:ext cx="801370" cy="405765"/>
          </a:xfrm>
          <a:custGeom>
            <a:avLst/>
            <a:gdLst/>
            <a:ahLst/>
            <a:cxnLst/>
            <a:rect l="l" t="t" r="r" b="b"/>
            <a:pathLst>
              <a:path w="801370" h="405764">
                <a:moveTo>
                  <a:pt x="0" y="67593"/>
                </a:moveTo>
                <a:lnTo>
                  <a:pt x="5311" y="41282"/>
                </a:lnTo>
                <a:lnTo>
                  <a:pt x="19797" y="19797"/>
                </a:lnTo>
                <a:lnTo>
                  <a:pt x="41282" y="5311"/>
                </a:lnTo>
                <a:lnTo>
                  <a:pt x="67593" y="0"/>
                </a:lnTo>
                <a:lnTo>
                  <a:pt x="733360" y="0"/>
                </a:lnTo>
                <a:lnTo>
                  <a:pt x="759671" y="5311"/>
                </a:lnTo>
                <a:lnTo>
                  <a:pt x="781156" y="19797"/>
                </a:lnTo>
                <a:lnTo>
                  <a:pt x="795642" y="41282"/>
                </a:lnTo>
                <a:lnTo>
                  <a:pt x="800954" y="67593"/>
                </a:lnTo>
                <a:lnTo>
                  <a:pt x="800954" y="337955"/>
                </a:lnTo>
                <a:lnTo>
                  <a:pt x="795642" y="364266"/>
                </a:lnTo>
                <a:lnTo>
                  <a:pt x="781156" y="385751"/>
                </a:lnTo>
                <a:lnTo>
                  <a:pt x="759671" y="400237"/>
                </a:lnTo>
                <a:lnTo>
                  <a:pt x="733360" y="405549"/>
                </a:lnTo>
                <a:lnTo>
                  <a:pt x="67593" y="405549"/>
                </a:lnTo>
                <a:lnTo>
                  <a:pt x="41282" y="400237"/>
                </a:lnTo>
                <a:lnTo>
                  <a:pt x="19797" y="385751"/>
                </a:lnTo>
                <a:lnTo>
                  <a:pt x="5311" y="364266"/>
                </a:lnTo>
                <a:lnTo>
                  <a:pt x="0" y="337955"/>
                </a:lnTo>
                <a:lnTo>
                  <a:pt x="0" y="67593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3916558" y="2566415"/>
            <a:ext cx="159385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140" dirty="0">
                <a:latin typeface="Calibri"/>
                <a:cs typeface="Calibri"/>
              </a:rPr>
              <a:t>1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1568" y="2566415"/>
            <a:ext cx="2124075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45" dirty="0">
                <a:latin typeface="Calibri"/>
                <a:cs typeface="Calibri"/>
              </a:rPr>
              <a:t>consecutive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20" dirty="0">
                <a:latin typeface="Calibri"/>
                <a:cs typeface="Calibri"/>
              </a:rPr>
              <a:t>period(s)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69822" y="3591173"/>
            <a:ext cx="9507220" cy="2918460"/>
          </a:xfrm>
          <a:custGeom>
            <a:avLst/>
            <a:gdLst/>
            <a:ahLst/>
            <a:cxnLst/>
            <a:rect l="l" t="t" r="r" b="b"/>
            <a:pathLst>
              <a:path w="9507220" h="2918459">
                <a:moveTo>
                  <a:pt x="9020450" y="0"/>
                </a:moveTo>
                <a:lnTo>
                  <a:pt x="486327" y="0"/>
                </a:lnTo>
                <a:lnTo>
                  <a:pt x="439490" y="2226"/>
                </a:lnTo>
                <a:lnTo>
                  <a:pt x="393913" y="8769"/>
                </a:lnTo>
                <a:lnTo>
                  <a:pt x="349800" y="19425"/>
                </a:lnTo>
                <a:lnTo>
                  <a:pt x="307354" y="33990"/>
                </a:lnTo>
                <a:lnTo>
                  <a:pt x="266778" y="52260"/>
                </a:lnTo>
                <a:lnTo>
                  <a:pt x="228278" y="74032"/>
                </a:lnTo>
                <a:lnTo>
                  <a:pt x="192056" y="99101"/>
                </a:lnTo>
                <a:lnTo>
                  <a:pt x="158317" y="127264"/>
                </a:lnTo>
                <a:lnTo>
                  <a:pt x="127264" y="158318"/>
                </a:lnTo>
                <a:lnTo>
                  <a:pt x="99100" y="192057"/>
                </a:lnTo>
                <a:lnTo>
                  <a:pt x="74031" y="228279"/>
                </a:lnTo>
                <a:lnTo>
                  <a:pt x="52260" y="266780"/>
                </a:lnTo>
                <a:lnTo>
                  <a:pt x="33989" y="307355"/>
                </a:lnTo>
                <a:lnTo>
                  <a:pt x="19425" y="349802"/>
                </a:lnTo>
                <a:lnTo>
                  <a:pt x="8769" y="393916"/>
                </a:lnTo>
                <a:lnTo>
                  <a:pt x="2226" y="439493"/>
                </a:lnTo>
                <a:lnTo>
                  <a:pt x="0" y="486329"/>
                </a:lnTo>
                <a:lnTo>
                  <a:pt x="0" y="2431606"/>
                </a:lnTo>
                <a:lnTo>
                  <a:pt x="2226" y="2478443"/>
                </a:lnTo>
                <a:lnTo>
                  <a:pt x="8769" y="2524020"/>
                </a:lnTo>
                <a:lnTo>
                  <a:pt x="19425" y="2568134"/>
                </a:lnTo>
                <a:lnTo>
                  <a:pt x="33989" y="2610580"/>
                </a:lnTo>
                <a:lnTo>
                  <a:pt x="52260" y="2651156"/>
                </a:lnTo>
                <a:lnTo>
                  <a:pt x="74031" y="2689657"/>
                </a:lnTo>
                <a:lnTo>
                  <a:pt x="99100" y="2725879"/>
                </a:lnTo>
                <a:lnTo>
                  <a:pt x="127264" y="2759618"/>
                </a:lnTo>
                <a:lnTo>
                  <a:pt x="158317" y="2790672"/>
                </a:lnTo>
                <a:lnTo>
                  <a:pt x="192056" y="2818835"/>
                </a:lnTo>
                <a:lnTo>
                  <a:pt x="228278" y="2843904"/>
                </a:lnTo>
                <a:lnTo>
                  <a:pt x="266778" y="2865676"/>
                </a:lnTo>
                <a:lnTo>
                  <a:pt x="307354" y="2883946"/>
                </a:lnTo>
                <a:lnTo>
                  <a:pt x="349800" y="2898511"/>
                </a:lnTo>
                <a:lnTo>
                  <a:pt x="393913" y="2909167"/>
                </a:lnTo>
                <a:lnTo>
                  <a:pt x="439490" y="2915710"/>
                </a:lnTo>
                <a:lnTo>
                  <a:pt x="486327" y="2917936"/>
                </a:lnTo>
                <a:lnTo>
                  <a:pt x="9020450" y="2917936"/>
                </a:lnTo>
                <a:lnTo>
                  <a:pt x="9067287" y="2915710"/>
                </a:lnTo>
                <a:lnTo>
                  <a:pt x="9112864" y="2909167"/>
                </a:lnTo>
                <a:lnTo>
                  <a:pt x="9156978" y="2898511"/>
                </a:lnTo>
                <a:lnTo>
                  <a:pt x="9199424" y="2883946"/>
                </a:lnTo>
                <a:lnTo>
                  <a:pt x="9240000" y="2865676"/>
                </a:lnTo>
                <a:lnTo>
                  <a:pt x="9278500" y="2843904"/>
                </a:lnTo>
                <a:lnTo>
                  <a:pt x="9314722" y="2818835"/>
                </a:lnTo>
                <a:lnTo>
                  <a:pt x="9348461" y="2790672"/>
                </a:lnTo>
                <a:lnTo>
                  <a:pt x="9379515" y="2759618"/>
                </a:lnTo>
                <a:lnTo>
                  <a:pt x="9407678" y="2725879"/>
                </a:lnTo>
                <a:lnTo>
                  <a:pt x="9432747" y="2689657"/>
                </a:lnTo>
                <a:lnTo>
                  <a:pt x="9454519" y="2651156"/>
                </a:lnTo>
                <a:lnTo>
                  <a:pt x="9472789" y="2610580"/>
                </a:lnTo>
                <a:lnTo>
                  <a:pt x="9487354" y="2568134"/>
                </a:lnTo>
                <a:lnTo>
                  <a:pt x="9498010" y="2524020"/>
                </a:lnTo>
                <a:lnTo>
                  <a:pt x="9504553" y="2478443"/>
                </a:lnTo>
                <a:lnTo>
                  <a:pt x="9506779" y="2431606"/>
                </a:lnTo>
                <a:lnTo>
                  <a:pt x="9506779" y="486329"/>
                </a:lnTo>
                <a:lnTo>
                  <a:pt x="9504553" y="439493"/>
                </a:lnTo>
                <a:lnTo>
                  <a:pt x="9498010" y="393916"/>
                </a:lnTo>
                <a:lnTo>
                  <a:pt x="9487354" y="349802"/>
                </a:lnTo>
                <a:lnTo>
                  <a:pt x="9472789" y="307355"/>
                </a:lnTo>
                <a:lnTo>
                  <a:pt x="9454519" y="266780"/>
                </a:lnTo>
                <a:lnTo>
                  <a:pt x="9432747" y="228279"/>
                </a:lnTo>
                <a:lnTo>
                  <a:pt x="9407678" y="192057"/>
                </a:lnTo>
                <a:lnTo>
                  <a:pt x="9379515" y="158318"/>
                </a:lnTo>
                <a:lnTo>
                  <a:pt x="9348461" y="127264"/>
                </a:lnTo>
                <a:lnTo>
                  <a:pt x="9314722" y="99101"/>
                </a:lnTo>
                <a:lnTo>
                  <a:pt x="9278500" y="74032"/>
                </a:lnTo>
                <a:lnTo>
                  <a:pt x="9240000" y="52260"/>
                </a:lnTo>
                <a:lnTo>
                  <a:pt x="9199424" y="33990"/>
                </a:lnTo>
                <a:lnTo>
                  <a:pt x="9156978" y="19425"/>
                </a:lnTo>
                <a:lnTo>
                  <a:pt x="9112864" y="8769"/>
                </a:lnTo>
                <a:lnTo>
                  <a:pt x="9067287" y="2226"/>
                </a:lnTo>
                <a:lnTo>
                  <a:pt x="90204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2469822" y="3591173"/>
            <a:ext cx="9507220" cy="2918460"/>
          </a:xfrm>
          <a:custGeom>
            <a:avLst/>
            <a:gdLst/>
            <a:ahLst/>
            <a:cxnLst/>
            <a:rect l="l" t="t" r="r" b="b"/>
            <a:pathLst>
              <a:path w="9507220" h="2918459">
                <a:moveTo>
                  <a:pt x="0" y="486329"/>
                </a:moveTo>
                <a:lnTo>
                  <a:pt x="2226" y="439492"/>
                </a:lnTo>
                <a:lnTo>
                  <a:pt x="8769" y="393915"/>
                </a:lnTo>
                <a:lnTo>
                  <a:pt x="19425" y="349802"/>
                </a:lnTo>
                <a:lnTo>
                  <a:pt x="33989" y="307355"/>
                </a:lnTo>
                <a:lnTo>
                  <a:pt x="52260" y="266780"/>
                </a:lnTo>
                <a:lnTo>
                  <a:pt x="74031" y="228279"/>
                </a:lnTo>
                <a:lnTo>
                  <a:pt x="99101" y="192057"/>
                </a:lnTo>
                <a:lnTo>
                  <a:pt x="127264" y="158317"/>
                </a:lnTo>
                <a:lnTo>
                  <a:pt x="158317" y="127264"/>
                </a:lnTo>
                <a:lnTo>
                  <a:pt x="192056" y="99101"/>
                </a:lnTo>
                <a:lnTo>
                  <a:pt x="228278" y="74031"/>
                </a:lnTo>
                <a:lnTo>
                  <a:pt x="266779" y="52260"/>
                </a:lnTo>
                <a:lnTo>
                  <a:pt x="307354" y="33990"/>
                </a:lnTo>
                <a:lnTo>
                  <a:pt x="349800" y="19425"/>
                </a:lnTo>
                <a:lnTo>
                  <a:pt x="393914" y="8769"/>
                </a:lnTo>
                <a:lnTo>
                  <a:pt x="439491" y="2226"/>
                </a:lnTo>
                <a:lnTo>
                  <a:pt x="486328" y="0"/>
                </a:lnTo>
                <a:lnTo>
                  <a:pt x="9020452" y="0"/>
                </a:lnTo>
                <a:lnTo>
                  <a:pt x="9067288" y="2226"/>
                </a:lnTo>
                <a:lnTo>
                  <a:pt x="9112865" y="8769"/>
                </a:lnTo>
                <a:lnTo>
                  <a:pt x="9156979" y="19425"/>
                </a:lnTo>
                <a:lnTo>
                  <a:pt x="9199425" y="33990"/>
                </a:lnTo>
                <a:lnTo>
                  <a:pt x="9240001" y="52260"/>
                </a:lnTo>
                <a:lnTo>
                  <a:pt x="9278501" y="74031"/>
                </a:lnTo>
                <a:lnTo>
                  <a:pt x="9314723" y="99101"/>
                </a:lnTo>
                <a:lnTo>
                  <a:pt x="9348463" y="127264"/>
                </a:lnTo>
                <a:lnTo>
                  <a:pt x="9379516" y="158317"/>
                </a:lnTo>
                <a:lnTo>
                  <a:pt x="9407679" y="192057"/>
                </a:lnTo>
                <a:lnTo>
                  <a:pt x="9432748" y="228279"/>
                </a:lnTo>
                <a:lnTo>
                  <a:pt x="9454520" y="266780"/>
                </a:lnTo>
                <a:lnTo>
                  <a:pt x="9472790" y="307355"/>
                </a:lnTo>
                <a:lnTo>
                  <a:pt x="9487355" y="349802"/>
                </a:lnTo>
                <a:lnTo>
                  <a:pt x="9498010" y="393915"/>
                </a:lnTo>
                <a:lnTo>
                  <a:pt x="9504553" y="439492"/>
                </a:lnTo>
                <a:lnTo>
                  <a:pt x="9506780" y="486329"/>
                </a:lnTo>
                <a:lnTo>
                  <a:pt x="9506780" y="2431607"/>
                </a:lnTo>
                <a:lnTo>
                  <a:pt x="9504553" y="2478443"/>
                </a:lnTo>
                <a:lnTo>
                  <a:pt x="9498010" y="2524021"/>
                </a:lnTo>
                <a:lnTo>
                  <a:pt x="9487355" y="2568134"/>
                </a:lnTo>
                <a:lnTo>
                  <a:pt x="9472790" y="2610581"/>
                </a:lnTo>
                <a:lnTo>
                  <a:pt x="9454520" y="2651157"/>
                </a:lnTo>
                <a:lnTo>
                  <a:pt x="9432748" y="2689657"/>
                </a:lnTo>
                <a:lnTo>
                  <a:pt x="9407679" y="2725879"/>
                </a:lnTo>
                <a:lnTo>
                  <a:pt x="9379516" y="2759619"/>
                </a:lnTo>
                <a:lnTo>
                  <a:pt x="9348463" y="2790672"/>
                </a:lnTo>
                <a:lnTo>
                  <a:pt x="9314723" y="2818835"/>
                </a:lnTo>
                <a:lnTo>
                  <a:pt x="9278501" y="2843905"/>
                </a:lnTo>
                <a:lnTo>
                  <a:pt x="9240001" y="2865676"/>
                </a:lnTo>
                <a:lnTo>
                  <a:pt x="9199425" y="2883947"/>
                </a:lnTo>
                <a:lnTo>
                  <a:pt x="9156979" y="2898511"/>
                </a:lnTo>
                <a:lnTo>
                  <a:pt x="9112865" y="2909167"/>
                </a:lnTo>
                <a:lnTo>
                  <a:pt x="9067288" y="2915710"/>
                </a:lnTo>
                <a:lnTo>
                  <a:pt x="9020452" y="2917937"/>
                </a:lnTo>
                <a:lnTo>
                  <a:pt x="486328" y="2917937"/>
                </a:lnTo>
                <a:lnTo>
                  <a:pt x="439491" y="2915710"/>
                </a:lnTo>
                <a:lnTo>
                  <a:pt x="393914" y="2909167"/>
                </a:lnTo>
                <a:lnTo>
                  <a:pt x="349800" y="2898511"/>
                </a:lnTo>
                <a:lnTo>
                  <a:pt x="307354" y="2883947"/>
                </a:lnTo>
                <a:lnTo>
                  <a:pt x="266779" y="2865676"/>
                </a:lnTo>
                <a:lnTo>
                  <a:pt x="228278" y="2843905"/>
                </a:lnTo>
                <a:lnTo>
                  <a:pt x="192056" y="2818835"/>
                </a:lnTo>
                <a:lnTo>
                  <a:pt x="158317" y="2790672"/>
                </a:lnTo>
                <a:lnTo>
                  <a:pt x="127264" y="2759619"/>
                </a:lnTo>
                <a:lnTo>
                  <a:pt x="99101" y="2725879"/>
                </a:lnTo>
                <a:lnTo>
                  <a:pt x="74031" y="2689657"/>
                </a:lnTo>
                <a:lnTo>
                  <a:pt x="52260" y="2651157"/>
                </a:lnTo>
                <a:lnTo>
                  <a:pt x="33989" y="2610581"/>
                </a:lnTo>
                <a:lnTo>
                  <a:pt x="19425" y="2568134"/>
                </a:lnTo>
                <a:lnTo>
                  <a:pt x="8769" y="2524021"/>
                </a:lnTo>
                <a:lnTo>
                  <a:pt x="2226" y="2478443"/>
                </a:lnTo>
                <a:lnTo>
                  <a:pt x="0" y="2431607"/>
                </a:lnTo>
                <a:lnTo>
                  <a:pt x="0" y="486329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2469822" y="3562840"/>
            <a:ext cx="9507220" cy="2898140"/>
          </a:xfrm>
          <a:custGeom>
            <a:avLst/>
            <a:gdLst/>
            <a:ahLst/>
            <a:cxnLst/>
            <a:rect l="l" t="t" r="r" b="b"/>
            <a:pathLst>
              <a:path w="9507220" h="2898140">
                <a:moveTo>
                  <a:pt x="9023830" y="0"/>
                </a:moveTo>
                <a:lnTo>
                  <a:pt x="482949" y="0"/>
                </a:lnTo>
                <a:lnTo>
                  <a:pt x="436438" y="2210"/>
                </a:lnTo>
                <a:lnTo>
                  <a:pt x="391177" y="8708"/>
                </a:lnTo>
                <a:lnTo>
                  <a:pt x="347370" y="19290"/>
                </a:lnTo>
                <a:lnTo>
                  <a:pt x="305219" y="33753"/>
                </a:lnTo>
                <a:lnTo>
                  <a:pt x="264925" y="51897"/>
                </a:lnTo>
                <a:lnTo>
                  <a:pt x="226692" y="73517"/>
                </a:lnTo>
                <a:lnTo>
                  <a:pt x="190722" y="98412"/>
                </a:lnTo>
                <a:lnTo>
                  <a:pt x="157217" y="126379"/>
                </a:lnTo>
                <a:lnTo>
                  <a:pt x="126379" y="157217"/>
                </a:lnTo>
                <a:lnTo>
                  <a:pt x="98412" y="190722"/>
                </a:lnTo>
                <a:lnTo>
                  <a:pt x="73517" y="226692"/>
                </a:lnTo>
                <a:lnTo>
                  <a:pt x="51897" y="264925"/>
                </a:lnTo>
                <a:lnTo>
                  <a:pt x="33753" y="305219"/>
                </a:lnTo>
                <a:lnTo>
                  <a:pt x="19290" y="347370"/>
                </a:lnTo>
                <a:lnTo>
                  <a:pt x="8708" y="391177"/>
                </a:lnTo>
                <a:lnTo>
                  <a:pt x="2210" y="436438"/>
                </a:lnTo>
                <a:lnTo>
                  <a:pt x="0" y="482949"/>
                </a:lnTo>
                <a:lnTo>
                  <a:pt x="0" y="2414705"/>
                </a:lnTo>
                <a:lnTo>
                  <a:pt x="2210" y="2461217"/>
                </a:lnTo>
                <a:lnTo>
                  <a:pt x="8708" y="2506477"/>
                </a:lnTo>
                <a:lnTo>
                  <a:pt x="19290" y="2550284"/>
                </a:lnTo>
                <a:lnTo>
                  <a:pt x="33753" y="2592436"/>
                </a:lnTo>
                <a:lnTo>
                  <a:pt x="51897" y="2632730"/>
                </a:lnTo>
                <a:lnTo>
                  <a:pt x="73517" y="2670963"/>
                </a:lnTo>
                <a:lnTo>
                  <a:pt x="98412" y="2706933"/>
                </a:lnTo>
                <a:lnTo>
                  <a:pt x="126379" y="2740438"/>
                </a:lnTo>
                <a:lnTo>
                  <a:pt x="157217" y="2771276"/>
                </a:lnTo>
                <a:lnTo>
                  <a:pt x="190722" y="2799243"/>
                </a:lnTo>
                <a:lnTo>
                  <a:pt x="226692" y="2824138"/>
                </a:lnTo>
                <a:lnTo>
                  <a:pt x="264925" y="2845759"/>
                </a:lnTo>
                <a:lnTo>
                  <a:pt x="305219" y="2863902"/>
                </a:lnTo>
                <a:lnTo>
                  <a:pt x="347370" y="2878366"/>
                </a:lnTo>
                <a:lnTo>
                  <a:pt x="391177" y="2888947"/>
                </a:lnTo>
                <a:lnTo>
                  <a:pt x="436438" y="2895445"/>
                </a:lnTo>
                <a:lnTo>
                  <a:pt x="482949" y="2897656"/>
                </a:lnTo>
                <a:lnTo>
                  <a:pt x="9023830" y="2897656"/>
                </a:lnTo>
                <a:lnTo>
                  <a:pt x="9070341" y="2895445"/>
                </a:lnTo>
                <a:lnTo>
                  <a:pt x="9115601" y="2888947"/>
                </a:lnTo>
                <a:lnTo>
                  <a:pt x="9159408" y="2878366"/>
                </a:lnTo>
                <a:lnTo>
                  <a:pt x="9201560" y="2863902"/>
                </a:lnTo>
                <a:lnTo>
                  <a:pt x="9241853" y="2845759"/>
                </a:lnTo>
                <a:lnTo>
                  <a:pt x="9280086" y="2824138"/>
                </a:lnTo>
                <a:lnTo>
                  <a:pt x="9316056" y="2799243"/>
                </a:lnTo>
                <a:lnTo>
                  <a:pt x="9349561" y="2771276"/>
                </a:lnTo>
                <a:lnTo>
                  <a:pt x="9380399" y="2740438"/>
                </a:lnTo>
                <a:lnTo>
                  <a:pt x="9408366" y="2706933"/>
                </a:lnTo>
                <a:lnTo>
                  <a:pt x="9433261" y="2670963"/>
                </a:lnTo>
                <a:lnTo>
                  <a:pt x="9454882" y="2632730"/>
                </a:lnTo>
                <a:lnTo>
                  <a:pt x="9473025" y="2592436"/>
                </a:lnTo>
                <a:lnTo>
                  <a:pt x="9487489" y="2550284"/>
                </a:lnTo>
                <a:lnTo>
                  <a:pt x="9498071" y="2506477"/>
                </a:lnTo>
                <a:lnTo>
                  <a:pt x="9504568" y="2461217"/>
                </a:lnTo>
                <a:lnTo>
                  <a:pt x="9506779" y="2414705"/>
                </a:lnTo>
                <a:lnTo>
                  <a:pt x="9506779" y="482949"/>
                </a:lnTo>
                <a:lnTo>
                  <a:pt x="9504568" y="436438"/>
                </a:lnTo>
                <a:lnTo>
                  <a:pt x="9498071" y="391177"/>
                </a:lnTo>
                <a:lnTo>
                  <a:pt x="9487489" y="347370"/>
                </a:lnTo>
                <a:lnTo>
                  <a:pt x="9473025" y="305219"/>
                </a:lnTo>
                <a:lnTo>
                  <a:pt x="9454882" y="264925"/>
                </a:lnTo>
                <a:lnTo>
                  <a:pt x="9433261" y="226692"/>
                </a:lnTo>
                <a:lnTo>
                  <a:pt x="9408366" y="190722"/>
                </a:lnTo>
                <a:lnTo>
                  <a:pt x="9380399" y="157217"/>
                </a:lnTo>
                <a:lnTo>
                  <a:pt x="9349561" y="126379"/>
                </a:lnTo>
                <a:lnTo>
                  <a:pt x="9316056" y="98412"/>
                </a:lnTo>
                <a:lnTo>
                  <a:pt x="9280086" y="73517"/>
                </a:lnTo>
                <a:lnTo>
                  <a:pt x="9241853" y="51897"/>
                </a:lnTo>
                <a:lnTo>
                  <a:pt x="9201560" y="33753"/>
                </a:lnTo>
                <a:lnTo>
                  <a:pt x="9159408" y="19290"/>
                </a:lnTo>
                <a:lnTo>
                  <a:pt x="9115601" y="8708"/>
                </a:lnTo>
                <a:lnTo>
                  <a:pt x="9070341" y="2210"/>
                </a:lnTo>
                <a:lnTo>
                  <a:pt x="9023830" y="0"/>
                </a:lnTo>
                <a:close/>
              </a:path>
            </a:pathLst>
          </a:custGeom>
          <a:solidFill>
            <a:srgbClr val="AFABA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2469822" y="3562840"/>
            <a:ext cx="9507220" cy="2898140"/>
          </a:xfrm>
          <a:custGeom>
            <a:avLst/>
            <a:gdLst/>
            <a:ahLst/>
            <a:cxnLst/>
            <a:rect l="l" t="t" r="r" b="b"/>
            <a:pathLst>
              <a:path w="9507220" h="2898140">
                <a:moveTo>
                  <a:pt x="0" y="482949"/>
                </a:moveTo>
                <a:lnTo>
                  <a:pt x="2210" y="436438"/>
                </a:lnTo>
                <a:lnTo>
                  <a:pt x="8708" y="391177"/>
                </a:lnTo>
                <a:lnTo>
                  <a:pt x="19290" y="347370"/>
                </a:lnTo>
                <a:lnTo>
                  <a:pt x="33753" y="305219"/>
                </a:lnTo>
                <a:lnTo>
                  <a:pt x="51897" y="264925"/>
                </a:lnTo>
                <a:lnTo>
                  <a:pt x="73517" y="226692"/>
                </a:lnTo>
                <a:lnTo>
                  <a:pt x="98412" y="190722"/>
                </a:lnTo>
                <a:lnTo>
                  <a:pt x="126379" y="157217"/>
                </a:lnTo>
                <a:lnTo>
                  <a:pt x="157217" y="126380"/>
                </a:lnTo>
                <a:lnTo>
                  <a:pt x="190722" y="98412"/>
                </a:lnTo>
                <a:lnTo>
                  <a:pt x="226692" y="73517"/>
                </a:lnTo>
                <a:lnTo>
                  <a:pt x="264925" y="51897"/>
                </a:lnTo>
                <a:lnTo>
                  <a:pt x="305219" y="33753"/>
                </a:lnTo>
                <a:lnTo>
                  <a:pt x="347370" y="19290"/>
                </a:lnTo>
                <a:lnTo>
                  <a:pt x="391177" y="8708"/>
                </a:lnTo>
                <a:lnTo>
                  <a:pt x="436438" y="2210"/>
                </a:lnTo>
                <a:lnTo>
                  <a:pt x="482949" y="0"/>
                </a:lnTo>
                <a:lnTo>
                  <a:pt x="9023830" y="0"/>
                </a:lnTo>
                <a:lnTo>
                  <a:pt x="9070341" y="2210"/>
                </a:lnTo>
                <a:lnTo>
                  <a:pt x="9115601" y="8708"/>
                </a:lnTo>
                <a:lnTo>
                  <a:pt x="9159409" y="19290"/>
                </a:lnTo>
                <a:lnTo>
                  <a:pt x="9201560" y="33753"/>
                </a:lnTo>
                <a:lnTo>
                  <a:pt x="9241854" y="51897"/>
                </a:lnTo>
                <a:lnTo>
                  <a:pt x="9280087" y="73517"/>
                </a:lnTo>
                <a:lnTo>
                  <a:pt x="9316057" y="98412"/>
                </a:lnTo>
                <a:lnTo>
                  <a:pt x="9349562" y="126380"/>
                </a:lnTo>
                <a:lnTo>
                  <a:pt x="9380400" y="157217"/>
                </a:lnTo>
                <a:lnTo>
                  <a:pt x="9408367" y="190722"/>
                </a:lnTo>
                <a:lnTo>
                  <a:pt x="9433262" y="226692"/>
                </a:lnTo>
                <a:lnTo>
                  <a:pt x="9454883" y="264925"/>
                </a:lnTo>
                <a:lnTo>
                  <a:pt x="9473026" y="305219"/>
                </a:lnTo>
                <a:lnTo>
                  <a:pt x="9487490" y="347370"/>
                </a:lnTo>
                <a:lnTo>
                  <a:pt x="9498071" y="391177"/>
                </a:lnTo>
                <a:lnTo>
                  <a:pt x="9504569" y="436438"/>
                </a:lnTo>
                <a:lnTo>
                  <a:pt x="9506780" y="482949"/>
                </a:lnTo>
                <a:lnTo>
                  <a:pt x="9506780" y="2414706"/>
                </a:lnTo>
                <a:lnTo>
                  <a:pt x="9504569" y="2461217"/>
                </a:lnTo>
                <a:lnTo>
                  <a:pt x="9498071" y="2506477"/>
                </a:lnTo>
                <a:lnTo>
                  <a:pt x="9487490" y="2550284"/>
                </a:lnTo>
                <a:lnTo>
                  <a:pt x="9473026" y="2592436"/>
                </a:lnTo>
                <a:lnTo>
                  <a:pt x="9454883" y="2632730"/>
                </a:lnTo>
                <a:lnTo>
                  <a:pt x="9433262" y="2670963"/>
                </a:lnTo>
                <a:lnTo>
                  <a:pt x="9408367" y="2706933"/>
                </a:lnTo>
                <a:lnTo>
                  <a:pt x="9380400" y="2740438"/>
                </a:lnTo>
                <a:lnTo>
                  <a:pt x="9349562" y="2771275"/>
                </a:lnTo>
                <a:lnTo>
                  <a:pt x="9316057" y="2799243"/>
                </a:lnTo>
                <a:lnTo>
                  <a:pt x="9280087" y="2824138"/>
                </a:lnTo>
                <a:lnTo>
                  <a:pt x="9241854" y="2845758"/>
                </a:lnTo>
                <a:lnTo>
                  <a:pt x="9201560" y="2863902"/>
                </a:lnTo>
                <a:lnTo>
                  <a:pt x="9159409" y="2878365"/>
                </a:lnTo>
                <a:lnTo>
                  <a:pt x="9115601" y="2888947"/>
                </a:lnTo>
                <a:lnTo>
                  <a:pt x="9070341" y="2895445"/>
                </a:lnTo>
                <a:lnTo>
                  <a:pt x="9023830" y="2897656"/>
                </a:lnTo>
                <a:lnTo>
                  <a:pt x="482949" y="2897656"/>
                </a:lnTo>
                <a:lnTo>
                  <a:pt x="436438" y="2895445"/>
                </a:lnTo>
                <a:lnTo>
                  <a:pt x="391177" y="2888947"/>
                </a:lnTo>
                <a:lnTo>
                  <a:pt x="347370" y="2878365"/>
                </a:lnTo>
                <a:lnTo>
                  <a:pt x="305219" y="2863902"/>
                </a:lnTo>
                <a:lnTo>
                  <a:pt x="264925" y="2845758"/>
                </a:lnTo>
                <a:lnTo>
                  <a:pt x="226692" y="2824138"/>
                </a:lnTo>
                <a:lnTo>
                  <a:pt x="190722" y="2799243"/>
                </a:lnTo>
                <a:lnTo>
                  <a:pt x="157217" y="2771275"/>
                </a:lnTo>
                <a:lnTo>
                  <a:pt x="126379" y="2740438"/>
                </a:lnTo>
                <a:lnTo>
                  <a:pt x="98412" y="2706933"/>
                </a:lnTo>
                <a:lnTo>
                  <a:pt x="73517" y="2670963"/>
                </a:lnTo>
                <a:lnTo>
                  <a:pt x="51897" y="2632730"/>
                </a:lnTo>
                <a:lnTo>
                  <a:pt x="33753" y="2592436"/>
                </a:lnTo>
                <a:lnTo>
                  <a:pt x="19290" y="2550284"/>
                </a:lnTo>
                <a:lnTo>
                  <a:pt x="8708" y="2506477"/>
                </a:lnTo>
                <a:lnTo>
                  <a:pt x="2210" y="2461217"/>
                </a:lnTo>
                <a:lnTo>
                  <a:pt x="0" y="2414706"/>
                </a:lnTo>
                <a:lnTo>
                  <a:pt x="0" y="482949"/>
                </a:lnTo>
                <a:close/>
              </a:path>
            </a:pathLst>
          </a:custGeom>
          <a:ln w="127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2469822" y="4091232"/>
            <a:ext cx="9505950" cy="2409825"/>
          </a:xfrm>
          <a:custGeom>
            <a:avLst/>
            <a:gdLst/>
            <a:ahLst/>
            <a:cxnLst/>
            <a:rect l="l" t="t" r="r" b="b"/>
            <a:pathLst>
              <a:path w="9505950" h="2409825">
                <a:moveTo>
                  <a:pt x="0" y="0"/>
                </a:moveTo>
                <a:lnTo>
                  <a:pt x="9505957" y="0"/>
                </a:lnTo>
                <a:lnTo>
                  <a:pt x="9505957" y="2409474"/>
                </a:lnTo>
                <a:lnTo>
                  <a:pt x="0" y="24094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2469822" y="4091232"/>
            <a:ext cx="9505950" cy="2409825"/>
          </a:xfrm>
          <a:custGeom>
            <a:avLst/>
            <a:gdLst/>
            <a:ahLst/>
            <a:cxnLst/>
            <a:rect l="l" t="t" r="r" b="b"/>
            <a:pathLst>
              <a:path w="9505950" h="2409825">
                <a:moveTo>
                  <a:pt x="0" y="0"/>
                </a:moveTo>
                <a:lnTo>
                  <a:pt x="9505958" y="0"/>
                </a:lnTo>
                <a:lnTo>
                  <a:pt x="9505958" y="2409475"/>
                </a:lnTo>
                <a:lnTo>
                  <a:pt x="0" y="240947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2878500" y="3691128"/>
            <a:ext cx="1922145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70" dirty="0">
                <a:latin typeface="Calibri"/>
                <a:cs typeface="Calibri"/>
              </a:rPr>
              <a:t>AutoScaling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50" dirty="0">
                <a:latin typeface="Calibri"/>
                <a:cs typeface="Calibri"/>
              </a:rPr>
              <a:t>Action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068400" y="3691128"/>
            <a:ext cx="675640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100" dirty="0">
                <a:solidFill>
                  <a:srgbClr val="2F5597"/>
                </a:solidFill>
                <a:latin typeface="Calibri"/>
                <a:cs typeface="Calibri"/>
              </a:rPr>
              <a:t>D</a:t>
            </a:r>
            <a:r>
              <a:rPr sz="1800" spc="40" dirty="0">
                <a:solidFill>
                  <a:srgbClr val="2F5597"/>
                </a:solidFill>
                <a:latin typeface="Calibri"/>
                <a:cs typeface="Calibri"/>
              </a:rPr>
              <a:t>e</a:t>
            </a:r>
            <a:r>
              <a:rPr sz="1800" spc="20" dirty="0">
                <a:solidFill>
                  <a:srgbClr val="2F5597"/>
                </a:solidFill>
                <a:latin typeface="Calibri"/>
                <a:cs typeface="Calibri"/>
              </a:rPr>
              <a:t>l</a:t>
            </a:r>
            <a:r>
              <a:rPr sz="1800" spc="55" dirty="0">
                <a:solidFill>
                  <a:srgbClr val="2F5597"/>
                </a:solidFill>
                <a:latin typeface="Calibri"/>
                <a:cs typeface="Calibri"/>
              </a:rPr>
              <a:t>e</a:t>
            </a:r>
            <a:r>
              <a:rPr sz="1800" spc="40" dirty="0">
                <a:solidFill>
                  <a:srgbClr val="2F5597"/>
                </a:solidFill>
                <a:latin typeface="Calibri"/>
                <a:cs typeface="Calibri"/>
              </a:rPr>
              <a:t>t</a:t>
            </a:r>
            <a:r>
              <a:rPr sz="1800" spc="35" dirty="0">
                <a:solidFill>
                  <a:srgbClr val="2F5597"/>
                </a:solidFill>
                <a:latin typeface="Calibri"/>
                <a:cs typeface="Calibri"/>
              </a:rPr>
              <a:t>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159486" y="4332141"/>
            <a:ext cx="4116704" cy="405765"/>
          </a:xfrm>
          <a:custGeom>
            <a:avLst/>
            <a:gdLst/>
            <a:ahLst/>
            <a:cxnLst/>
            <a:rect l="l" t="t" r="r" b="b"/>
            <a:pathLst>
              <a:path w="4116704" h="405764">
                <a:moveTo>
                  <a:pt x="4048897" y="0"/>
                </a:moveTo>
                <a:lnTo>
                  <a:pt x="67590" y="0"/>
                </a:lnTo>
                <a:lnTo>
                  <a:pt x="41281" y="5311"/>
                </a:lnTo>
                <a:lnTo>
                  <a:pt x="19796" y="19796"/>
                </a:lnTo>
                <a:lnTo>
                  <a:pt x="5311" y="41281"/>
                </a:lnTo>
                <a:lnTo>
                  <a:pt x="0" y="67590"/>
                </a:lnTo>
                <a:lnTo>
                  <a:pt x="0" y="337958"/>
                </a:lnTo>
                <a:lnTo>
                  <a:pt x="5311" y="364267"/>
                </a:lnTo>
                <a:lnTo>
                  <a:pt x="19796" y="385752"/>
                </a:lnTo>
                <a:lnTo>
                  <a:pt x="41281" y="400237"/>
                </a:lnTo>
                <a:lnTo>
                  <a:pt x="67590" y="405549"/>
                </a:lnTo>
                <a:lnTo>
                  <a:pt x="4048897" y="405549"/>
                </a:lnTo>
                <a:lnTo>
                  <a:pt x="4075206" y="400237"/>
                </a:lnTo>
                <a:lnTo>
                  <a:pt x="4096690" y="385752"/>
                </a:lnTo>
                <a:lnTo>
                  <a:pt x="4111176" y="364267"/>
                </a:lnTo>
                <a:lnTo>
                  <a:pt x="4116487" y="337958"/>
                </a:lnTo>
                <a:lnTo>
                  <a:pt x="4116487" y="67590"/>
                </a:lnTo>
                <a:lnTo>
                  <a:pt x="4111176" y="41281"/>
                </a:lnTo>
                <a:lnTo>
                  <a:pt x="4096690" y="19796"/>
                </a:lnTo>
                <a:lnTo>
                  <a:pt x="4075206" y="5311"/>
                </a:lnTo>
                <a:lnTo>
                  <a:pt x="40488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5159486" y="4332141"/>
            <a:ext cx="4116704" cy="405765"/>
          </a:xfrm>
          <a:custGeom>
            <a:avLst/>
            <a:gdLst/>
            <a:ahLst/>
            <a:cxnLst/>
            <a:rect l="l" t="t" r="r" b="b"/>
            <a:pathLst>
              <a:path w="4116704" h="405764">
                <a:moveTo>
                  <a:pt x="0" y="67590"/>
                </a:moveTo>
                <a:lnTo>
                  <a:pt x="5311" y="41281"/>
                </a:lnTo>
                <a:lnTo>
                  <a:pt x="19796" y="19796"/>
                </a:lnTo>
                <a:lnTo>
                  <a:pt x="41281" y="5311"/>
                </a:lnTo>
                <a:lnTo>
                  <a:pt x="67590" y="0"/>
                </a:lnTo>
                <a:lnTo>
                  <a:pt x="4048897" y="0"/>
                </a:lnTo>
                <a:lnTo>
                  <a:pt x="4075206" y="5311"/>
                </a:lnTo>
                <a:lnTo>
                  <a:pt x="4096690" y="19796"/>
                </a:lnTo>
                <a:lnTo>
                  <a:pt x="4111176" y="41281"/>
                </a:lnTo>
                <a:lnTo>
                  <a:pt x="4116488" y="67590"/>
                </a:lnTo>
                <a:lnTo>
                  <a:pt x="4116488" y="337958"/>
                </a:lnTo>
                <a:lnTo>
                  <a:pt x="4111176" y="364267"/>
                </a:lnTo>
                <a:lnTo>
                  <a:pt x="4096690" y="385752"/>
                </a:lnTo>
                <a:lnTo>
                  <a:pt x="4075206" y="400237"/>
                </a:lnTo>
                <a:lnTo>
                  <a:pt x="4048897" y="405549"/>
                </a:lnTo>
                <a:lnTo>
                  <a:pt x="67590" y="405549"/>
                </a:lnTo>
                <a:lnTo>
                  <a:pt x="41281" y="400237"/>
                </a:lnTo>
                <a:lnTo>
                  <a:pt x="19796" y="385752"/>
                </a:lnTo>
                <a:lnTo>
                  <a:pt x="5311" y="364267"/>
                </a:lnTo>
                <a:lnTo>
                  <a:pt x="0" y="337958"/>
                </a:lnTo>
                <a:lnTo>
                  <a:pt x="0" y="67590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9064809" y="4483465"/>
            <a:ext cx="86360" cy="103505"/>
          </a:xfrm>
          <a:custGeom>
            <a:avLst/>
            <a:gdLst/>
            <a:ahLst/>
            <a:cxnLst/>
            <a:rect l="l" t="t" r="r" b="b"/>
            <a:pathLst>
              <a:path w="86359" h="103504">
                <a:moveTo>
                  <a:pt x="86116" y="0"/>
                </a:moveTo>
                <a:lnTo>
                  <a:pt x="0" y="0"/>
                </a:lnTo>
                <a:lnTo>
                  <a:pt x="43058" y="102896"/>
                </a:lnTo>
                <a:lnTo>
                  <a:pt x="86116" y="0"/>
                </a:lnTo>
                <a:close/>
              </a:path>
            </a:pathLst>
          </a:custGeom>
          <a:solidFill>
            <a:srgbClr val="76717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9064809" y="4483465"/>
            <a:ext cx="86360" cy="103505"/>
          </a:xfrm>
          <a:custGeom>
            <a:avLst/>
            <a:gdLst/>
            <a:ahLst/>
            <a:cxnLst/>
            <a:rect l="l" t="t" r="r" b="b"/>
            <a:pathLst>
              <a:path w="86359" h="103504">
                <a:moveTo>
                  <a:pt x="86116" y="0"/>
                </a:moveTo>
                <a:lnTo>
                  <a:pt x="43058" y="102897"/>
                </a:lnTo>
                <a:lnTo>
                  <a:pt x="0" y="0"/>
                </a:lnTo>
                <a:lnTo>
                  <a:pt x="86116" y="0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5160308" y="4864172"/>
            <a:ext cx="4116704" cy="405765"/>
          </a:xfrm>
          <a:custGeom>
            <a:avLst/>
            <a:gdLst/>
            <a:ahLst/>
            <a:cxnLst/>
            <a:rect l="l" t="t" r="r" b="b"/>
            <a:pathLst>
              <a:path w="4116704" h="405764">
                <a:moveTo>
                  <a:pt x="4048897" y="0"/>
                </a:moveTo>
                <a:lnTo>
                  <a:pt x="67590" y="0"/>
                </a:lnTo>
                <a:lnTo>
                  <a:pt x="41281" y="5311"/>
                </a:lnTo>
                <a:lnTo>
                  <a:pt x="19796" y="19796"/>
                </a:lnTo>
                <a:lnTo>
                  <a:pt x="5311" y="41280"/>
                </a:lnTo>
                <a:lnTo>
                  <a:pt x="0" y="67590"/>
                </a:lnTo>
                <a:lnTo>
                  <a:pt x="0" y="337957"/>
                </a:lnTo>
                <a:lnTo>
                  <a:pt x="5311" y="364266"/>
                </a:lnTo>
                <a:lnTo>
                  <a:pt x="19796" y="385751"/>
                </a:lnTo>
                <a:lnTo>
                  <a:pt x="41281" y="400236"/>
                </a:lnTo>
                <a:lnTo>
                  <a:pt x="67590" y="405547"/>
                </a:lnTo>
                <a:lnTo>
                  <a:pt x="4048897" y="405547"/>
                </a:lnTo>
                <a:lnTo>
                  <a:pt x="4075206" y="400236"/>
                </a:lnTo>
                <a:lnTo>
                  <a:pt x="4096690" y="385751"/>
                </a:lnTo>
                <a:lnTo>
                  <a:pt x="4111176" y="364266"/>
                </a:lnTo>
                <a:lnTo>
                  <a:pt x="4116487" y="337957"/>
                </a:lnTo>
                <a:lnTo>
                  <a:pt x="4116487" y="67590"/>
                </a:lnTo>
                <a:lnTo>
                  <a:pt x="4111176" y="41280"/>
                </a:lnTo>
                <a:lnTo>
                  <a:pt x="4096690" y="19796"/>
                </a:lnTo>
                <a:lnTo>
                  <a:pt x="4075206" y="5311"/>
                </a:lnTo>
                <a:lnTo>
                  <a:pt x="40488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160308" y="4864172"/>
            <a:ext cx="4116704" cy="405765"/>
          </a:xfrm>
          <a:custGeom>
            <a:avLst/>
            <a:gdLst/>
            <a:ahLst/>
            <a:cxnLst/>
            <a:rect l="l" t="t" r="r" b="b"/>
            <a:pathLst>
              <a:path w="4116704" h="405764">
                <a:moveTo>
                  <a:pt x="0" y="67590"/>
                </a:moveTo>
                <a:lnTo>
                  <a:pt x="5311" y="41281"/>
                </a:lnTo>
                <a:lnTo>
                  <a:pt x="19796" y="19796"/>
                </a:lnTo>
                <a:lnTo>
                  <a:pt x="41281" y="5311"/>
                </a:lnTo>
                <a:lnTo>
                  <a:pt x="67590" y="0"/>
                </a:lnTo>
                <a:lnTo>
                  <a:pt x="4048897" y="0"/>
                </a:lnTo>
                <a:lnTo>
                  <a:pt x="4075206" y="5311"/>
                </a:lnTo>
                <a:lnTo>
                  <a:pt x="4096690" y="19796"/>
                </a:lnTo>
                <a:lnTo>
                  <a:pt x="4111176" y="41281"/>
                </a:lnTo>
                <a:lnTo>
                  <a:pt x="4116488" y="67590"/>
                </a:lnTo>
                <a:lnTo>
                  <a:pt x="4116488" y="337958"/>
                </a:lnTo>
                <a:lnTo>
                  <a:pt x="4111176" y="364267"/>
                </a:lnTo>
                <a:lnTo>
                  <a:pt x="4096690" y="385752"/>
                </a:lnTo>
                <a:lnTo>
                  <a:pt x="4075206" y="400237"/>
                </a:lnTo>
                <a:lnTo>
                  <a:pt x="4048897" y="405549"/>
                </a:lnTo>
                <a:lnTo>
                  <a:pt x="67590" y="405549"/>
                </a:lnTo>
                <a:lnTo>
                  <a:pt x="41281" y="400237"/>
                </a:lnTo>
                <a:lnTo>
                  <a:pt x="19796" y="385752"/>
                </a:lnTo>
                <a:lnTo>
                  <a:pt x="5311" y="364267"/>
                </a:lnTo>
                <a:lnTo>
                  <a:pt x="0" y="337958"/>
                </a:lnTo>
                <a:lnTo>
                  <a:pt x="0" y="67590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2950060" y="4389120"/>
            <a:ext cx="3831590" cy="813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tabLst>
                <a:tab pos="2299970" algn="l"/>
              </a:tabLst>
            </a:pPr>
            <a:r>
              <a:rPr sz="1750" spc="70" dirty="0">
                <a:latin typeface="Calibri"/>
                <a:cs typeface="Calibri"/>
              </a:rPr>
              <a:t>Whenever</a:t>
            </a:r>
            <a:r>
              <a:rPr sz="1750" spc="95" dirty="0">
                <a:latin typeface="Calibri"/>
                <a:cs typeface="Calibri"/>
              </a:rPr>
              <a:t> </a:t>
            </a:r>
            <a:r>
              <a:rPr sz="1750" spc="55" dirty="0">
                <a:latin typeface="Calibri"/>
                <a:cs typeface="Calibri"/>
              </a:rPr>
              <a:t>this</a:t>
            </a:r>
            <a:r>
              <a:rPr sz="1750" spc="90" dirty="0">
                <a:latin typeface="Calibri"/>
                <a:cs typeface="Calibri"/>
              </a:rPr>
              <a:t> </a:t>
            </a:r>
            <a:r>
              <a:rPr sz="1750" spc="45" dirty="0">
                <a:latin typeface="Calibri"/>
                <a:cs typeface="Calibri"/>
              </a:rPr>
              <a:t>alarm:	</a:t>
            </a:r>
            <a:r>
              <a:rPr sz="1800" spc="65" dirty="0">
                <a:latin typeface="Calibri"/>
                <a:cs typeface="Calibri"/>
              </a:rPr>
              <a:t>State </a:t>
            </a:r>
            <a:r>
              <a:rPr sz="1800" spc="15" dirty="0">
                <a:latin typeface="Calibri"/>
                <a:cs typeface="Calibri"/>
              </a:rPr>
              <a:t>is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65" dirty="0">
                <a:latin typeface="Calibri"/>
                <a:cs typeface="Calibri"/>
              </a:rPr>
              <a:t>ALARM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635">
              <a:lnSpc>
                <a:spcPct val="100000"/>
              </a:lnSpc>
              <a:tabLst>
                <a:tab pos="2300605" algn="l"/>
              </a:tabLst>
            </a:pPr>
            <a:r>
              <a:rPr sz="1750" spc="95" dirty="0">
                <a:latin typeface="Calibri"/>
                <a:cs typeface="Calibri"/>
              </a:rPr>
              <a:t>From</a:t>
            </a:r>
            <a:r>
              <a:rPr sz="1750" spc="85" dirty="0">
                <a:latin typeface="Calibri"/>
                <a:cs typeface="Calibri"/>
              </a:rPr>
              <a:t> </a:t>
            </a:r>
            <a:r>
              <a:rPr sz="1750" spc="60" dirty="0">
                <a:latin typeface="Calibri"/>
                <a:cs typeface="Calibri"/>
              </a:rPr>
              <a:t>resource</a:t>
            </a:r>
            <a:r>
              <a:rPr sz="1750" spc="85" dirty="0">
                <a:latin typeface="Calibri"/>
                <a:cs typeface="Calibri"/>
              </a:rPr>
              <a:t> </a:t>
            </a:r>
            <a:r>
              <a:rPr sz="1750" spc="45" dirty="0">
                <a:latin typeface="Calibri"/>
                <a:cs typeface="Calibri"/>
              </a:rPr>
              <a:t>type:	</a:t>
            </a:r>
            <a:r>
              <a:rPr sz="1800" spc="70" dirty="0">
                <a:latin typeface="Calibri"/>
                <a:cs typeface="Calibri"/>
              </a:rPr>
              <a:t>AutoScaling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065631" y="5015495"/>
            <a:ext cx="86360" cy="103505"/>
          </a:xfrm>
          <a:custGeom>
            <a:avLst/>
            <a:gdLst/>
            <a:ahLst/>
            <a:cxnLst/>
            <a:rect l="l" t="t" r="r" b="b"/>
            <a:pathLst>
              <a:path w="86359" h="103504">
                <a:moveTo>
                  <a:pt x="86116" y="0"/>
                </a:moveTo>
                <a:lnTo>
                  <a:pt x="0" y="0"/>
                </a:lnTo>
                <a:lnTo>
                  <a:pt x="43058" y="102897"/>
                </a:lnTo>
                <a:lnTo>
                  <a:pt x="86116" y="0"/>
                </a:lnTo>
                <a:close/>
              </a:path>
            </a:pathLst>
          </a:custGeom>
          <a:solidFill>
            <a:srgbClr val="76717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9065631" y="5015496"/>
            <a:ext cx="86360" cy="103505"/>
          </a:xfrm>
          <a:custGeom>
            <a:avLst/>
            <a:gdLst/>
            <a:ahLst/>
            <a:cxnLst/>
            <a:rect l="l" t="t" r="r" b="b"/>
            <a:pathLst>
              <a:path w="86359" h="103504">
                <a:moveTo>
                  <a:pt x="86116" y="0"/>
                </a:moveTo>
                <a:lnTo>
                  <a:pt x="43058" y="102897"/>
                </a:lnTo>
                <a:lnTo>
                  <a:pt x="0" y="0"/>
                </a:lnTo>
                <a:lnTo>
                  <a:pt x="86116" y="0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3979673" y="5480618"/>
            <a:ext cx="979805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750" spc="95" dirty="0">
                <a:latin typeface="Calibri"/>
                <a:cs typeface="Calibri"/>
              </a:rPr>
              <a:t>From</a:t>
            </a:r>
            <a:r>
              <a:rPr sz="1750" dirty="0">
                <a:latin typeface="Calibri"/>
                <a:cs typeface="Calibri"/>
              </a:rPr>
              <a:t> </a:t>
            </a:r>
            <a:r>
              <a:rPr sz="1750" spc="35" dirty="0">
                <a:latin typeface="Calibri"/>
                <a:cs typeface="Calibri"/>
              </a:rPr>
              <a:t>the:</a:t>
            </a:r>
            <a:endParaRPr sz="1750" dirty="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159486" y="5384827"/>
            <a:ext cx="4116704" cy="405765"/>
          </a:xfrm>
          <a:custGeom>
            <a:avLst/>
            <a:gdLst/>
            <a:ahLst/>
            <a:cxnLst/>
            <a:rect l="l" t="t" r="r" b="b"/>
            <a:pathLst>
              <a:path w="4116704" h="405764">
                <a:moveTo>
                  <a:pt x="4048897" y="0"/>
                </a:moveTo>
                <a:lnTo>
                  <a:pt x="67590" y="0"/>
                </a:lnTo>
                <a:lnTo>
                  <a:pt x="41281" y="5311"/>
                </a:lnTo>
                <a:lnTo>
                  <a:pt x="19796" y="19796"/>
                </a:lnTo>
                <a:lnTo>
                  <a:pt x="5311" y="41281"/>
                </a:lnTo>
                <a:lnTo>
                  <a:pt x="0" y="67590"/>
                </a:lnTo>
                <a:lnTo>
                  <a:pt x="0" y="337958"/>
                </a:lnTo>
                <a:lnTo>
                  <a:pt x="5311" y="364267"/>
                </a:lnTo>
                <a:lnTo>
                  <a:pt x="19796" y="385752"/>
                </a:lnTo>
                <a:lnTo>
                  <a:pt x="41281" y="400237"/>
                </a:lnTo>
                <a:lnTo>
                  <a:pt x="67590" y="405549"/>
                </a:lnTo>
                <a:lnTo>
                  <a:pt x="4048897" y="405549"/>
                </a:lnTo>
                <a:lnTo>
                  <a:pt x="4075206" y="400237"/>
                </a:lnTo>
                <a:lnTo>
                  <a:pt x="4096690" y="385752"/>
                </a:lnTo>
                <a:lnTo>
                  <a:pt x="4111176" y="364267"/>
                </a:lnTo>
                <a:lnTo>
                  <a:pt x="4116487" y="337958"/>
                </a:lnTo>
                <a:lnTo>
                  <a:pt x="4116487" y="67590"/>
                </a:lnTo>
                <a:lnTo>
                  <a:pt x="4111176" y="41281"/>
                </a:lnTo>
                <a:lnTo>
                  <a:pt x="4096690" y="19796"/>
                </a:lnTo>
                <a:lnTo>
                  <a:pt x="4075206" y="5311"/>
                </a:lnTo>
                <a:lnTo>
                  <a:pt x="40488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5159486" y="5384827"/>
            <a:ext cx="4116704" cy="405765"/>
          </a:xfrm>
          <a:custGeom>
            <a:avLst/>
            <a:gdLst/>
            <a:ahLst/>
            <a:cxnLst/>
            <a:rect l="l" t="t" r="r" b="b"/>
            <a:pathLst>
              <a:path w="4116704" h="405764">
                <a:moveTo>
                  <a:pt x="0" y="67590"/>
                </a:moveTo>
                <a:lnTo>
                  <a:pt x="5311" y="41281"/>
                </a:lnTo>
                <a:lnTo>
                  <a:pt x="19796" y="19796"/>
                </a:lnTo>
                <a:lnTo>
                  <a:pt x="41281" y="5311"/>
                </a:lnTo>
                <a:lnTo>
                  <a:pt x="67590" y="0"/>
                </a:lnTo>
                <a:lnTo>
                  <a:pt x="4048897" y="0"/>
                </a:lnTo>
                <a:lnTo>
                  <a:pt x="4075206" y="5311"/>
                </a:lnTo>
                <a:lnTo>
                  <a:pt x="4096690" y="19796"/>
                </a:lnTo>
                <a:lnTo>
                  <a:pt x="4111176" y="41281"/>
                </a:lnTo>
                <a:lnTo>
                  <a:pt x="4116488" y="67590"/>
                </a:lnTo>
                <a:lnTo>
                  <a:pt x="4116488" y="337958"/>
                </a:lnTo>
                <a:lnTo>
                  <a:pt x="4111176" y="364267"/>
                </a:lnTo>
                <a:lnTo>
                  <a:pt x="4096690" y="385752"/>
                </a:lnTo>
                <a:lnTo>
                  <a:pt x="4075206" y="400237"/>
                </a:lnTo>
                <a:lnTo>
                  <a:pt x="4048897" y="405549"/>
                </a:lnTo>
                <a:lnTo>
                  <a:pt x="67590" y="405549"/>
                </a:lnTo>
                <a:lnTo>
                  <a:pt x="41281" y="400237"/>
                </a:lnTo>
                <a:lnTo>
                  <a:pt x="19796" y="385752"/>
                </a:lnTo>
                <a:lnTo>
                  <a:pt x="5311" y="364267"/>
                </a:lnTo>
                <a:lnTo>
                  <a:pt x="0" y="337958"/>
                </a:lnTo>
                <a:lnTo>
                  <a:pt x="0" y="67590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 txBox="1"/>
          <p:nvPr/>
        </p:nvSpPr>
        <p:spPr>
          <a:xfrm>
            <a:off x="5250105" y="5443728"/>
            <a:ext cx="75311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800" spc="20" dirty="0">
                <a:latin typeface="Calibri"/>
                <a:cs typeface="Calibri"/>
              </a:rPr>
              <a:t>I</a:t>
            </a:r>
            <a:r>
              <a:rPr sz="1800" spc="40" dirty="0">
                <a:latin typeface="Calibri"/>
                <a:cs typeface="Calibri"/>
              </a:rPr>
              <a:t>R</a:t>
            </a:r>
            <a:r>
              <a:rPr sz="1800" spc="105" dirty="0">
                <a:latin typeface="Calibri"/>
                <a:cs typeface="Calibri"/>
              </a:rPr>
              <a:t>E</a:t>
            </a:r>
            <a:r>
              <a:rPr sz="1800" spc="75" dirty="0">
                <a:latin typeface="Calibri"/>
                <a:cs typeface="Calibri"/>
              </a:rPr>
              <a:t>A</a:t>
            </a:r>
            <a:r>
              <a:rPr sz="1800" spc="165" dirty="0">
                <a:latin typeface="Calibri"/>
                <a:cs typeface="Calibri"/>
              </a:rPr>
              <a:t>S</a:t>
            </a:r>
            <a:r>
              <a:rPr sz="1800" spc="80" dirty="0">
                <a:latin typeface="Calibri"/>
                <a:cs typeface="Calibri"/>
              </a:rPr>
              <a:t>G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064809" y="5536152"/>
            <a:ext cx="86360" cy="103505"/>
          </a:xfrm>
          <a:custGeom>
            <a:avLst/>
            <a:gdLst/>
            <a:ahLst/>
            <a:cxnLst/>
            <a:rect l="l" t="t" r="r" b="b"/>
            <a:pathLst>
              <a:path w="86359" h="103504">
                <a:moveTo>
                  <a:pt x="86116" y="0"/>
                </a:moveTo>
                <a:lnTo>
                  <a:pt x="0" y="0"/>
                </a:lnTo>
                <a:lnTo>
                  <a:pt x="43058" y="102896"/>
                </a:lnTo>
                <a:lnTo>
                  <a:pt x="86116" y="0"/>
                </a:lnTo>
                <a:close/>
              </a:path>
            </a:pathLst>
          </a:custGeom>
          <a:solidFill>
            <a:srgbClr val="76717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9064809" y="5536152"/>
            <a:ext cx="86360" cy="103505"/>
          </a:xfrm>
          <a:custGeom>
            <a:avLst/>
            <a:gdLst/>
            <a:ahLst/>
            <a:cxnLst/>
            <a:rect l="l" t="t" r="r" b="b"/>
            <a:pathLst>
              <a:path w="86359" h="103504">
                <a:moveTo>
                  <a:pt x="86116" y="0"/>
                </a:moveTo>
                <a:lnTo>
                  <a:pt x="43058" y="102897"/>
                </a:lnTo>
                <a:lnTo>
                  <a:pt x="0" y="0"/>
                </a:lnTo>
                <a:lnTo>
                  <a:pt x="86116" y="0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 txBox="1"/>
          <p:nvPr/>
        </p:nvSpPr>
        <p:spPr>
          <a:xfrm>
            <a:off x="3348898" y="6001827"/>
            <a:ext cx="1626870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750" spc="85" dirty="0">
                <a:latin typeface="Calibri"/>
                <a:cs typeface="Calibri"/>
              </a:rPr>
              <a:t>Take </a:t>
            </a:r>
            <a:r>
              <a:rPr sz="1750" spc="55" dirty="0">
                <a:latin typeface="Calibri"/>
                <a:cs typeface="Calibri"/>
              </a:rPr>
              <a:t>this</a:t>
            </a:r>
            <a:r>
              <a:rPr sz="1750" spc="-5" dirty="0">
                <a:latin typeface="Calibri"/>
                <a:cs typeface="Calibri"/>
              </a:rPr>
              <a:t> </a:t>
            </a:r>
            <a:r>
              <a:rPr sz="1750" spc="45" dirty="0">
                <a:latin typeface="Calibri"/>
                <a:cs typeface="Calibri"/>
              </a:rPr>
              <a:t>action:</a:t>
            </a:r>
            <a:endParaRPr sz="1750" dirty="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160308" y="5917722"/>
            <a:ext cx="4577715" cy="405765"/>
          </a:xfrm>
          <a:custGeom>
            <a:avLst/>
            <a:gdLst/>
            <a:ahLst/>
            <a:cxnLst/>
            <a:rect l="l" t="t" r="r" b="b"/>
            <a:pathLst>
              <a:path w="4577715" h="405764">
                <a:moveTo>
                  <a:pt x="4509988" y="0"/>
                </a:moveTo>
                <a:lnTo>
                  <a:pt x="67593" y="0"/>
                </a:lnTo>
                <a:lnTo>
                  <a:pt x="41283" y="5311"/>
                </a:lnTo>
                <a:lnTo>
                  <a:pt x="19797" y="19797"/>
                </a:lnTo>
                <a:lnTo>
                  <a:pt x="5311" y="41282"/>
                </a:lnTo>
                <a:lnTo>
                  <a:pt x="0" y="67593"/>
                </a:lnTo>
                <a:lnTo>
                  <a:pt x="0" y="337955"/>
                </a:lnTo>
                <a:lnTo>
                  <a:pt x="5311" y="364266"/>
                </a:lnTo>
                <a:lnTo>
                  <a:pt x="19797" y="385751"/>
                </a:lnTo>
                <a:lnTo>
                  <a:pt x="41283" y="400237"/>
                </a:lnTo>
                <a:lnTo>
                  <a:pt x="67593" y="405549"/>
                </a:lnTo>
                <a:lnTo>
                  <a:pt x="4509988" y="405549"/>
                </a:lnTo>
                <a:lnTo>
                  <a:pt x="4536298" y="400237"/>
                </a:lnTo>
                <a:lnTo>
                  <a:pt x="4557783" y="385751"/>
                </a:lnTo>
                <a:lnTo>
                  <a:pt x="4572268" y="364266"/>
                </a:lnTo>
                <a:lnTo>
                  <a:pt x="4577580" y="337955"/>
                </a:lnTo>
                <a:lnTo>
                  <a:pt x="4577580" y="67593"/>
                </a:lnTo>
                <a:lnTo>
                  <a:pt x="4572268" y="41282"/>
                </a:lnTo>
                <a:lnTo>
                  <a:pt x="4557783" y="19797"/>
                </a:lnTo>
                <a:lnTo>
                  <a:pt x="4536298" y="5311"/>
                </a:lnTo>
                <a:lnTo>
                  <a:pt x="45099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5160308" y="5917722"/>
            <a:ext cx="4577715" cy="405765"/>
          </a:xfrm>
          <a:custGeom>
            <a:avLst/>
            <a:gdLst/>
            <a:ahLst/>
            <a:cxnLst/>
            <a:rect l="l" t="t" r="r" b="b"/>
            <a:pathLst>
              <a:path w="4577715" h="405764">
                <a:moveTo>
                  <a:pt x="0" y="67593"/>
                </a:moveTo>
                <a:lnTo>
                  <a:pt x="5311" y="41282"/>
                </a:lnTo>
                <a:lnTo>
                  <a:pt x="19797" y="19797"/>
                </a:lnTo>
                <a:lnTo>
                  <a:pt x="41282" y="5311"/>
                </a:lnTo>
                <a:lnTo>
                  <a:pt x="67592" y="0"/>
                </a:lnTo>
                <a:lnTo>
                  <a:pt x="4509988" y="0"/>
                </a:lnTo>
                <a:lnTo>
                  <a:pt x="4536297" y="5311"/>
                </a:lnTo>
                <a:lnTo>
                  <a:pt x="4557782" y="19797"/>
                </a:lnTo>
                <a:lnTo>
                  <a:pt x="4572268" y="41282"/>
                </a:lnTo>
                <a:lnTo>
                  <a:pt x="4577580" y="67593"/>
                </a:lnTo>
                <a:lnTo>
                  <a:pt x="4577580" y="337955"/>
                </a:lnTo>
                <a:lnTo>
                  <a:pt x="4572268" y="364266"/>
                </a:lnTo>
                <a:lnTo>
                  <a:pt x="4557782" y="385751"/>
                </a:lnTo>
                <a:lnTo>
                  <a:pt x="4536297" y="400237"/>
                </a:lnTo>
                <a:lnTo>
                  <a:pt x="4509988" y="405549"/>
                </a:lnTo>
                <a:lnTo>
                  <a:pt x="67592" y="405549"/>
                </a:lnTo>
                <a:lnTo>
                  <a:pt x="41282" y="400237"/>
                </a:lnTo>
                <a:lnTo>
                  <a:pt x="19797" y="385751"/>
                </a:lnTo>
                <a:lnTo>
                  <a:pt x="5311" y="364266"/>
                </a:lnTo>
                <a:lnTo>
                  <a:pt x="0" y="337955"/>
                </a:lnTo>
                <a:lnTo>
                  <a:pt x="0" y="67593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 txBox="1"/>
          <p:nvPr/>
        </p:nvSpPr>
        <p:spPr>
          <a:xfrm>
            <a:off x="5250926" y="5974079"/>
            <a:ext cx="379476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800" spc="35" dirty="0">
                <a:latin typeface="Calibri"/>
                <a:cs typeface="Calibri"/>
              </a:rPr>
              <a:t>Increase </a:t>
            </a:r>
            <a:r>
              <a:rPr sz="1800" spc="55" dirty="0">
                <a:latin typeface="Calibri"/>
                <a:cs typeface="Calibri"/>
              </a:rPr>
              <a:t>Group </a:t>
            </a:r>
            <a:r>
              <a:rPr sz="1800" spc="75" dirty="0">
                <a:latin typeface="Calibri"/>
                <a:cs typeface="Calibri"/>
              </a:rPr>
              <a:t>Size </a:t>
            </a:r>
            <a:r>
              <a:rPr sz="1800" dirty="0">
                <a:latin typeface="Calibri"/>
                <a:cs typeface="Calibri"/>
              </a:rPr>
              <a:t>– </a:t>
            </a:r>
            <a:r>
              <a:rPr sz="1800" spc="75" dirty="0">
                <a:latin typeface="Calibri"/>
                <a:cs typeface="Calibri"/>
              </a:rPr>
              <a:t>Add </a:t>
            </a:r>
            <a:r>
              <a:rPr sz="1800" spc="140" dirty="0">
                <a:latin typeface="Calibri"/>
                <a:cs typeface="Calibri"/>
              </a:rPr>
              <a:t>2</a:t>
            </a:r>
            <a:r>
              <a:rPr sz="1800" spc="135" dirty="0">
                <a:latin typeface="Calibri"/>
                <a:cs typeface="Calibri"/>
              </a:rPr>
              <a:t> </a:t>
            </a:r>
            <a:r>
              <a:rPr sz="1800" spc="45" dirty="0">
                <a:latin typeface="Calibri"/>
                <a:cs typeface="Calibri"/>
              </a:rPr>
              <a:t>instances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528127" y="6088406"/>
            <a:ext cx="86360" cy="103505"/>
          </a:xfrm>
          <a:custGeom>
            <a:avLst/>
            <a:gdLst/>
            <a:ahLst/>
            <a:cxnLst/>
            <a:rect l="l" t="t" r="r" b="b"/>
            <a:pathLst>
              <a:path w="86359" h="103504">
                <a:moveTo>
                  <a:pt x="86116" y="0"/>
                </a:moveTo>
                <a:lnTo>
                  <a:pt x="0" y="0"/>
                </a:lnTo>
                <a:lnTo>
                  <a:pt x="43058" y="102896"/>
                </a:lnTo>
                <a:lnTo>
                  <a:pt x="86116" y="0"/>
                </a:lnTo>
                <a:close/>
              </a:path>
            </a:pathLst>
          </a:custGeom>
          <a:solidFill>
            <a:srgbClr val="76717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9528128" y="6088406"/>
            <a:ext cx="86360" cy="103505"/>
          </a:xfrm>
          <a:custGeom>
            <a:avLst/>
            <a:gdLst/>
            <a:ahLst/>
            <a:cxnLst/>
            <a:rect l="l" t="t" r="r" b="b"/>
            <a:pathLst>
              <a:path w="86359" h="103504">
                <a:moveTo>
                  <a:pt x="86116" y="0"/>
                </a:moveTo>
                <a:lnTo>
                  <a:pt x="43058" y="102897"/>
                </a:lnTo>
                <a:lnTo>
                  <a:pt x="0" y="0"/>
                </a:lnTo>
                <a:lnTo>
                  <a:pt x="86116" y="0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36918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420" dirty="0">
                <a:latin typeface="Calibri"/>
                <a:cs typeface="Calibri"/>
              </a:rPr>
              <a:t>S</a:t>
            </a:r>
            <a:r>
              <a:rPr sz="4400" spc="175" dirty="0">
                <a:latin typeface="Calibri"/>
                <a:cs typeface="Calibri"/>
              </a:rPr>
              <a:t>u</a:t>
            </a:r>
            <a:r>
              <a:rPr sz="4400" spc="265" dirty="0">
                <a:latin typeface="Calibri"/>
                <a:cs typeface="Calibri"/>
              </a:rPr>
              <a:t>m</a:t>
            </a:r>
            <a:r>
              <a:rPr sz="4400" spc="320" dirty="0">
                <a:latin typeface="Calibri"/>
                <a:cs typeface="Calibri"/>
              </a:rPr>
              <a:t>m</a:t>
            </a:r>
            <a:r>
              <a:rPr sz="4400" spc="125" dirty="0">
                <a:latin typeface="Calibri"/>
                <a:cs typeface="Calibri"/>
              </a:rPr>
              <a:t>a</a:t>
            </a:r>
            <a:r>
              <a:rPr sz="4400" spc="-30" dirty="0">
                <a:latin typeface="Calibri"/>
                <a:cs typeface="Calibri"/>
              </a:rPr>
              <a:t>r</a:t>
            </a:r>
            <a:r>
              <a:rPr sz="4400" spc="145" dirty="0">
                <a:latin typeface="Calibri"/>
                <a:cs typeface="Calibri"/>
              </a:rPr>
              <a:t>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95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1424432"/>
            <a:ext cx="3569335" cy="2712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75" dirty="0">
                <a:latin typeface="Calibri"/>
                <a:cs typeface="Calibri"/>
              </a:rPr>
              <a:t>Created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05" dirty="0">
                <a:latin typeface="Calibri"/>
                <a:cs typeface="Calibri"/>
              </a:rPr>
              <a:t>A </a:t>
            </a:r>
            <a:r>
              <a:rPr sz="2400" spc="75" dirty="0">
                <a:latin typeface="Calibri"/>
                <a:cs typeface="Calibri"/>
              </a:rPr>
              <a:t>launch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configuration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80" dirty="0">
                <a:latin typeface="Calibri"/>
                <a:cs typeface="Calibri"/>
              </a:rPr>
              <a:t>Auto </a:t>
            </a:r>
            <a:r>
              <a:rPr sz="2400" spc="100" dirty="0">
                <a:latin typeface="Calibri"/>
                <a:cs typeface="Calibri"/>
              </a:rPr>
              <a:t>Scaling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95" dirty="0">
                <a:latin typeface="Calibri"/>
                <a:cs typeface="Calibri"/>
              </a:rPr>
              <a:t>group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80" dirty="0">
                <a:latin typeface="Calibri"/>
                <a:cs typeface="Calibri"/>
              </a:rPr>
              <a:t>Auto </a:t>
            </a:r>
            <a:r>
              <a:rPr sz="2400" spc="100" dirty="0">
                <a:latin typeface="Calibri"/>
                <a:cs typeface="Calibri"/>
              </a:rPr>
              <a:t>Scaling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policy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800" spc="100" dirty="0">
                <a:latin typeface="Calibri"/>
                <a:cs typeface="Calibri"/>
              </a:rPr>
              <a:t>Triggered </a:t>
            </a:r>
            <a:r>
              <a:rPr sz="2800" spc="95" dirty="0">
                <a:latin typeface="Calibri"/>
                <a:cs typeface="Calibri"/>
              </a:rPr>
              <a:t>Auto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120" dirty="0">
                <a:latin typeface="Calibri"/>
                <a:cs typeface="Calibri"/>
              </a:rPr>
              <a:t>Scaling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979" y="38255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0555223" y="1307591"/>
            <a:ext cx="1459992" cy="14203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6409"/>
              </a:lnSpc>
            </a:pPr>
            <a:r>
              <a:rPr spc="295" dirty="0">
                <a:latin typeface="Calibri"/>
                <a:cs typeface="Calibri"/>
              </a:rPr>
              <a:t>Amazon </a:t>
            </a:r>
            <a:r>
              <a:rPr spc="155" dirty="0">
                <a:latin typeface="Calibri"/>
                <a:cs typeface="Calibri"/>
              </a:rPr>
              <a:t>Elastic </a:t>
            </a:r>
            <a:r>
              <a:rPr spc="195" dirty="0">
                <a:latin typeface="Calibri"/>
                <a:cs typeface="Calibri"/>
              </a:rPr>
              <a:t>Block </a:t>
            </a:r>
            <a:r>
              <a:rPr spc="215" dirty="0">
                <a:latin typeface="Calibri"/>
                <a:cs typeface="Calibri"/>
              </a:rPr>
              <a:t>Store  </a:t>
            </a:r>
            <a:r>
              <a:rPr spc="185" dirty="0">
                <a:latin typeface="Calibri"/>
                <a:cs typeface="Calibri"/>
              </a:rPr>
              <a:t>(EBS)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324739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305" dirty="0">
                <a:latin typeface="Calibri"/>
                <a:cs typeface="Calibri"/>
              </a:rPr>
              <a:t>EBS</a:t>
            </a:r>
            <a:r>
              <a:rPr sz="4400" spc="60" dirty="0">
                <a:latin typeface="Calibri"/>
                <a:cs typeface="Calibri"/>
              </a:rPr>
              <a:t> </a:t>
            </a:r>
            <a:r>
              <a:rPr sz="4400" spc="165" dirty="0">
                <a:latin typeface="Calibri"/>
                <a:cs typeface="Calibri"/>
              </a:rPr>
              <a:t>Volumes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1491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7587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33683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9906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17279" y="1426548"/>
            <a:ext cx="9593580" cy="3484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dirty="0">
                <a:latin typeface="Tahoma"/>
                <a:cs typeface="Tahoma"/>
              </a:rPr>
              <a:t>Characteristics</a:t>
            </a:r>
          </a:p>
          <a:p>
            <a:pPr marL="260985" marR="5080">
              <a:lnSpc>
                <a:spcPct val="142900"/>
              </a:lnSpc>
              <a:spcBef>
                <a:spcPts val="40"/>
              </a:spcBef>
            </a:pPr>
            <a:r>
              <a:rPr sz="2800" spc="65" dirty="0">
                <a:latin typeface="Calibri"/>
                <a:cs typeface="Calibri"/>
              </a:rPr>
              <a:t>Persistent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90" dirty="0">
                <a:latin typeface="Calibri"/>
                <a:cs typeface="Calibri"/>
              </a:rPr>
              <a:t>customizable </a:t>
            </a:r>
            <a:r>
              <a:rPr sz="2800" spc="85" dirty="0">
                <a:latin typeface="Calibri"/>
                <a:cs typeface="Calibri"/>
              </a:rPr>
              <a:t>block </a:t>
            </a:r>
            <a:r>
              <a:rPr sz="2800" spc="90" dirty="0">
                <a:latin typeface="Calibri"/>
                <a:cs typeface="Calibri"/>
              </a:rPr>
              <a:t>storage </a:t>
            </a:r>
            <a:r>
              <a:rPr sz="2800" spc="75" dirty="0">
                <a:latin typeface="Calibri"/>
                <a:cs typeface="Calibri"/>
              </a:rPr>
              <a:t>for </a:t>
            </a:r>
            <a:r>
              <a:rPr sz="2800" spc="185" dirty="0">
                <a:latin typeface="Calibri"/>
                <a:cs typeface="Calibri"/>
              </a:rPr>
              <a:t>EC2 </a:t>
            </a:r>
            <a:r>
              <a:rPr sz="2800" spc="70" dirty="0">
                <a:latin typeface="Calibri"/>
                <a:cs typeface="Calibri"/>
              </a:rPr>
              <a:t>instances  </a:t>
            </a:r>
            <a:r>
              <a:rPr sz="2800" spc="175" dirty="0">
                <a:latin typeface="Calibri"/>
                <a:cs typeface="Calibri"/>
              </a:rPr>
              <a:t>HDD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235" dirty="0">
                <a:latin typeface="Calibri"/>
                <a:cs typeface="Calibri"/>
              </a:rPr>
              <a:t>SSD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types</a:t>
            </a:r>
            <a:endParaRPr sz="2800" dirty="0">
              <a:latin typeface="Calibri"/>
              <a:cs typeface="Calibri"/>
            </a:endParaRPr>
          </a:p>
          <a:p>
            <a:pPr marL="260985">
              <a:lnSpc>
                <a:spcPct val="100000"/>
              </a:lnSpc>
              <a:spcBef>
                <a:spcPts val="1440"/>
              </a:spcBef>
            </a:pPr>
            <a:r>
              <a:rPr sz="2800" spc="90" dirty="0">
                <a:latin typeface="Calibri"/>
                <a:cs typeface="Calibri"/>
              </a:rPr>
              <a:t>Use </a:t>
            </a:r>
            <a:r>
              <a:rPr sz="2800" spc="114" dirty="0">
                <a:latin typeface="Calibri"/>
                <a:cs typeface="Calibri"/>
              </a:rPr>
              <a:t>Snapshots </a:t>
            </a:r>
            <a:r>
              <a:rPr sz="2800" spc="75" dirty="0">
                <a:latin typeface="Calibri"/>
                <a:cs typeface="Calibri"/>
              </a:rPr>
              <a:t>for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90" dirty="0">
                <a:latin typeface="Calibri"/>
                <a:cs typeface="Calibri"/>
              </a:rPr>
              <a:t>backups</a:t>
            </a:r>
            <a:endParaRPr sz="2800" dirty="0">
              <a:latin typeface="Calibri"/>
              <a:cs typeface="Calibri"/>
            </a:endParaRPr>
          </a:p>
          <a:p>
            <a:pPr marL="260985" marR="4300220">
              <a:lnSpc>
                <a:spcPct val="142900"/>
              </a:lnSpc>
              <a:spcBef>
                <a:spcPts val="95"/>
              </a:spcBef>
            </a:pPr>
            <a:r>
              <a:rPr sz="2800" spc="100" dirty="0">
                <a:latin typeface="Calibri"/>
                <a:cs typeface="Calibri"/>
              </a:rPr>
              <a:t>Easy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65" dirty="0">
                <a:latin typeface="Calibri"/>
                <a:cs typeface="Calibri"/>
              </a:rPr>
              <a:t>transparent </a:t>
            </a:r>
            <a:r>
              <a:rPr sz="2800" spc="70" dirty="0">
                <a:latin typeface="Calibri"/>
                <a:cs typeface="Calibri"/>
              </a:rPr>
              <a:t>encryption  Elastic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979" y="46002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324739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305" dirty="0">
                <a:latin typeface="Calibri"/>
                <a:cs typeface="Calibri"/>
              </a:rPr>
              <a:t>EBS</a:t>
            </a:r>
            <a:r>
              <a:rPr sz="4400" spc="60" dirty="0">
                <a:latin typeface="Calibri"/>
                <a:cs typeface="Calibri"/>
              </a:rPr>
              <a:t> </a:t>
            </a:r>
            <a:r>
              <a:rPr sz="4400" spc="165" dirty="0">
                <a:latin typeface="Calibri"/>
                <a:cs typeface="Calibri"/>
              </a:rPr>
              <a:t>Volumes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1491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3683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39906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17279" y="1426548"/>
            <a:ext cx="5992495" cy="3484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25" dirty="0">
                <a:latin typeface="Tahoma"/>
                <a:cs typeface="Tahoma"/>
              </a:rPr>
              <a:t>Availability</a:t>
            </a:r>
            <a:endParaRPr sz="2750" dirty="0">
              <a:latin typeface="Tahoma"/>
              <a:cs typeface="Tahoma"/>
            </a:endParaRPr>
          </a:p>
          <a:p>
            <a:pPr marL="260985">
              <a:lnSpc>
                <a:spcPct val="100000"/>
              </a:lnSpc>
              <a:spcBef>
                <a:spcPts val="1480"/>
              </a:spcBef>
            </a:pPr>
            <a:r>
              <a:rPr sz="2800" spc="75" dirty="0">
                <a:latin typeface="Calibri"/>
                <a:cs typeface="Calibri"/>
              </a:rPr>
              <a:t>Durable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80" dirty="0">
                <a:latin typeface="Calibri"/>
                <a:cs typeface="Calibri"/>
              </a:rPr>
              <a:t>automatically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60" dirty="0">
                <a:latin typeface="Calibri"/>
                <a:cs typeface="Calibri"/>
              </a:rPr>
              <a:t>replicated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2750" spc="-5" dirty="0">
                <a:latin typeface="Tahoma"/>
                <a:cs typeface="Tahoma"/>
              </a:rPr>
              <a:t>Drive</a:t>
            </a:r>
            <a:r>
              <a:rPr sz="2750" spc="-204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Types</a:t>
            </a:r>
            <a:endParaRPr sz="2750" dirty="0">
              <a:latin typeface="Tahoma"/>
              <a:cs typeface="Tahoma"/>
            </a:endParaRPr>
          </a:p>
          <a:p>
            <a:pPr marL="260985" marR="632460">
              <a:lnSpc>
                <a:spcPts val="4900"/>
              </a:lnSpc>
              <a:spcBef>
                <a:spcPts val="360"/>
              </a:spcBef>
            </a:pPr>
            <a:r>
              <a:rPr sz="2800" spc="120" dirty="0">
                <a:latin typeface="Calibri"/>
                <a:cs typeface="Calibri"/>
              </a:rPr>
              <a:t>Storage </a:t>
            </a:r>
            <a:r>
              <a:rPr sz="2800" spc="85" dirty="0">
                <a:latin typeface="Calibri"/>
                <a:cs typeface="Calibri"/>
              </a:rPr>
              <a:t>that </a:t>
            </a:r>
            <a:r>
              <a:rPr sz="2800" spc="80" dirty="0">
                <a:latin typeface="Calibri"/>
                <a:cs typeface="Calibri"/>
              </a:rPr>
              <a:t>best </a:t>
            </a:r>
            <a:r>
              <a:rPr sz="2800" spc="65" dirty="0">
                <a:latin typeface="Calibri"/>
                <a:cs typeface="Calibri"/>
              </a:rPr>
              <a:t>fits your </a:t>
            </a:r>
            <a:r>
              <a:rPr sz="2800" spc="85" dirty="0">
                <a:latin typeface="Calibri"/>
                <a:cs typeface="Calibri"/>
              </a:rPr>
              <a:t>needs  </a:t>
            </a:r>
            <a:r>
              <a:rPr sz="2800" spc="65" dirty="0">
                <a:latin typeface="Calibri"/>
                <a:cs typeface="Calibri"/>
              </a:rPr>
              <a:t>Magnetic </a:t>
            </a:r>
            <a:r>
              <a:rPr sz="2800" spc="45" dirty="0">
                <a:latin typeface="Calibri"/>
                <a:cs typeface="Calibri"/>
              </a:rPr>
              <a:t>or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235" dirty="0">
                <a:latin typeface="Calibri"/>
                <a:cs typeface="Calibri"/>
              </a:rPr>
              <a:t>SSD</a:t>
            </a:r>
            <a:endParaRPr sz="2800" dirty="0">
              <a:latin typeface="Calibri"/>
              <a:cs typeface="Calibri"/>
            </a:endParaRPr>
          </a:p>
          <a:p>
            <a:pPr marL="260985">
              <a:lnSpc>
                <a:spcPct val="100000"/>
              </a:lnSpc>
              <a:spcBef>
                <a:spcPts val="1020"/>
              </a:spcBef>
            </a:pPr>
            <a:r>
              <a:rPr sz="2800" spc="85" dirty="0">
                <a:latin typeface="Calibri"/>
                <a:cs typeface="Calibri"/>
              </a:rPr>
              <a:t>Performance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40" dirty="0">
                <a:latin typeface="Calibri"/>
                <a:cs typeface="Calibri"/>
              </a:rPr>
              <a:t>price</a:t>
            </a:r>
            <a:r>
              <a:rPr sz="2800" spc="110" dirty="0">
                <a:latin typeface="Calibri"/>
                <a:cs typeface="Calibri"/>
              </a:rPr>
              <a:t> </a:t>
            </a:r>
            <a:r>
              <a:rPr sz="2800" spc="65" dirty="0">
                <a:latin typeface="Calibri"/>
                <a:cs typeface="Calibri"/>
              </a:rPr>
              <a:t>requirements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979" y="46002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33299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85" dirty="0">
                <a:latin typeface="Calibri"/>
                <a:cs typeface="Calibri"/>
              </a:rPr>
              <a:t>Module</a:t>
            </a:r>
            <a:r>
              <a:rPr sz="4400" spc="75" dirty="0">
                <a:latin typeface="Calibri"/>
                <a:cs typeface="Calibri"/>
              </a:rPr>
              <a:t> </a:t>
            </a:r>
            <a:r>
              <a:rPr sz="4400" spc="345" dirty="0">
                <a:latin typeface="Calibri"/>
                <a:cs typeface="Calibri"/>
              </a:rPr>
              <a:t>4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1464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137024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17279" y="1423500"/>
            <a:ext cx="6742430" cy="3145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spc="55" dirty="0">
                <a:latin typeface="Tahoma"/>
                <a:cs typeface="Tahoma"/>
              </a:rPr>
              <a:t>AWS</a:t>
            </a:r>
            <a:r>
              <a:rPr sz="2750" spc="-155" dirty="0">
                <a:latin typeface="Tahoma"/>
                <a:cs typeface="Tahoma"/>
              </a:rPr>
              <a:t> </a:t>
            </a:r>
            <a:r>
              <a:rPr sz="2750" spc="30" dirty="0">
                <a:latin typeface="Tahoma"/>
                <a:cs typeface="Tahoma"/>
              </a:rPr>
              <a:t>Architecting</a:t>
            </a:r>
            <a:endParaRPr sz="2750" dirty="0">
              <a:latin typeface="Tahoma"/>
              <a:cs typeface="Tahoma"/>
            </a:endParaRPr>
          </a:p>
          <a:p>
            <a:pPr marL="240665" marR="5080" indent="20320">
              <a:lnSpc>
                <a:spcPts val="3000"/>
              </a:lnSpc>
              <a:spcBef>
                <a:spcPts val="1880"/>
              </a:spcBef>
            </a:pPr>
            <a:r>
              <a:rPr sz="2800" spc="65" dirty="0">
                <a:latin typeface="Calibri"/>
                <a:cs typeface="Calibri"/>
              </a:rPr>
              <a:t>Introduction </a:t>
            </a:r>
            <a:r>
              <a:rPr sz="2800" spc="90" dirty="0">
                <a:latin typeface="Calibri"/>
                <a:cs typeface="Calibri"/>
              </a:rPr>
              <a:t>to </a:t>
            </a:r>
            <a:r>
              <a:rPr sz="2800" spc="80" dirty="0">
                <a:latin typeface="Calibri"/>
                <a:cs typeface="Calibri"/>
              </a:rPr>
              <a:t>the </a:t>
            </a: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70" dirty="0">
                <a:latin typeface="Calibri"/>
                <a:cs typeface="Calibri"/>
              </a:rPr>
              <a:t>Well-Architected  </a:t>
            </a:r>
            <a:r>
              <a:rPr sz="2800" spc="75" dirty="0">
                <a:latin typeface="Calibri"/>
                <a:cs typeface="Calibri"/>
              </a:rPr>
              <a:t>Framework</a:t>
            </a:r>
            <a:endParaRPr sz="2800" dirty="0">
              <a:latin typeface="Calibri"/>
              <a:cs typeface="Calibri"/>
            </a:endParaRPr>
          </a:p>
          <a:p>
            <a:pPr marL="260985">
              <a:lnSpc>
                <a:spcPct val="100000"/>
              </a:lnSpc>
              <a:spcBef>
                <a:spcPts val="1400"/>
              </a:spcBef>
            </a:pPr>
            <a:r>
              <a:rPr sz="2800" spc="70" dirty="0">
                <a:latin typeface="Calibri"/>
                <a:cs typeface="Calibri"/>
              </a:rPr>
              <a:t>Reference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Architecture</a:t>
            </a:r>
            <a:endParaRPr sz="28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0" dirty="0">
                <a:latin typeface="Calibri"/>
                <a:cs typeface="Calibri"/>
              </a:rPr>
              <a:t>Fault </a:t>
            </a:r>
            <a:r>
              <a:rPr sz="2400" spc="65" dirty="0">
                <a:latin typeface="Calibri"/>
                <a:cs typeface="Calibri"/>
              </a:rPr>
              <a:t>Tolerance </a:t>
            </a:r>
            <a:r>
              <a:rPr sz="2400" spc="90" dirty="0">
                <a:latin typeface="Calibri"/>
                <a:cs typeface="Calibri"/>
              </a:rPr>
              <a:t>and </a:t>
            </a:r>
            <a:r>
              <a:rPr sz="2400" spc="120" dirty="0">
                <a:latin typeface="Calibri"/>
                <a:cs typeface="Calibri"/>
              </a:rPr>
              <a:t>High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Availability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Calibri"/>
                <a:cs typeface="Calibri"/>
              </a:rPr>
              <a:t>Web</a:t>
            </a:r>
            <a:r>
              <a:rPr sz="2400" spc="-145" dirty="0">
                <a:latin typeface="Calibri"/>
                <a:cs typeface="Calibri"/>
              </a:rPr>
              <a:t> </a:t>
            </a:r>
            <a:r>
              <a:rPr sz="2400" spc="105" dirty="0">
                <a:latin typeface="Calibri"/>
                <a:cs typeface="Calibri"/>
              </a:rPr>
              <a:t>Hosting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313499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15" dirty="0">
                <a:latin typeface="Calibri"/>
                <a:cs typeface="Calibri"/>
              </a:rPr>
              <a:t>Amazon</a:t>
            </a:r>
            <a:r>
              <a:rPr sz="4400" spc="70" dirty="0">
                <a:latin typeface="Calibri"/>
                <a:cs typeface="Calibri"/>
              </a:rPr>
              <a:t> </a:t>
            </a:r>
            <a:r>
              <a:rPr sz="4400" spc="305" dirty="0">
                <a:latin typeface="Calibri"/>
                <a:cs typeface="Calibri"/>
              </a:rPr>
              <a:t>EBS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2047562"/>
            <a:ext cx="228599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593662"/>
            <a:ext cx="228599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3685861"/>
            <a:ext cx="228599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4231962"/>
            <a:ext cx="228599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29979" y="5311461"/>
            <a:ext cx="228599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317279" y="1403430"/>
            <a:ext cx="5333365" cy="474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spc="30" dirty="0">
                <a:latin typeface="Tahoma"/>
                <a:cs typeface="Tahoma"/>
              </a:rPr>
              <a:t>Snapshots</a:t>
            </a:r>
            <a:endParaRPr sz="2550" dirty="0">
              <a:latin typeface="Tahoma"/>
              <a:cs typeface="Tahoma"/>
            </a:endParaRPr>
          </a:p>
          <a:p>
            <a:pPr marL="243840">
              <a:lnSpc>
                <a:spcPct val="100000"/>
              </a:lnSpc>
              <a:spcBef>
                <a:spcPts val="1215"/>
              </a:spcBef>
            </a:pPr>
            <a:r>
              <a:rPr sz="2600" spc="85" dirty="0">
                <a:latin typeface="Calibri"/>
                <a:cs typeface="Calibri"/>
              </a:rPr>
              <a:t>Point-in-time</a:t>
            </a:r>
            <a:r>
              <a:rPr sz="2600" spc="45" dirty="0">
                <a:latin typeface="Calibri"/>
                <a:cs typeface="Calibri"/>
              </a:rPr>
              <a:t> </a:t>
            </a:r>
            <a:r>
              <a:rPr sz="2600" spc="90" dirty="0">
                <a:latin typeface="Calibri"/>
                <a:cs typeface="Calibri"/>
              </a:rPr>
              <a:t>snapshots</a:t>
            </a:r>
            <a:endParaRPr sz="2600" dirty="0">
              <a:latin typeface="Calibri"/>
              <a:cs typeface="Calibri"/>
            </a:endParaRPr>
          </a:p>
          <a:p>
            <a:pPr marL="243840">
              <a:lnSpc>
                <a:spcPct val="100000"/>
              </a:lnSpc>
              <a:spcBef>
                <a:spcPts val="1175"/>
              </a:spcBef>
            </a:pPr>
            <a:r>
              <a:rPr sz="2600" spc="60" dirty="0">
                <a:latin typeface="Calibri"/>
                <a:cs typeface="Calibri"/>
              </a:rPr>
              <a:t>Recreate </a:t>
            </a:r>
            <a:r>
              <a:rPr sz="2600" spc="75" dirty="0">
                <a:latin typeface="Calibri"/>
                <a:cs typeface="Calibri"/>
              </a:rPr>
              <a:t>a new </a:t>
            </a:r>
            <a:r>
              <a:rPr sz="2600" spc="90" dirty="0">
                <a:latin typeface="Calibri"/>
                <a:cs typeface="Calibri"/>
              </a:rPr>
              <a:t>volume </a:t>
            </a:r>
            <a:r>
              <a:rPr sz="2600" spc="70" dirty="0">
                <a:latin typeface="Calibri"/>
                <a:cs typeface="Calibri"/>
              </a:rPr>
              <a:t>at </a:t>
            </a:r>
            <a:r>
              <a:rPr sz="2600" spc="85" dirty="0">
                <a:latin typeface="Calibri"/>
                <a:cs typeface="Calibri"/>
              </a:rPr>
              <a:t>any</a:t>
            </a:r>
            <a:r>
              <a:rPr sz="2600" spc="120" dirty="0">
                <a:latin typeface="Calibri"/>
                <a:cs typeface="Calibri"/>
              </a:rPr>
              <a:t> </a:t>
            </a:r>
            <a:r>
              <a:rPr sz="2600" spc="70" dirty="0">
                <a:latin typeface="Calibri"/>
                <a:cs typeface="Calibri"/>
              </a:rPr>
              <a:t>time</a:t>
            </a:r>
            <a:endParaRPr sz="2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2550" spc="30" dirty="0">
                <a:latin typeface="Tahoma"/>
                <a:cs typeface="Tahoma"/>
              </a:rPr>
              <a:t>Encryption</a:t>
            </a:r>
            <a:endParaRPr sz="2550" dirty="0">
              <a:latin typeface="Tahoma"/>
              <a:cs typeface="Tahoma"/>
            </a:endParaRPr>
          </a:p>
          <a:p>
            <a:pPr marL="243840" marR="1675130">
              <a:lnSpc>
                <a:spcPct val="137700"/>
              </a:lnSpc>
              <a:spcBef>
                <a:spcPts val="40"/>
              </a:spcBef>
            </a:pPr>
            <a:r>
              <a:rPr sz="2600" spc="80" dirty="0">
                <a:latin typeface="Calibri"/>
                <a:cs typeface="Calibri"/>
              </a:rPr>
              <a:t>Encrypted </a:t>
            </a:r>
            <a:r>
              <a:rPr sz="2600" spc="175" dirty="0">
                <a:latin typeface="Calibri"/>
                <a:cs typeface="Calibri"/>
              </a:rPr>
              <a:t>EBS</a:t>
            </a:r>
            <a:r>
              <a:rPr sz="2600" spc="60" dirty="0">
                <a:latin typeface="Calibri"/>
                <a:cs typeface="Calibri"/>
              </a:rPr>
              <a:t> </a:t>
            </a:r>
            <a:r>
              <a:rPr sz="2600" spc="90" dirty="0">
                <a:latin typeface="Calibri"/>
                <a:cs typeface="Calibri"/>
              </a:rPr>
              <a:t>volumes  </a:t>
            </a:r>
            <a:r>
              <a:rPr sz="2600" spc="114" dirty="0">
                <a:latin typeface="Calibri"/>
                <a:cs typeface="Calibri"/>
              </a:rPr>
              <a:t>No </a:t>
            </a:r>
            <a:r>
              <a:rPr sz="2600" spc="65" dirty="0">
                <a:latin typeface="Calibri"/>
                <a:cs typeface="Calibri"/>
              </a:rPr>
              <a:t>additional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80" dirty="0">
                <a:latin typeface="Calibri"/>
                <a:cs typeface="Calibri"/>
              </a:rPr>
              <a:t>cost</a:t>
            </a:r>
            <a:endParaRPr sz="2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2550" spc="15" dirty="0">
                <a:latin typeface="Tahoma"/>
                <a:cs typeface="Tahoma"/>
              </a:rPr>
              <a:t>Elasticity</a:t>
            </a:r>
            <a:endParaRPr sz="2550" dirty="0">
              <a:latin typeface="Tahoma"/>
              <a:cs typeface="Tahoma"/>
            </a:endParaRPr>
          </a:p>
          <a:p>
            <a:pPr marL="243840">
              <a:lnSpc>
                <a:spcPct val="100000"/>
              </a:lnSpc>
              <a:spcBef>
                <a:spcPts val="1240"/>
              </a:spcBef>
            </a:pPr>
            <a:r>
              <a:rPr sz="2600" spc="50" dirty="0">
                <a:latin typeface="Calibri"/>
                <a:cs typeface="Calibri"/>
              </a:rPr>
              <a:t>Increase</a:t>
            </a:r>
            <a:r>
              <a:rPr sz="2600" spc="25" dirty="0">
                <a:latin typeface="Calibri"/>
                <a:cs typeface="Calibri"/>
              </a:rPr>
              <a:t> </a:t>
            </a:r>
            <a:r>
              <a:rPr sz="2600" spc="65" dirty="0">
                <a:latin typeface="Calibri"/>
                <a:cs typeface="Calibri"/>
              </a:rPr>
              <a:t>capacity</a:t>
            </a:r>
            <a:endParaRPr sz="2600" dirty="0">
              <a:latin typeface="Calibri"/>
              <a:cs typeface="Calibri"/>
            </a:endParaRPr>
          </a:p>
          <a:p>
            <a:pPr marL="243840">
              <a:lnSpc>
                <a:spcPct val="100000"/>
              </a:lnSpc>
              <a:spcBef>
                <a:spcPts val="1175"/>
              </a:spcBef>
            </a:pPr>
            <a:r>
              <a:rPr sz="2600" spc="125" dirty="0">
                <a:latin typeface="Calibri"/>
                <a:cs typeface="Calibri"/>
              </a:rPr>
              <a:t>Change </a:t>
            </a:r>
            <a:r>
              <a:rPr sz="2600" spc="85" dirty="0">
                <a:latin typeface="Calibri"/>
                <a:cs typeface="Calibri"/>
              </a:rPr>
              <a:t>to </a:t>
            </a:r>
            <a:r>
              <a:rPr sz="2600" spc="65" dirty="0">
                <a:latin typeface="Calibri"/>
                <a:cs typeface="Calibri"/>
              </a:rPr>
              <a:t>different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75" dirty="0">
                <a:latin typeface="Calibri"/>
                <a:cs typeface="Calibri"/>
              </a:rPr>
              <a:t>types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9979" y="5857562"/>
            <a:ext cx="228599" cy="22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0256519" y="1642872"/>
            <a:ext cx="1481327" cy="11643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9948671" y="4916423"/>
            <a:ext cx="1911096" cy="1911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0015728" y="2804160"/>
            <a:ext cx="2106168" cy="21092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36918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420" dirty="0">
                <a:latin typeface="Calibri"/>
                <a:cs typeface="Calibri"/>
              </a:rPr>
              <a:t>S</a:t>
            </a:r>
            <a:r>
              <a:rPr sz="4400" spc="175" dirty="0">
                <a:latin typeface="Calibri"/>
                <a:cs typeface="Calibri"/>
              </a:rPr>
              <a:t>u</a:t>
            </a:r>
            <a:r>
              <a:rPr sz="4400" spc="265" dirty="0">
                <a:latin typeface="Calibri"/>
                <a:cs typeface="Calibri"/>
              </a:rPr>
              <a:t>m</a:t>
            </a:r>
            <a:r>
              <a:rPr sz="4400" spc="320" dirty="0">
                <a:latin typeface="Calibri"/>
                <a:cs typeface="Calibri"/>
              </a:rPr>
              <a:t>m</a:t>
            </a:r>
            <a:r>
              <a:rPr sz="4400" spc="125" dirty="0">
                <a:latin typeface="Calibri"/>
                <a:cs typeface="Calibri"/>
              </a:rPr>
              <a:t>a</a:t>
            </a:r>
            <a:r>
              <a:rPr sz="4400" spc="-30" dirty="0">
                <a:latin typeface="Calibri"/>
                <a:cs typeface="Calibri"/>
              </a:rPr>
              <a:t>r</a:t>
            </a:r>
            <a:r>
              <a:rPr sz="4400" spc="145" dirty="0">
                <a:latin typeface="Calibri"/>
                <a:cs typeface="Calibri"/>
              </a:rPr>
              <a:t>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95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66199" y="1424432"/>
            <a:ext cx="8451850" cy="3769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65" dirty="0">
                <a:latin typeface="Calibri"/>
                <a:cs typeface="Calibri"/>
              </a:rPr>
              <a:t>Features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55" dirty="0">
                <a:latin typeface="Calibri"/>
                <a:cs typeface="Calibri"/>
              </a:rPr>
              <a:t>Persistent </a:t>
            </a:r>
            <a:r>
              <a:rPr sz="2400" spc="90" dirty="0">
                <a:latin typeface="Calibri"/>
                <a:cs typeface="Calibri"/>
              </a:rPr>
              <a:t>and </a:t>
            </a:r>
            <a:r>
              <a:rPr sz="2400" spc="80" dirty="0">
                <a:latin typeface="Calibri"/>
                <a:cs typeface="Calibri"/>
              </a:rPr>
              <a:t>customizable </a:t>
            </a:r>
            <a:r>
              <a:rPr sz="2400" spc="75" dirty="0">
                <a:latin typeface="Calibri"/>
                <a:cs typeface="Calibri"/>
              </a:rPr>
              <a:t>block </a:t>
            </a:r>
            <a:r>
              <a:rPr sz="2400" spc="80" dirty="0">
                <a:latin typeface="Calibri"/>
                <a:cs typeface="Calibri"/>
              </a:rPr>
              <a:t>storage </a:t>
            </a:r>
            <a:r>
              <a:rPr sz="2400" spc="65" dirty="0">
                <a:latin typeface="Calibri"/>
                <a:cs typeface="Calibri"/>
              </a:rPr>
              <a:t>for </a:t>
            </a:r>
            <a:r>
              <a:rPr sz="2400" spc="155" dirty="0">
                <a:latin typeface="Calibri"/>
                <a:cs typeface="Calibri"/>
              </a:rPr>
              <a:t>EC2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instances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150" dirty="0">
                <a:latin typeface="Calibri"/>
                <a:cs typeface="Calibri"/>
              </a:rPr>
              <a:t>HDD </a:t>
            </a:r>
            <a:r>
              <a:rPr sz="2400" spc="95" dirty="0">
                <a:latin typeface="Calibri"/>
                <a:cs typeface="Calibri"/>
              </a:rPr>
              <a:t>and </a:t>
            </a:r>
            <a:r>
              <a:rPr sz="2400" spc="195" dirty="0">
                <a:latin typeface="Calibri"/>
                <a:cs typeface="Calibri"/>
              </a:rPr>
              <a:t>SSD</a:t>
            </a:r>
            <a:r>
              <a:rPr sz="2400" spc="-190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types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Calibri"/>
                <a:cs typeface="Calibri"/>
              </a:rPr>
              <a:t>Replicated </a:t>
            </a:r>
            <a:r>
              <a:rPr sz="2400" spc="35" dirty="0">
                <a:latin typeface="Calibri"/>
                <a:cs typeface="Calibri"/>
              </a:rPr>
              <a:t>in </a:t>
            </a:r>
            <a:r>
              <a:rPr sz="2400" spc="70" dirty="0">
                <a:latin typeface="Calibri"/>
                <a:cs typeface="Calibri"/>
              </a:rPr>
              <a:t>the </a:t>
            </a:r>
            <a:r>
              <a:rPr sz="2400" spc="90" dirty="0">
                <a:latin typeface="Calibri"/>
                <a:cs typeface="Calibri"/>
              </a:rPr>
              <a:t>same </a:t>
            </a:r>
            <a:r>
              <a:rPr sz="2400" spc="50" dirty="0">
                <a:latin typeface="Calibri"/>
                <a:cs typeface="Calibri"/>
              </a:rPr>
              <a:t>Availability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100" dirty="0">
                <a:latin typeface="Calibri"/>
                <a:cs typeface="Calibri"/>
              </a:rPr>
              <a:t>Zones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90" dirty="0">
                <a:latin typeface="Calibri"/>
                <a:cs typeface="Calibri"/>
              </a:rPr>
              <a:t>Easy and </a:t>
            </a:r>
            <a:r>
              <a:rPr sz="2400" spc="60" dirty="0">
                <a:latin typeface="Calibri"/>
                <a:cs typeface="Calibri"/>
              </a:rPr>
              <a:t>transparent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encryption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Calibri"/>
                <a:cs typeface="Calibri"/>
              </a:rPr>
              <a:t>Elastic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volumes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80" dirty="0">
                <a:latin typeface="Calibri"/>
                <a:cs typeface="Calibri"/>
              </a:rPr>
              <a:t>Back </a:t>
            </a:r>
            <a:r>
              <a:rPr sz="2400" spc="85" dirty="0">
                <a:latin typeface="Calibri"/>
                <a:cs typeface="Calibri"/>
              </a:rPr>
              <a:t>up using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snapshots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6409"/>
              </a:lnSpc>
            </a:pPr>
            <a:r>
              <a:rPr spc="295" dirty="0">
                <a:latin typeface="Calibri"/>
                <a:cs typeface="Calibri"/>
              </a:rPr>
              <a:t>Amazon </a:t>
            </a:r>
            <a:r>
              <a:rPr spc="245" dirty="0">
                <a:latin typeface="Calibri"/>
                <a:cs typeface="Calibri"/>
              </a:rPr>
              <a:t>Simple </a:t>
            </a:r>
            <a:r>
              <a:rPr spc="260" dirty="0">
                <a:latin typeface="Calibri"/>
                <a:cs typeface="Calibri"/>
              </a:rPr>
              <a:t>Storage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spc="155" dirty="0">
                <a:latin typeface="Calibri"/>
                <a:cs typeface="Calibri"/>
              </a:rPr>
              <a:t>Service  </a:t>
            </a:r>
            <a:r>
              <a:rPr spc="180" dirty="0">
                <a:latin typeface="Calibri"/>
                <a:cs typeface="Calibri"/>
              </a:rPr>
              <a:t>(S3)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82321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15" dirty="0">
                <a:latin typeface="Calibri"/>
                <a:cs typeface="Calibri"/>
              </a:rPr>
              <a:t>Amazon</a:t>
            </a:r>
            <a:r>
              <a:rPr sz="4400" spc="75" dirty="0">
                <a:latin typeface="Calibri"/>
                <a:cs typeface="Calibri"/>
              </a:rPr>
              <a:t> </a:t>
            </a:r>
            <a:r>
              <a:rPr sz="4400" spc="385" dirty="0">
                <a:latin typeface="Calibri"/>
                <a:cs typeface="Calibri"/>
              </a:rPr>
              <a:t>S3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95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38255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424432"/>
            <a:ext cx="6164580" cy="385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65" dirty="0">
                <a:latin typeface="Calibri"/>
                <a:cs typeface="Calibri"/>
              </a:rPr>
              <a:t>Features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0" dirty="0">
                <a:latin typeface="Calibri"/>
                <a:cs typeface="Calibri"/>
              </a:rPr>
              <a:t>Fully </a:t>
            </a:r>
            <a:r>
              <a:rPr sz="2400" spc="110" dirty="0">
                <a:latin typeface="Calibri"/>
                <a:cs typeface="Calibri"/>
              </a:rPr>
              <a:t>managed </a:t>
            </a:r>
            <a:r>
              <a:rPr sz="2400" spc="75" dirty="0">
                <a:latin typeface="Calibri"/>
                <a:cs typeface="Calibri"/>
              </a:rPr>
              <a:t>cloud </a:t>
            </a:r>
            <a:r>
              <a:rPr sz="2400" spc="80" dirty="0">
                <a:latin typeface="Calibri"/>
                <a:cs typeface="Calibri"/>
              </a:rPr>
              <a:t>storage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35" dirty="0">
                <a:latin typeface="Calibri"/>
                <a:cs typeface="Calibri"/>
              </a:rPr>
              <a:t>service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60" dirty="0">
                <a:latin typeface="Calibri"/>
                <a:cs typeface="Calibri"/>
              </a:rPr>
              <a:t>Rich </a:t>
            </a:r>
            <a:r>
              <a:rPr sz="2400" spc="40" dirty="0">
                <a:latin typeface="Calibri"/>
                <a:cs typeface="Calibri"/>
              </a:rPr>
              <a:t>security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controls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70" dirty="0">
                <a:latin typeface="Calibri"/>
                <a:cs typeface="Calibri"/>
              </a:rPr>
              <a:t>Functionality</a:t>
            </a:r>
            <a:endParaRPr sz="28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5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85" dirty="0">
                <a:latin typeface="Calibri"/>
                <a:cs typeface="Calibri"/>
              </a:rPr>
              <a:t>Store </a:t>
            </a:r>
            <a:r>
              <a:rPr sz="2400" spc="45" dirty="0">
                <a:latin typeface="Calibri"/>
                <a:cs typeface="Calibri"/>
              </a:rPr>
              <a:t>virtually </a:t>
            </a:r>
            <a:r>
              <a:rPr sz="2400" spc="60" dirty="0">
                <a:latin typeface="Calibri"/>
                <a:cs typeface="Calibri"/>
              </a:rPr>
              <a:t>unlimited </a:t>
            </a:r>
            <a:r>
              <a:rPr sz="2400" spc="75" dirty="0">
                <a:latin typeface="Calibri"/>
                <a:cs typeface="Calibri"/>
              </a:rPr>
              <a:t>number </a:t>
            </a:r>
            <a:r>
              <a:rPr sz="2400" spc="100" dirty="0">
                <a:latin typeface="Calibri"/>
                <a:cs typeface="Calibri"/>
              </a:rPr>
              <a:t>of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objects</a:t>
            </a:r>
            <a:endParaRPr sz="2400" dirty="0">
              <a:latin typeface="Calibri"/>
              <a:cs typeface="Calibri"/>
            </a:endParaRPr>
          </a:p>
          <a:p>
            <a:pPr marL="220979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FF9900"/>
                </a:solidFill>
                <a:latin typeface="Copperplate Gothic Bold"/>
                <a:cs typeface="Copperplate Gothic Bold"/>
              </a:rPr>
              <a:t>P </a:t>
            </a:r>
            <a:r>
              <a:rPr sz="2400" spc="70" dirty="0">
                <a:latin typeface="Calibri"/>
                <a:cs typeface="Calibri"/>
              </a:rPr>
              <a:t>Access </a:t>
            </a:r>
            <a:r>
              <a:rPr sz="2400" spc="80" dirty="0">
                <a:latin typeface="Calibri"/>
                <a:cs typeface="Calibri"/>
              </a:rPr>
              <a:t>any </a:t>
            </a:r>
            <a:r>
              <a:rPr sz="2400" spc="35" dirty="0">
                <a:latin typeface="Calibri"/>
                <a:cs typeface="Calibri"/>
              </a:rPr>
              <a:t>time, </a:t>
            </a:r>
            <a:r>
              <a:rPr sz="2400" spc="90" dirty="0">
                <a:latin typeface="Calibri"/>
                <a:cs typeface="Calibri"/>
              </a:rPr>
              <a:t>from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anywhere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5788660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50" dirty="0">
                <a:latin typeface="Calibri"/>
                <a:cs typeface="Calibri"/>
              </a:rPr>
              <a:t>Getting </a:t>
            </a:r>
            <a:r>
              <a:rPr sz="4400" spc="145" dirty="0">
                <a:latin typeface="Calibri"/>
                <a:cs typeface="Calibri"/>
              </a:rPr>
              <a:t>Started </a:t>
            </a:r>
            <a:r>
              <a:rPr sz="4400" spc="95" dirty="0">
                <a:latin typeface="Calibri"/>
                <a:cs typeface="Calibri"/>
              </a:rPr>
              <a:t>with</a:t>
            </a:r>
            <a:r>
              <a:rPr sz="4400" spc="125" dirty="0">
                <a:latin typeface="Calibri"/>
                <a:cs typeface="Calibri"/>
              </a:rPr>
              <a:t> </a:t>
            </a:r>
            <a:r>
              <a:rPr sz="4400" spc="385" dirty="0">
                <a:latin typeface="Calibri"/>
                <a:cs typeface="Calibri"/>
              </a:rPr>
              <a:t>S3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4038600" y="6464856"/>
            <a:ext cx="4114800" cy="1481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16679" y="1487424"/>
            <a:ext cx="5172456" cy="1694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868167" y="3849623"/>
            <a:ext cx="6220967" cy="2100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672547" y="2670249"/>
            <a:ext cx="2419350" cy="264160"/>
          </a:xfrm>
          <a:custGeom>
            <a:avLst/>
            <a:gdLst/>
            <a:ahLst/>
            <a:cxnLst/>
            <a:rect l="l" t="t" r="r" b="b"/>
            <a:pathLst>
              <a:path w="2419350" h="264160">
                <a:moveTo>
                  <a:pt x="0" y="0"/>
                </a:moveTo>
                <a:lnTo>
                  <a:pt x="2419278" y="0"/>
                </a:lnTo>
                <a:lnTo>
                  <a:pt x="2419278" y="264139"/>
                </a:lnTo>
                <a:lnTo>
                  <a:pt x="0" y="2641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812068" y="2517647"/>
            <a:ext cx="2229485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65" dirty="0">
                <a:solidFill>
                  <a:srgbClr val="FF9900"/>
                </a:solidFill>
                <a:latin typeface="Lucida Sans"/>
                <a:cs typeface="Lucida Sans"/>
              </a:rPr>
              <a:t>media/welcome.mp4</a:t>
            </a:r>
            <a:endParaRPr sz="1800" dirty="0">
              <a:latin typeface="Lucida Sans"/>
              <a:cs typeface="Lucida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91290" y="2670249"/>
            <a:ext cx="1296670" cy="511175"/>
          </a:xfrm>
          <a:custGeom>
            <a:avLst/>
            <a:gdLst/>
            <a:ahLst/>
            <a:cxnLst/>
            <a:rect l="l" t="t" r="r" b="b"/>
            <a:pathLst>
              <a:path w="1296670" h="511175">
                <a:moveTo>
                  <a:pt x="0" y="0"/>
                </a:moveTo>
                <a:lnTo>
                  <a:pt x="1296305" y="0"/>
                </a:lnTo>
                <a:lnTo>
                  <a:pt x="1296305" y="510772"/>
                </a:lnTo>
                <a:lnTo>
                  <a:pt x="0" y="5107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507516" y="2505455"/>
            <a:ext cx="1805939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0" dirty="0">
                <a:latin typeface="Lucida Sans"/>
                <a:cs typeface="Lucida Sans"/>
              </a:rPr>
              <a:t>my-bucket-name</a:t>
            </a:r>
            <a:endParaRPr sz="1800" dirty="0">
              <a:latin typeface="Lucida Sans"/>
              <a:cs typeface="Lucida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67678" y="4189653"/>
            <a:ext cx="3608070" cy="442595"/>
          </a:xfrm>
          <a:custGeom>
            <a:avLst/>
            <a:gdLst/>
            <a:ahLst/>
            <a:cxnLst/>
            <a:rect l="l" t="t" r="r" b="b"/>
            <a:pathLst>
              <a:path w="3608070" h="442595">
                <a:moveTo>
                  <a:pt x="0" y="0"/>
                </a:moveTo>
                <a:lnTo>
                  <a:pt x="3607998" y="0"/>
                </a:lnTo>
                <a:lnTo>
                  <a:pt x="3607998" y="442442"/>
                </a:lnTo>
                <a:lnTo>
                  <a:pt x="0" y="44244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2905960" y="4200144"/>
            <a:ext cx="2963545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85" dirty="0">
                <a:solidFill>
                  <a:srgbClr val="FF9900"/>
                </a:solidFill>
                <a:latin typeface="Lucida Sans"/>
                <a:cs typeface="Lucida Sans"/>
              </a:rPr>
              <a:t>media/welcome.mp4</a:t>
            </a:r>
            <a:endParaRPr sz="2400" dirty="0">
              <a:latin typeface="Lucida Sans"/>
              <a:cs typeface="Lucida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03038" y="5503825"/>
            <a:ext cx="721360" cy="455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3180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340"/>
              </a:spcBef>
            </a:pPr>
            <a:r>
              <a:rPr sz="1800" spc="-50" dirty="0">
                <a:latin typeface="Lucida Sans"/>
                <a:cs typeface="Lucida Sans"/>
              </a:rPr>
              <a:t>Key</a:t>
            </a:r>
            <a:endParaRPr sz="1800" dirty="0">
              <a:latin typeface="Lucida Sans"/>
              <a:cs typeface="Lucida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03997" y="5505384"/>
            <a:ext cx="960119" cy="4533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330"/>
              </a:spcBef>
            </a:pPr>
            <a:r>
              <a:rPr sz="1800" spc="-55" dirty="0">
                <a:latin typeface="Lucida Sans"/>
                <a:cs typeface="Lucida Sans"/>
              </a:rPr>
              <a:t>Object</a:t>
            </a:r>
            <a:endParaRPr sz="1800" dirty="0">
              <a:latin typeface="Lucida Sans"/>
              <a:cs typeface="Lucida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40915" y="5146438"/>
            <a:ext cx="1146810" cy="802640"/>
          </a:xfrm>
          <a:custGeom>
            <a:avLst/>
            <a:gdLst/>
            <a:ahLst/>
            <a:cxnLst/>
            <a:rect l="l" t="t" r="r" b="b"/>
            <a:pathLst>
              <a:path w="1146809" h="802639">
                <a:moveTo>
                  <a:pt x="0" y="0"/>
                </a:moveTo>
                <a:lnTo>
                  <a:pt x="1146295" y="0"/>
                </a:lnTo>
                <a:lnTo>
                  <a:pt x="1146295" y="802587"/>
                </a:lnTo>
                <a:lnTo>
                  <a:pt x="0" y="8025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7642270" y="5547359"/>
            <a:ext cx="1805939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0" dirty="0">
                <a:latin typeface="Lucida Sans"/>
                <a:cs typeface="Lucida Sans"/>
              </a:rPr>
              <a:t>my-bucket-name</a:t>
            </a:r>
            <a:endParaRPr sz="18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8269605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50" dirty="0">
                <a:latin typeface="Calibri"/>
                <a:cs typeface="Calibri"/>
              </a:rPr>
              <a:t>Data </a:t>
            </a:r>
            <a:r>
              <a:rPr sz="4400" spc="130" dirty="0">
                <a:latin typeface="Calibri"/>
                <a:cs typeface="Calibri"/>
              </a:rPr>
              <a:t>redundantly </a:t>
            </a:r>
            <a:r>
              <a:rPr sz="4400" spc="110" dirty="0">
                <a:latin typeface="Calibri"/>
                <a:cs typeface="Calibri"/>
              </a:rPr>
              <a:t>stored </a:t>
            </a:r>
            <a:r>
              <a:rPr sz="4400" spc="75" dirty="0">
                <a:latin typeface="Calibri"/>
                <a:cs typeface="Calibri"/>
              </a:rPr>
              <a:t>in</a:t>
            </a:r>
            <a:r>
              <a:rPr sz="4400" spc="175" dirty="0">
                <a:latin typeface="Calibri"/>
                <a:cs typeface="Calibri"/>
              </a:rPr>
              <a:t> </a:t>
            </a:r>
            <a:r>
              <a:rPr sz="4400" spc="135" dirty="0">
                <a:latin typeface="Calibri"/>
                <a:cs typeface="Calibri"/>
              </a:rPr>
              <a:t>region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10511" y="1871472"/>
            <a:ext cx="7973568" cy="4258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457448" y="2646969"/>
            <a:ext cx="1423035" cy="414020"/>
          </a:xfrm>
          <a:custGeom>
            <a:avLst/>
            <a:gdLst/>
            <a:ahLst/>
            <a:cxnLst/>
            <a:rect l="l" t="t" r="r" b="b"/>
            <a:pathLst>
              <a:path w="1423035" h="414019">
                <a:moveTo>
                  <a:pt x="0" y="0"/>
                </a:moveTo>
                <a:lnTo>
                  <a:pt x="1422471" y="0"/>
                </a:lnTo>
                <a:lnTo>
                  <a:pt x="1422471" y="413730"/>
                </a:lnTo>
                <a:lnTo>
                  <a:pt x="0" y="4137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042607" y="2630423"/>
            <a:ext cx="2229485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65" dirty="0">
                <a:solidFill>
                  <a:srgbClr val="FF9900"/>
                </a:solidFill>
                <a:latin typeface="Lucida Sans"/>
                <a:cs typeface="Lucida Sans"/>
              </a:rPr>
              <a:t>media/welcome.mp4</a:t>
            </a:r>
            <a:endParaRPr sz="1800" dirty="0">
              <a:latin typeface="Lucida Sans"/>
              <a:cs typeface="Lucida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8848" y="4690103"/>
            <a:ext cx="1898650" cy="821690"/>
          </a:xfrm>
          <a:custGeom>
            <a:avLst/>
            <a:gdLst/>
            <a:ahLst/>
            <a:cxnLst/>
            <a:rect l="l" t="t" r="r" b="b"/>
            <a:pathLst>
              <a:path w="1898650" h="821689">
                <a:moveTo>
                  <a:pt x="0" y="0"/>
                </a:moveTo>
                <a:lnTo>
                  <a:pt x="1898651" y="0"/>
                </a:lnTo>
                <a:lnTo>
                  <a:pt x="1898651" y="821696"/>
                </a:lnTo>
                <a:lnTo>
                  <a:pt x="0" y="8216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307588" y="4501895"/>
            <a:ext cx="1805939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0" dirty="0">
                <a:latin typeface="Lucida Sans"/>
                <a:cs typeface="Lucida Sans"/>
              </a:rPr>
              <a:t>my-bucket-name</a:t>
            </a:r>
            <a:endParaRPr sz="1800" dirty="0">
              <a:latin typeface="Lucida Sans"/>
              <a:cs typeface="Lucida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16448" y="4979756"/>
            <a:ext cx="4749800" cy="576580"/>
          </a:xfrm>
          <a:custGeom>
            <a:avLst/>
            <a:gdLst/>
            <a:ahLst/>
            <a:cxnLst/>
            <a:rect l="l" t="t" r="r" b="b"/>
            <a:pathLst>
              <a:path w="4749800" h="576579">
                <a:moveTo>
                  <a:pt x="0" y="0"/>
                </a:moveTo>
                <a:lnTo>
                  <a:pt x="4749801" y="0"/>
                </a:lnTo>
                <a:lnTo>
                  <a:pt x="4749801" y="576493"/>
                </a:lnTo>
                <a:lnTo>
                  <a:pt x="0" y="57649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695188" y="5096764"/>
            <a:ext cx="137541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40" dirty="0">
                <a:solidFill>
                  <a:srgbClr val="FF9900"/>
                </a:solidFill>
                <a:latin typeface="Lucida Sans"/>
                <a:cs typeface="Lucida Sans"/>
              </a:rPr>
              <a:t>media/welcome.mp4</a:t>
            </a:r>
            <a:endParaRPr sz="1100" dirty="0">
              <a:latin typeface="Lucida Sans"/>
              <a:cs typeface="Lucida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01404" y="5096764"/>
            <a:ext cx="137541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40" dirty="0">
                <a:solidFill>
                  <a:srgbClr val="FF9900"/>
                </a:solidFill>
                <a:latin typeface="Lucida Sans"/>
                <a:cs typeface="Lucida Sans"/>
              </a:rPr>
              <a:t>media/welcome.mp4</a:t>
            </a:r>
            <a:endParaRPr sz="1100" dirty="0">
              <a:latin typeface="Lucida Sans"/>
              <a:cs typeface="Lucida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53561" y="5096764"/>
            <a:ext cx="137541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40" dirty="0">
                <a:solidFill>
                  <a:srgbClr val="FF9900"/>
                </a:solidFill>
                <a:latin typeface="Lucida Sans"/>
                <a:cs typeface="Lucida Sans"/>
              </a:rPr>
              <a:t>media/welcome.mp4</a:t>
            </a:r>
            <a:endParaRPr sz="1100" dirty="0">
              <a:latin typeface="Lucida Sans"/>
              <a:cs typeface="Lucida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01172" y="5776948"/>
            <a:ext cx="1423035" cy="414020"/>
          </a:xfrm>
          <a:custGeom>
            <a:avLst/>
            <a:gdLst/>
            <a:ahLst/>
            <a:cxnLst/>
            <a:rect l="l" t="t" r="r" b="b"/>
            <a:pathLst>
              <a:path w="1423034" h="414020">
                <a:moveTo>
                  <a:pt x="0" y="0"/>
                </a:moveTo>
                <a:lnTo>
                  <a:pt x="1422471" y="0"/>
                </a:lnTo>
                <a:lnTo>
                  <a:pt x="1422471" y="413729"/>
                </a:lnTo>
                <a:lnTo>
                  <a:pt x="0" y="4137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8279912" y="5779008"/>
            <a:ext cx="911225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90" dirty="0">
                <a:latin typeface="Lucida Sans"/>
                <a:cs typeface="Lucida Sans"/>
              </a:rPr>
              <a:t>r</a:t>
            </a:r>
            <a:r>
              <a:rPr sz="2400" spc="-80" dirty="0">
                <a:latin typeface="Lucida Sans"/>
                <a:cs typeface="Lucida Sans"/>
              </a:rPr>
              <a:t>e</a:t>
            </a:r>
            <a:r>
              <a:rPr sz="2400" spc="-100" dirty="0">
                <a:latin typeface="Lucida Sans"/>
                <a:cs typeface="Lucida Sans"/>
              </a:rPr>
              <a:t>g</a:t>
            </a:r>
            <a:r>
              <a:rPr sz="2400" spc="-85" dirty="0">
                <a:latin typeface="Lucida Sans"/>
                <a:cs typeface="Lucida Sans"/>
              </a:rPr>
              <a:t>i</a:t>
            </a:r>
            <a:r>
              <a:rPr sz="2400" spc="-90" dirty="0">
                <a:latin typeface="Lucida Sans"/>
                <a:cs typeface="Lucida Sans"/>
              </a:rPr>
              <a:t>o</a:t>
            </a:r>
            <a:r>
              <a:rPr sz="2400" spc="-80" dirty="0">
                <a:latin typeface="Lucida Sans"/>
                <a:cs typeface="Lucida Sans"/>
              </a:rPr>
              <a:t>n</a:t>
            </a:r>
            <a:endParaRPr sz="24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7300595" cy="697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65" dirty="0">
                <a:latin typeface="Calibri"/>
                <a:cs typeface="Calibri"/>
              </a:rPr>
              <a:t>Designed </a:t>
            </a:r>
            <a:r>
              <a:rPr sz="4400" spc="120" dirty="0">
                <a:latin typeface="Calibri"/>
                <a:cs typeface="Calibri"/>
              </a:rPr>
              <a:t>for </a:t>
            </a:r>
            <a:r>
              <a:rPr sz="4400" spc="135" dirty="0">
                <a:latin typeface="Calibri"/>
                <a:cs typeface="Calibri"/>
              </a:rPr>
              <a:t>seamless</a:t>
            </a:r>
            <a:r>
              <a:rPr sz="4400" spc="125" dirty="0">
                <a:latin typeface="Calibri"/>
                <a:cs typeface="Calibri"/>
              </a:rPr>
              <a:t> </a:t>
            </a:r>
            <a:r>
              <a:rPr sz="4400" spc="145" dirty="0">
                <a:latin typeface="Calibri"/>
                <a:cs typeface="Calibri"/>
              </a:rPr>
              <a:t>scaling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3583" y="1874520"/>
            <a:ext cx="9104376" cy="3950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4436926" y="2759875"/>
            <a:ext cx="5909945" cy="5765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365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265"/>
              </a:spcBef>
              <a:tabLst>
                <a:tab pos="1913255" algn="l"/>
                <a:tab pos="3414395" algn="l"/>
                <a:tab pos="4876800" algn="l"/>
              </a:tabLst>
            </a:pPr>
            <a:r>
              <a:rPr sz="1400" spc="-50" dirty="0">
                <a:solidFill>
                  <a:srgbClr val="FF9900"/>
                </a:solidFill>
                <a:latin typeface="Lucida Sans"/>
                <a:cs typeface="Lucida Sans"/>
              </a:rPr>
              <a:t>media/welcome.mp4	</a:t>
            </a:r>
            <a:r>
              <a:rPr sz="1400" spc="-65" dirty="0">
                <a:solidFill>
                  <a:srgbClr val="FF9900"/>
                </a:solidFill>
                <a:latin typeface="Lucida Sans"/>
                <a:cs typeface="Lucida Sans"/>
              </a:rPr>
              <a:t>prod2.mp4	prod3.mp4	prod4.mp4</a:t>
            </a:r>
            <a:endParaRPr sz="1400" dirty="0">
              <a:latin typeface="Lucida Sans"/>
              <a:cs typeface="Lucida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62843" y="3901695"/>
            <a:ext cx="5984875" cy="414020"/>
          </a:xfrm>
          <a:custGeom>
            <a:avLst/>
            <a:gdLst/>
            <a:ahLst/>
            <a:cxnLst/>
            <a:rect l="l" t="t" r="r" b="b"/>
            <a:pathLst>
              <a:path w="5984875" h="414020">
                <a:moveTo>
                  <a:pt x="0" y="0"/>
                </a:moveTo>
                <a:lnTo>
                  <a:pt x="5984836" y="0"/>
                </a:lnTo>
                <a:lnTo>
                  <a:pt x="5984836" y="413730"/>
                </a:lnTo>
                <a:lnTo>
                  <a:pt x="0" y="4137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912911" y="3991864"/>
            <a:ext cx="92201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65" dirty="0">
                <a:solidFill>
                  <a:srgbClr val="FF9900"/>
                </a:solidFill>
                <a:latin typeface="Lucida Sans"/>
                <a:cs typeface="Lucida Sans"/>
              </a:rPr>
              <a:t>prod5.mp4</a:t>
            </a:r>
            <a:endParaRPr sz="1400" dirty="0"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7763" y="3991864"/>
            <a:ext cx="92201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65" dirty="0">
                <a:solidFill>
                  <a:srgbClr val="FF9900"/>
                </a:solidFill>
                <a:latin typeface="Lucida Sans"/>
                <a:cs typeface="Lucida Sans"/>
              </a:rPr>
              <a:t>prod6.mp4</a:t>
            </a:r>
            <a:endParaRPr sz="1400" dirty="0">
              <a:latin typeface="Lucida Sans"/>
              <a:cs typeface="Lucida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38906" y="3991864"/>
            <a:ext cx="92201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65" dirty="0">
                <a:solidFill>
                  <a:srgbClr val="FF9900"/>
                </a:solidFill>
                <a:latin typeface="Lucida Sans"/>
                <a:cs typeface="Lucida Sans"/>
              </a:rPr>
              <a:t>prod7.mp4</a:t>
            </a:r>
            <a:endParaRPr sz="1400" dirty="0"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01311" y="3991864"/>
            <a:ext cx="92201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65" dirty="0">
                <a:solidFill>
                  <a:srgbClr val="FF9900"/>
                </a:solidFill>
                <a:latin typeface="Lucida Sans"/>
                <a:cs typeface="Lucida Sans"/>
              </a:rPr>
              <a:t>prod8.mp4</a:t>
            </a:r>
            <a:endParaRPr sz="1400" dirty="0">
              <a:latin typeface="Lucida Sans"/>
              <a:cs typeface="Lucida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62843" y="5059436"/>
            <a:ext cx="5683885" cy="4140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42240" rIns="0" bIns="0" rtlCol="0">
            <a:spAutoFit/>
          </a:bodyPr>
          <a:lstStyle/>
          <a:p>
            <a:pPr marL="262255">
              <a:lnSpc>
                <a:spcPct val="100000"/>
              </a:lnSpc>
              <a:spcBef>
                <a:spcPts val="1120"/>
              </a:spcBef>
              <a:tabLst>
                <a:tab pos="1635125" algn="l"/>
                <a:tab pos="3136265" algn="l"/>
                <a:tab pos="4598670" algn="l"/>
              </a:tabLst>
            </a:pPr>
            <a:r>
              <a:rPr sz="1400" spc="-65" dirty="0">
                <a:solidFill>
                  <a:srgbClr val="FF9900"/>
                </a:solidFill>
                <a:latin typeface="Lucida Sans"/>
                <a:cs typeface="Lucida Sans"/>
              </a:rPr>
              <a:t>prod9.mp4	prod10.mp4	prod11.mp4	prod12.mp4</a:t>
            </a:r>
            <a:endParaRPr sz="1400" dirty="0">
              <a:latin typeface="Lucida Sans"/>
              <a:cs typeface="Lucida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99617" y="4667904"/>
            <a:ext cx="1948180" cy="899794"/>
          </a:xfrm>
          <a:custGeom>
            <a:avLst/>
            <a:gdLst/>
            <a:ahLst/>
            <a:cxnLst/>
            <a:rect l="l" t="t" r="r" b="b"/>
            <a:pathLst>
              <a:path w="1948179" h="899795">
                <a:moveTo>
                  <a:pt x="0" y="0"/>
                </a:moveTo>
                <a:lnTo>
                  <a:pt x="1947691" y="0"/>
                </a:lnTo>
                <a:lnTo>
                  <a:pt x="1947691" y="899774"/>
                </a:lnTo>
                <a:lnTo>
                  <a:pt x="0" y="8997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2702182" y="4492752"/>
            <a:ext cx="1805939" cy="29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0" dirty="0">
                <a:latin typeface="Lucida Sans"/>
                <a:cs typeface="Lucida Sans"/>
              </a:rPr>
              <a:t>my-bucket-name</a:t>
            </a:r>
            <a:endParaRPr sz="18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647065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130" dirty="0">
                <a:latin typeface="Calibri"/>
                <a:cs typeface="Calibri"/>
              </a:rPr>
              <a:t>Access the </a:t>
            </a:r>
            <a:r>
              <a:rPr sz="4400" spc="155" dirty="0">
                <a:latin typeface="Calibri"/>
                <a:cs typeface="Calibri"/>
              </a:rPr>
              <a:t>Data</a:t>
            </a:r>
            <a:r>
              <a:rPr sz="4400" spc="145" dirty="0">
                <a:latin typeface="Calibri"/>
                <a:cs typeface="Calibri"/>
              </a:rPr>
              <a:t> </a:t>
            </a:r>
            <a:r>
              <a:rPr sz="4400" spc="120" dirty="0">
                <a:latin typeface="Calibri"/>
                <a:cs typeface="Calibri"/>
              </a:rPr>
              <a:t>Anywhere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95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91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66199" y="1241369"/>
            <a:ext cx="4998085" cy="182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900"/>
              </a:lnSpc>
            </a:pP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95" dirty="0">
                <a:latin typeface="Calibri"/>
                <a:cs typeface="Calibri"/>
              </a:rPr>
              <a:t>Management </a:t>
            </a:r>
            <a:r>
              <a:rPr sz="2800" spc="100" dirty="0">
                <a:latin typeface="Calibri"/>
                <a:cs typeface="Calibri"/>
              </a:rPr>
              <a:t>Console  </a:t>
            </a: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130" dirty="0">
                <a:latin typeface="Calibri"/>
                <a:cs typeface="Calibri"/>
              </a:rPr>
              <a:t>command </a:t>
            </a:r>
            <a:r>
              <a:rPr sz="2800" spc="50" dirty="0">
                <a:latin typeface="Calibri"/>
                <a:cs typeface="Calibri"/>
              </a:rPr>
              <a:t>line </a:t>
            </a:r>
            <a:r>
              <a:rPr sz="2800" spc="60" dirty="0">
                <a:latin typeface="Calibri"/>
                <a:cs typeface="Calibri"/>
              </a:rPr>
              <a:t>interface  </a:t>
            </a:r>
            <a:r>
              <a:rPr sz="2800" spc="145" dirty="0">
                <a:latin typeface="Calibri"/>
                <a:cs typeface="Calibri"/>
              </a:rPr>
              <a:t>AWS </a:t>
            </a:r>
            <a:r>
              <a:rPr sz="2800" spc="70" dirty="0">
                <a:latin typeface="Calibri"/>
                <a:cs typeface="Calibri"/>
              </a:rPr>
              <a:t>software </a:t>
            </a:r>
            <a:r>
              <a:rPr sz="2800" spc="95" dirty="0">
                <a:latin typeface="Calibri"/>
                <a:cs typeface="Calibri"/>
              </a:rPr>
              <a:t>development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kits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979" y="27587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486600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240" dirty="0">
                <a:latin typeface="Calibri"/>
                <a:cs typeface="Calibri"/>
              </a:rPr>
              <a:t>Common </a:t>
            </a:r>
            <a:r>
              <a:rPr sz="4400" spc="140" dirty="0">
                <a:latin typeface="Calibri"/>
                <a:cs typeface="Calibri"/>
              </a:rPr>
              <a:t>Use</a:t>
            </a:r>
            <a:r>
              <a:rPr sz="4400" spc="10" dirty="0">
                <a:latin typeface="Calibri"/>
                <a:cs typeface="Calibri"/>
              </a:rPr>
              <a:t> </a:t>
            </a:r>
            <a:r>
              <a:rPr sz="4400" spc="145" dirty="0">
                <a:latin typeface="Calibri"/>
                <a:cs typeface="Calibri"/>
              </a:rPr>
              <a:t>Cases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95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91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87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66199" y="1241369"/>
            <a:ext cx="5274945" cy="2489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83335">
              <a:lnSpc>
                <a:spcPct val="142900"/>
              </a:lnSpc>
            </a:pPr>
            <a:r>
              <a:rPr sz="2800" spc="110" dirty="0">
                <a:latin typeface="Calibri"/>
                <a:cs typeface="Calibri"/>
              </a:rPr>
              <a:t>Storing </a:t>
            </a:r>
            <a:r>
              <a:rPr sz="2800" spc="70" dirty="0">
                <a:latin typeface="Calibri"/>
                <a:cs typeface="Calibri"/>
              </a:rPr>
              <a:t>application assets  </a:t>
            </a:r>
            <a:r>
              <a:rPr sz="2800" spc="90" dirty="0">
                <a:latin typeface="Calibri"/>
                <a:cs typeface="Calibri"/>
              </a:rPr>
              <a:t>Static </a:t>
            </a:r>
            <a:r>
              <a:rPr sz="2800" spc="85" dirty="0">
                <a:latin typeface="Calibri"/>
                <a:cs typeface="Calibri"/>
              </a:rPr>
              <a:t>web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105" dirty="0">
                <a:latin typeface="Calibri"/>
                <a:cs typeface="Calibri"/>
              </a:rPr>
              <a:t>hosting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ts val="4800"/>
              </a:lnSpc>
              <a:spcBef>
                <a:spcPts val="400"/>
              </a:spcBef>
            </a:pPr>
            <a:r>
              <a:rPr sz="2800" spc="95" dirty="0">
                <a:latin typeface="Calibri"/>
                <a:cs typeface="Calibri"/>
              </a:rPr>
              <a:t>Backup </a:t>
            </a:r>
            <a:r>
              <a:rPr sz="2800" spc="105" dirty="0">
                <a:latin typeface="Calibri"/>
                <a:cs typeface="Calibri"/>
              </a:rPr>
              <a:t>and </a:t>
            </a:r>
            <a:r>
              <a:rPr sz="2800" spc="55" dirty="0">
                <a:latin typeface="Calibri"/>
                <a:cs typeface="Calibri"/>
              </a:rPr>
              <a:t>disaster recovery </a:t>
            </a:r>
            <a:r>
              <a:rPr sz="2800" spc="35" dirty="0">
                <a:latin typeface="Calibri"/>
                <a:cs typeface="Calibri"/>
              </a:rPr>
              <a:t>(DR)  </a:t>
            </a:r>
            <a:r>
              <a:rPr sz="2800" spc="150" dirty="0">
                <a:latin typeface="Calibri"/>
                <a:cs typeface="Calibri"/>
              </a:rPr>
              <a:t>Staging </a:t>
            </a:r>
            <a:r>
              <a:rPr sz="2800" spc="45" dirty="0">
                <a:latin typeface="Calibri"/>
                <a:cs typeface="Calibri"/>
              </a:rPr>
              <a:t>area </a:t>
            </a:r>
            <a:r>
              <a:rPr sz="2800" spc="75" dirty="0">
                <a:latin typeface="Calibri"/>
                <a:cs typeface="Calibri"/>
              </a:rPr>
              <a:t>for </a:t>
            </a:r>
            <a:r>
              <a:rPr sz="2800" spc="125" dirty="0">
                <a:latin typeface="Calibri"/>
                <a:cs typeface="Calibri"/>
              </a:rPr>
              <a:t>big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90" dirty="0">
                <a:latin typeface="Calibri"/>
                <a:cs typeface="Calibri"/>
              </a:rPr>
              <a:t>data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979" y="33683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3343" y="362711"/>
            <a:ext cx="113385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279" y="248920"/>
            <a:ext cx="236918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420" dirty="0">
                <a:latin typeface="Calibri"/>
                <a:cs typeface="Calibri"/>
              </a:rPr>
              <a:t>S</a:t>
            </a:r>
            <a:r>
              <a:rPr sz="4400" spc="175" dirty="0">
                <a:latin typeface="Calibri"/>
                <a:cs typeface="Calibri"/>
              </a:rPr>
              <a:t>u</a:t>
            </a:r>
            <a:r>
              <a:rPr sz="4400" spc="265" dirty="0">
                <a:latin typeface="Calibri"/>
                <a:cs typeface="Calibri"/>
              </a:rPr>
              <a:t>m</a:t>
            </a:r>
            <a:r>
              <a:rPr sz="4400" spc="320" dirty="0">
                <a:latin typeface="Calibri"/>
                <a:cs typeface="Calibri"/>
              </a:rPr>
              <a:t>m</a:t>
            </a:r>
            <a:r>
              <a:rPr sz="4400" spc="125" dirty="0">
                <a:latin typeface="Calibri"/>
                <a:cs typeface="Calibri"/>
              </a:rPr>
              <a:t>a</a:t>
            </a:r>
            <a:r>
              <a:rPr sz="4400" spc="-30" dirty="0">
                <a:latin typeface="Calibri"/>
                <a:cs typeface="Calibri"/>
              </a:rPr>
              <a:t>r</a:t>
            </a:r>
            <a:r>
              <a:rPr sz="4400" spc="145" dirty="0">
                <a:latin typeface="Calibri"/>
                <a:cs typeface="Calibri"/>
              </a:rPr>
              <a:t>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xfrm>
            <a:off x="4038600" y="6441772"/>
            <a:ext cx="4114800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endParaRPr spc="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9979" y="15395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29979" y="21491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9979" y="27587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29979" y="33683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29979" y="3990661"/>
            <a:ext cx="241299" cy="25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66199" y="1424432"/>
            <a:ext cx="6687184" cy="287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80" dirty="0">
                <a:latin typeface="Calibri"/>
                <a:cs typeface="Calibri"/>
              </a:rPr>
              <a:t>Fully </a:t>
            </a:r>
            <a:r>
              <a:rPr sz="2800" spc="130" dirty="0">
                <a:latin typeface="Calibri"/>
                <a:cs typeface="Calibri"/>
              </a:rPr>
              <a:t>managed </a:t>
            </a:r>
            <a:r>
              <a:rPr sz="2800" spc="85" dirty="0">
                <a:latin typeface="Calibri"/>
                <a:cs typeface="Calibri"/>
              </a:rPr>
              <a:t>cloud </a:t>
            </a:r>
            <a:r>
              <a:rPr sz="2800" spc="90" dirty="0">
                <a:latin typeface="Calibri"/>
                <a:cs typeface="Calibri"/>
              </a:rPr>
              <a:t>storage</a:t>
            </a:r>
            <a:r>
              <a:rPr sz="2800" spc="105" dirty="0">
                <a:latin typeface="Calibri"/>
                <a:cs typeface="Calibri"/>
              </a:rPr>
              <a:t> </a:t>
            </a:r>
            <a:r>
              <a:rPr sz="2800" spc="45" dirty="0">
                <a:latin typeface="Calibri"/>
                <a:cs typeface="Calibri"/>
              </a:rPr>
              <a:t>service</a:t>
            </a:r>
            <a:endParaRPr sz="2800" dirty="0">
              <a:latin typeface="Calibri"/>
              <a:cs typeface="Calibri"/>
            </a:endParaRPr>
          </a:p>
          <a:p>
            <a:pPr marL="12700" marR="5080">
              <a:lnSpc>
                <a:spcPts val="4800"/>
              </a:lnSpc>
              <a:spcBef>
                <a:spcPts val="400"/>
              </a:spcBef>
            </a:pPr>
            <a:r>
              <a:rPr sz="2800" spc="95" dirty="0">
                <a:latin typeface="Calibri"/>
                <a:cs typeface="Calibri"/>
              </a:rPr>
              <a:t>Store </a:t>
            </a:r>
            <a:r>
              <a:rPr sz="2800" spc="55" dirty="0">
                <a:latin typeface="Calibri"/>
                <a:cs typeface="Calibri"/>
              </a:rPr>
              <a:t>virtually </a:t>
            </a:r>
            <a:r>
              <a:rPr sz="2800" spc="70" dirty="0">
                <a:latin typeface="Calibri"/>
                <a:cs typeface="Calibri"/>
              </a:rPr>
              <a:t>unlimited </a:t>
            </a:r>
            <a:r>
              <a:rPr sz="2800" spc="95" dirty="0">
                <a:latin typeface="Calibri"/>
                <a:cs typeface="Calibri"/>
              </a:rPr>
              <a:t>number </a:t>
            </a:r>
            <a:r>
              <a:rPr sz="2800" spc="120" dirty="0">
                <a:latin typeface="Calibri"/>
                <a:cs typeface="Calibri"/>
              </a:rPr>
              <a:t>of </a:t>
            </a:r>
            <a:r>
              <a:rPr sz="2800" spc="65" dirty="0">
                <a:latin typeface="Calibri"/>
                <a:cs typeface="Calibri"/>
              </a:rPr>
              <a:t>objects  </a:t>
            </a:r>
            <a:r>
              <a:rPr sz="2800" spc="80" dirty="0">
                <a:latin typeface="Calibri"/>
                <a:cs typeface="Calibri"/>
              </a:rPr>
              <a:t>Access </a:t>
            </a:r>
            <a:r>
              <a:rPr sz="2800" spc="95" dirty="0">
                <a:latin typeface="Calibri"/>
                <a:cs typeface="Calibri"/>
              </a:rPr>
              <a:t>any </a:t>
            </a:r>
            <a:r>
              <a:rPr sz="2800" spc="45" dirty="0">
                <a:latin typeface="Calibri"/>
                <a:cs typeface="Calibri"/>
              </a:rPr>
              <a:t>time, </a:t>
            </a:r>
            <a:r>
              <a:rPr sz="2800" spc="105" dirty="0">
                <a:latin typeface="Calibri"/>
                <a:cs typeface="Calibri"/>
              </a:rPr>
              <a:t>from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anywhere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800" spc="75" dirty="0">
                <a:latin typeface="Calibri"/>
                <a:cs typeface="Calibri"/>
              </a:rPr>
              <a:t>Rich </a:t>
            </a:r>
            <a:r>
              <a:rPr sz="2800" spc="50" dirty="0">
                <a:latin typeface="Calibri"/>
                <a:cs typeface="Calibri"/>
              </a:rPr>
              <a:t>security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controls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800" spc="155" dirty="0">
                <a:latin typeface="Calibri"/>
                <a:cs typeface="Calibri"/>
              </a:rPr>
              <a:t>Common </a:t>
            </a:r>
            <a:r>
              <a:rPr sz="2800" spc="70" dirty="0">
                <a:latin typeface="Calibri"/>
                <a:cs typeface="Calibri"/>
              </a:rPr>
              <a:t>use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cases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esi 25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Sesi 25</Template>
  <TotalTime>78</TotalTime>
  <Words>5971</Words>
  <Application>Microsoft Office PowerPoint</Application>
  <PresentationFormat>Widescreen</PresentationFormat>
  <Paragraphs>1497</Paragraphs>
  <Slides>246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246</vt:i4>
      </vt:variant>
    </vt:vector>
  </HeadingPairs>
  <TitlesOfParts>
    <vt:vector size="262" baseType="lpstr">
      <vt:lpstr>Arial</vt:lpstr>
      <vt:lpstr>Calibri</vt:lpstr>
      <vt:lpstr>Calibri Light</vt:lpstr>
      <vt:lpstr>Cambria</vt:lpstr>
      <vt:lpstr>Century Gothic</vt:lpstr>
      <vt:lpstr>Complex_IV25</vt:lpstr>
      <vt:lpstr>Copperplate Gothic Bold</vt:lpstr>
      <vt:lpstr>Franklin Gothic Medium</vt:lpstr>
      <vt:lpstr>Gill Sans MT</vt:lpstr>
      <vt:lpstr>HP Simplified</vt:lpstr>
      <vt:lpstr>Lucida Sans</vt:lpstr>
      <vt:lpstr>Tahoma</vt:lpstr>
      <vt:lpstr>Times New Roman</vt:lpstr>
      <vt:lpstr>Trebuchet MS</vt:lpstr>
      <vt:lpstr>Verdana</vt:lpstr>
      <vt:lpstr>Sesi 25</vt:lpstr>
      <vt:lpstr>AWS Cloud Practitioner   Training Materials</vt:lpstr>
      <vt:lpstr>Introduction</vt:lpstr>
      <vt:lpstr>Course Objectives</vt:lpstr>
      <vt:lpstr>Course Objectives Cont’d.</vt:lpstr>
      <vt:lpstr>Course Outline</vt:lpstr>
      <vt:lpstr>Module 1</vt:lpstr>
      <vt:lpstr>Module 2</vt:lpstr>
      <vt:lpstr>Module 3</vt:lpstr>
      <vt:lpstr>Module 4</vt:lpstr>
      <vt:lpstr>Module 5</vt:lpstr>
      <vt:lpstr>Module 1: Cloud Concepts  Overview</vt:lpstr>
      <vt:lpstr>Introduction to the AWS Cloud</vt:lpstr>
      <vt:lpstr>Before AWS</vt:lpstr>
      <vt:lpstr>With AWS</vt:lpstr>
      <vt:lpstr>With AWS</vt:lpstr>
      <vt:lpstr>Agility</vt:lpstr>
      <vt:lpstr>Agility:  Increase Speed and Global Reach</vt:lpstr>
      <vt:lpstr>Agility:  Increase Experimentation</vt:lpstr>
      <vt:lpstr>Agility:  Increase Innovation</vt:lpstr>
      <vt:lpstr>Agility:  The AWS Infrastructure</vt:lpstr>
      <vt:lpstr>Regions and Availability Zones</vt:lpstr>
      <vt:lpstr>Edge Locations</vt:lpstr>
      <vt:lpstr>High Availability</vt:lpstr>
      <vt:lpstr>Fault Tolerance</vt:lpstr>
      <vt:lpstr>Elasticity, Scalability, and High Performance</vt:lpstr>
      <vt:lpstr>Elasticity, Scalability, and High Performance</vt:lpstr>
      <vt:lpstr>Security and Compliance</vt:lpstr>
      <vt:lpstr>Security and Compliance</vt:lpstr>
      <vt:lpstr>Reliability</vt:lpstr>
      <vt:lpstr>Pricing: Pay as you go</vt:lpstr>
      <vt:lpstr>Conclusion</vt:lpstr>
      <vt:lpstr>Module 2:  AWS Technology  Overview</vt:lpstr>
      <vt:lpstr>Topics</vt:lpstr>
      <vt:lpstr>AWS Global Infrastructure</vt:lpstr>
      <vt:lpstr>Introduction to Services and Categories</vt:lpstr>
      <vt:lpstr>AWS Global Infrastructure</vt:lpstr>
      <vt:lpstr>AWS Region Table</vt:lpstr>
      <vt:lpstr>Availability Zones</vt:lpstr>
      <vt:lpstr>Availability Zones</vt:lpstr>
      <vt:lpstr>Edge Locations</vt:lpstr>
      <vt:lpstr>Amazon Virtual Private Cloud  (VPC)</vt:lpstr>
      <vt:lpstr>Introduction</vt:lpstr>
      <vt:lpstr>Deployment</vt:lpstr>
      <vt:lpstr>Introduction</vt:lpstr>
      <vt:lpstr>Features</vt:lpstr>
      <vt:lpstr>Example</vt:lpstr>
      <vt:lpstr>Example</vt:lpstr>
      <vt:lpstr>Summary</vt:lpstr>
      <vt:lpstr>AWS Security Groups</vt:lpstr>
      <vt:lpstr>AWS Security</vt:lpstr>
      <vt:lpstr>AWS Security</vt:lpstr>
      <vt:lpstr>Summary</vt:lpstr>
      <vt:lpstr>Compute Services</vt:lpstr>
      <vt:lpstr>Compute Services</vt:lpstr>
      <vt:lpstr>Compute Services</vt:lpstr>
      <vt:lpstr>Compute Services</vt:lpstr>
      <vt:lpstr>Amazon Elastic Compute Cloud  (EC2)</vt:lpstr>
      <vt:lpstr>What is Amazon EC2?</vt:lpstr>
      <vt:lpstr>What is Amazon EC2?</vt:lpstr>
      <vt:lpstr>Product Demonstration</vt:lpstr>
      <vt:lpstr>Instance Types</vt:lpstr>
      <vt:lpstr>Choosing the Right Amazon EC2 Instances</vt:lpstr>
      <vt:lpstr>EC2 Instances Powered by Intel Technologies</vt:lpstr>
      <vt:lpstr>C5: Compute Optimized Instances</vt:lpstr>
      <vt:lpstr>M5: Next-Gen General Purpose instance</vt:lpstr>
      <vt:lpstr>Elastic Load Balancing (ELB)</vt:lpstr>
      <vt:lpstr>Introduction to Elastic Load Balancing</vt:lpstr>
      <vt:lpstr>Elastic Load Balancing Products</vt:lpstr>
      <vt:lpstr>Application Load Balancer Use Cases</vt:lpstr>
      <vt:lpstr>Application Load Balancer Use Cases</vt:lpstr>
      <vt:lpstr>Classic Load Balancer Use Cases</vt:lpstr>
      <vt:lpstr>Network Load Balancer Use Cases</vt:lpstr>
      <vt:lpstr>Summary</vt:lpstr>
      <vt:lpstr>Auto Scaling</vt:lpstr>
      <vt:lpstr>What Is Auto Scaling?</vt:lpstr>
      <vt:lpstr>Monitoring Resource Performance</vt:lpstr>
      <vt:lpstr>Capacity Management</vt:lpstr>
      <vt:lpstr>Critical Questions</vt:lpstr>
      <vt:lpstr>Scaling Out and Scaling In</vt:lpstr>
      <vt:lpstr>Auto Scaling Components</vt:lpstr>
      <vt:lpstr>Auto Scaling Components</vt:lpstr>
      <vt:lpstr>Auto Scaling Components</vt:lpstr>
      <vt:lpstr>Auto Scaling Components</vt:lpstr>
      <vt:lpstr>Dynamic Auto Scaling</vt:lpstr>
      <vt:lpstr>CloudWatch Alarm for Auto Scaling</vt:lpstr>
      <vt:lpstr>Summary</vt:lpstr>
      <vt:lpstr>Amazon Elastic Block Store  (EBS)</vt:lpstr>
      <vt:lpstr>EBS Volumes</vt:lpstr>
      <vt:lpstr>EBS Volumes</vt:lpstr>
      <vt:lpstr>Amazon EBS</vt:lpstr>
      <vt:lpstr>Summary</vt:lpstr>
      <vt:lpstr>Amazon Simple Storage Service  (S3)</vt:lpstr>
      <vt:lpstr>Amazon S3</vt:lpstr>
      <vt:lpstr>Getting Started with S3</vt:lpstr>
      <vt:lpstr>Data redundantly stored in region</vt:lpstr>
      <vt:lpstr>Designed for seamless scaling</vt:lpstr>
      <vt:lpstr>Access the Data Anywhere</vt:lpstr>
      <vt:lpstr>Common Use Cases</vt:lpstr>
      <vt:lpstr>Summary</vt:lpstr>
      <vt:lpstr>Amazon Relational Database  Service (RDS)</vt:lpstr>
      <vt:lpstr>Challenges of Relational Databases</vt:lpstr>
      <vt:lpstr>Amazon RDS</vt:lpstr>
      <vt:lpstr>Amazon RDS</vt:lpstr>
      <vt:lpstr>Amazon RDS DB Instances</vt:lpstr>
      <vt:lpstr>Amazon RDS In a Virtual Private Cloud</vt:lpstr>
      <vt:lpstr>High Availability with Multi-AZ</vt:lpstr>
      <vt:lpstr>High Availability with Multi-AZ</vt:lpstr>
      <vt:lpstr>Amazon RDS Read Replicas</vt:lpstr>
      <vt:lpstr>Use Cases</vt:lpstr>
      <vt:lpstr>Summary</vt:lpstr>
      <vt:lpstr>Amazon DynamoDB</vt:lpstr>
      <vt:lpstr>What Is Amazon DynamoDB?</vt:lpstr>
      <vt:lpstr>Common Use Cases</vt:lpstr>
      <vt:lpstr>Partitioning</vt:lpstr>
      <vt:lpstr>Items in a Table Must Have a Key</vt:lpstr>
      <vt:lpstr>Summary</vt:lpstr>
      <vt:lpstr>PowerPoint Presentation</vt:lpstr>
      <vt:lpstr>Topics</vt:lpstr>
      <vt:lpstr>Introduction to AWS Security</vt:lpstr>
      <vt:lpstr>Introduction to AWS Security</vt:lpstr>
      <vt:lpstr>Keep Your Data Safe</vt:lpstr>
      <vt:lpstr>Continual Improvement</vt:lpstr>
      <vt:lpstr>Pay For What You Need</vt:lpstr>
      <vt:lpstr>Meet Compliance Requirements</vt:lpstr>
      <vt:lpstr>AWS Shared Responsibility Model</vt:lpstr>
      <vt:lpstr>Security Products and Features</vt:lpstr>
      <vt:lpstr>Network Security</vt:lpstr>
      <vt:lpstr>Inventory and Configuration Management</vt:lpstr>
      <vt:lpstr>Data Encryption</vt:lpstr>
      <vt:lpstr>Access Control and Management</vt:lpstr>
      <vt:lpstr>Monitoring and Logging</vt:lpstr>
      <vt:lpstr>AWS Marketplace</vt:lpstr>
      <vt:lpstr>The AWS Shared Responsibility  Model</vt:lpstr>
      <vt:lpstr>Shared Responsibility Model</vt:lpstr>
      <vt:lpstr>Security of the Cloud</vt:lpstr>
      <vt:lpstr>Security of the Cloud</vt:lpstr>
      <vt:lpstr>Security of the Cloud</vt:lpstr>
      <vt:lpstr>Security in the Cloud</vt:lpstr>
      <vt:lpstr>Security in the Cloud</vt:lpstr>
      <vt:lpstr>Security in the Cloud</vt:lpstr>
      <vt:lpstr>Security in the Cloud</vt:lpstr>
      <vt:lpstr>Example</vt:lpstr>
      <vt:lpstr>Summary</vt:lpstr>
      <vt:lpstr>AWS Access Control and  Management</vt:lpstr>
      <vt:lpstr>AWS IAM</vt:lpstr>
      <vt:lpstr>AWS IAM</vt:lpstr>
      <vt:lpstr>AWS IAM</vt:lpstr>
      <vt:lpstr>AWS Account Root User</vt:lpstr>
      <vt:lpstr>AWS Account Root User</vt:lpstr>
      <vt:lpstr>AWS IAM: Authentication</vt:lpstr>
      <vt:lpstr>AWS IAM: Authorization</vt:lpstr>
      <vt:lpstr>AWS IAM: Policy Assignment</vt:lpstr>
      <vt:lpstr>IAM Best Practices</vt:lpstr>
      <vt:lpstr>IAM Best Practices</vt:lpstr>
      <vt:lpstr>AWS Security Compliance  Programs</vt:lpstr>
      <vt:lpstr>Overview</vt:lpstr>
      <vt:lpstr>AWS Compliance Approach</vt:lpstr>
      <vt:lpstr>AWS Security Information</vt:lpstr>
      <vt:lpstr>Assurance Programs</vt:lpstr>
      <vt:lpstr>AWS Risk and Compliance Programs</vt:lpstr>
      <vt:lpstr>AWS Risk and Compliance Programs</vt:lpstr>
      <vt:lpstr>Risk Management</vt:lpstr>
      <vt:lpstr>Risk Management</vt:lpstr>
      <vt:lpstr>Risk Management</vt:lpstr>
      <vt:lpstr>Risk Management</vt:lpstr>
      <vt:lpstr>Control Environment</vt:lpstr>
      <vt:lpstr>Information Security</vt:lpstr>
      <vt:lpstr>Customer Compliance</vt:lpstr>
      <vt:lpstr>Summary</vt:lpstr>
      <vt:lpstr>Module 4: AWS Architecting  Essentials</vt:lpstr>
      <vt:lpstr>Topics</vt:lpstr>
      <vt:lpstr>Introduction to the Well-  Architected Framework</vt:lpstr>
      <vt:lpstr>Introduction</vt:lpstr>
      <vt:lpstr>5 Pillars</vt:lpstr>
      <vt:lpstr>Security Pillar</vt:lpstr>
      <vt:lpstr>Security Pillar: Design Principles</vt:lpstr>
      <vt:lpstr>Reliability Pillar</vt:lpstr>
      <vt:lpstr>Reliability Pillar: Design Principles</vt:lpstr>
      <vt:lpstr>Performance Efficiency Pillar</vt:lpstr>
      <vt:lpstr>Performance Efficiency Pillar: Design Principles</vt:lpstr>
      <vt:lpstr>Cost Optimization Pillar</vt:lpstr>
      <vt:lpstr>Cost Optimization Pillar: Design Principles</vt:lpstr>
      <vt:lpstr>Operational Excellence Pillar</vt:lpstr>
      <vt:lpstr>Summary</vt:lpstr>
      <vt:lpstr>PowerPoint Presentation</vt:lpstr>
      <vt:lpstr>Fault Tolerance</vt:lpstr>
      <vt:lpstr>High Availability</vt:lpstr>
      <vt:lpstr>High Availability: On Premises vs AWS</vt:lpstr>
      <vt:lpstr>High Availability: AWS Services</vt:lpstr>
      <vt:lpstr>High Availability Service Tools</vt:lpstr>
      <vt:lpstr>Elastic Load Balancers</vt:lpstr>
      <vt:lpstr>Elastic Load Balancers</vt:lpstr>
      <vt:lpstr>Elastic IP Addresses</vt:lpstr>
      <vt:lpstr>Amazon Route 53</vt:lpstr>
      <vt:lpstr>Auto Scaling</vt:lpstr>
      <vt:lpstr>Amazon CloudWatch</vt:lpstr>
      <vt:lpstr>Fault Tolerant Tools</vt:lpstr>
      <vt:lpstr>Summary</vt:lpstr>
      <vt:lpstr>Reference Architecture:  Web Hosting</vt:lpstr>
      <vt:lpstr>Web Hosting</vt:lpstr>
      <vt:lpstr>Cost Effective Alternative</vt:lpstr>
      <vt:lpstr>Scalable</vt:lpstr>
      <vt:lpstr>On-Demand Solution for Various Environments</vt:lpstr>
      <vt:lpstr>Migrating to AWS: Web Hosting Services</vt:lpstr>
      <vt:lpstr>Key Architectural Considerations</vt:lpstr>
      <vt:lpstr>Summary</vt:lpstr>
      <vt:lpstr>PowerPoint Presentation</vt:lpstr>
      <vt:lpstr>Topics</vt:lpstr>
      <vt:lpstr>Fundamentals of Pricing</vt:lpstr>
      <vt:lpstr>AWS Pricing Model</vt:lpstr>
      <vt:lpstr>Pay-As-You-Go</vt:lpstr>
      <vt:lpstr>Pay Less When You Reserve</vt:lpstr>
      <vt:lpstr>Pay Less By Using More</vt:lpstr>
      <vt:lpstr>Pay Even Less as AWS Grows</vt:lpstr>
      <vt:lpstr>Custom Pricing</vt:lpstr>
      <vt:lpstr>AWS Free Tier</vt:lpstr>
      <vt:lpstr>No Extra Charge</vt:lpstr>
      <vt:lpstr>Summary</vt:lpstr>
      <vt:lpstr>Pricing Details</vt:lpstr>
      <vt:lpstr>AWS Fundamentals</vt:lpstr>
      <vt:lpstr>Service Pricing for AWS Offerings</vt:lpstr>
      <vt:lpstr>Amazon EC2</vt:lpstr>
      <vt:lpstr>Amazon EC2: Billing and Instance Configuration</vt:lpstr>
      <vt:lpstr>Amazon EC2: Purchase Types</vt:lpstr>
      <vt:lpstr>Amazon EC2: Number of Instances and Load  Balancing</vt:lpstr>
      <vt:lpstr>Amazon EC2: Monitoring</vt:lpstr>
      <vt:lpstr>Amazon EC2</vt:lpstr>
      <vt:lpstr>Amazon EC2: OS and Software</vt:lpstr>
      <vt:lpstr>Amazon S3: Storage Classes</vt:lpstr>
      <vt:lpstr>Amazon S3: Storage</vt:lpstr>
      <vt:lpstr>Amazon S3</vt:lpstr>
      <vt:lpstr>Amazon EBS</vt:lpstr>
      <vt:lpstr>Amazon EBS: Volumes and IOPS</vt:lpstr>
      <vt:lpstr>Amazon EBS: Snapshots and Data Transfer</vt:lpstr>
      <vt:lpstr>Amazon RDS</vt:lpstr>
      <vt:lpstr>Amazon RDS: Clock-Hour Billing and Database  Characteristics</vt:lpstr>
      <vt:lpstr>Amazon RDS: DB Purchase Type and Multiple  DB Instances</vt:lpstr>
      <vt:lpstr>Amazon RDS: Storage</vt:lpstr>
      <vt:lpstr>Amazon RDS: Deployment Type and Data  Transfer</vt:lpstr>
      <vt:lpstr>Amazon CloudFront</vt:lpstr>
      <vt:lpstr>Amazon CloudFront: Traffic Distribution</vt:lpstr>
      <vt:lpstr>Amazon CloudFront: Requests and Data  Transfer Out</vt:lpstr>
      <vt:lpstr>Summary</vt:lpstr>
      <vt:lpstr>Overview of the Total Cost of  Ownership Calculator</vt:lpstr>
      <vt:lpstr>AWS TCO Calculator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Cloud Practitioner   Training Materials</dc:title>
  <cp:lastModifiedBy>fasthae</cp:lastModifiedBy>
  <cp:revision>8</cp:revision>
  <dcterms:created xsi:type="dcterms:W3CDTF">2019-06-19T10:05:16Z</dcterms:created>
  <dcterms:modified xsi:type="dcterms:W3CDTF">2019-07-08T16:40:13Z</dcterms:modified>
</cp:coreProperties>
</file>